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83"/>
  </p:notesMasterIdLst>
  <p:sldIdLst>
    <p:sldId id="342" r:id="rId2"/>
    <p:sldId id="376" r:id="rId3"/>
    <p:sldId id="378" r:id="rId4"/>
    <p:sldId id="462" r:id="rId5"/>
    <p:sldId id="386" r:id="rId6"/>
    <p:sldId id="387" r:id="rId7"/>
    <p:sldId id="388" r:id="rId8"/>
    <p:sldId id="389" r:id="rId9"/>
    <p:sldId id="390" r:id="rId10"/>
    <p:sldId id="391" r:id="rId11"/>
    <p:sldId id="392" r:id="rId12"/>
    <p:sldId id="393" r:id="rId13"/>
    <p:sldId id="394" r:id="rId14"/>
    <p:sldId id="395" r:id="rId15"/>
    <p:sldId id="396" r:id="rId16"/>
    <p:sldId id="397" r:id="rId17"/>
    <p:sldId id="398" r:id="rId18"/>
    <p:sldId id="399" r:id="rId19"/>
    <p:sldId id="400" r:id="rId20"/>
    <p:sldId id="401" r:id="rId21"/>
    <p:sldId id="402" r:id="rId22"/>
    <p:sldId id="403" r:id="rId23"/>
    <p:sldId id="404" r:id="rId24"/>
    <p:sldId id="405" r:id="rId25"/>
    <p:sldId id="406" r:id="rId26"/>
    <p:sldId id="407" r:id="rId27"/>
    <p:sldId id="408" r:id="rId28"/>
    <p:sldId id="409" r:id="rId29"/>
    <p:sldId id="410" r:id="rId30"/>
    <p:sldId id="411" r:id="rId31"/>
    <p:sldId id="412" r:id="rId32"/>
    <p:sldId id="413" r:id="rId33"/>
    <p:sldId id="414" r:id="rId34"/>
    <p:sldId id="415" r:id="rId35"/>
    <p:sldId id="416" r:id="rId36"/>
    <p:sldId id="385" r:id="rId37"/>
    <p:sldId id="384" r:id="rId38"/>
    <p:sldId id="417" r:id="rId39"/>
    <p:sldId id="418" r:id="rId40"/>
    <p:sldId id="419" r:id="rId41"/>
    <p:sldId id="422" r:id="rId42"/>
    <p:sldId id="421" r:id="rId43"/>
    <p:sldId id="423" r:id="rId44"/>
    <p:sldId id="420" r:id="rId45"/>
    <p:sldId id="424" r:id="rId46"/>
    <p:sldId id="425" r:id="rId47"/>
    <p:sldId id="427" r:id="rId48"/>
    <p:sldId id="426" r:id="rId49"/>
    <p:sldId id="428" r:id="rId50"/>
    <p:sldId id="429" r:id="rId51"/>
    <p:sldId id="430" r:id="rId52"/>
    <p:sldId id="431" r:id="rId53"/>
    <p:sldId id="432" r:id="rId54"/>
    <p:sldId id="433" r:id="rId55"/>
    <p:sldId id="435" r:id="rId56"/>
    <p:sldId id="436" r:id="rId57"/>
    <p:sldId id="437" r:id="rId58"/>
    <p:sldId id="438" r:id="rId59"/>
    <p:sldId id="439" r:id="rId60"/>
    <p:sldId id="441" r:id="rId61"/>
    <p:sldId id="440" r:id="rId62"/>
    <p:sldId id="442" r:id="rId63"/>
    <p:sldId id="443" r:id="rId64"/>
    <p:sldId id="444" r:id="rId65"/>
    <p:sldId id="445" r:id="rId66"/>
    <p:sldId id="461" r:id="rId67"/>
    <p:sldId id="446" r:id="rId68"/>
    <p:sldId id="447" r:id="rId69"/>
    <p:sldId id="448" r:id="rId70"/>
    <p:sldId id="449" r:id="rId71"/>
    <p:sldId id="450" r:id="rId72"/>
    <p:sldId id="451" r:id="rId73"/>
    <p:sldId id="452" r:id="rId74"/>
    <p:sldId id="453" r:id="rId75"/>
    <p:sldId id="454" r:id="rId76"/>
    <p:sldId id="455" r:id="rId77"/>
    <p:sldId id="456" r:id="rId78"/>
    <p:sldId id="457" r:id="rId79"/>
    <p:sldId id="458" r:id="rId80"/>
    <p:sldId id="459" r:id="rId81"/>
    <p:sldId id="460" r:id="rId8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3333FF"/>
    <a:srgbClr val="FFFFFF"/>
    <a:srgbClr val="435258"/>
    <a:srgbClr val="00CC00"/>
    <a:srgbClr val="FF9900"/>
    <a:srgbClr val="6BE137"/>
    <a:srgbClr val="FFCC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1E171933-4619-4E11-9A3F-F7608DF75F80}" styleName="中度样式 1 - 强调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22838BEF-8BB2-4498-84A7-C5851F593DF1}" styleName="中度样式 4 - 强调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C4B1156A-380E-4F78-BDF5-A606A8083BF9}" styleName="中度样式 4 - 强调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浅色样式 1 - 强调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68D230F3-CF80-4859-8CE7-A43EE81993B5}" styleName="浅色样式 1 - 强调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ABFCF23-3B69-468F-B69F-88F6DE6A72F2}" styleName="中度样式 1 - 强调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111" autoAdjust="0"/>
    <p:restoredTop sz="93593" autoAdjust="0"/>
  </p:normalViewPr>
  <p:slideViewPr>
    <p:cSldViewPr snapToGrid="0">
      <p:cViewPr varScale="1">
        <p:scale>
          <a:sx n="90" d="100"/>
          <a:sy n="90" d="100"/>
        </p:scale>
        <p:origin x="58" y="643"/>
      </p:cViewPr>
      <p:guideLst/>
    </p:cSldViewPr>
  </p:slideViewPr>
  <p:notesTextViewPr>
    <p:cViewPr>
      <p:scale>
        <a:sx n="1" d="1"/>
        <a:sy n="1" d="1"/>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presProps" Target="pres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F41353-A0F4-4DD2-AF90-B2B2D232929F}" type="datetimeFigureOut">
              <a:rPr lang="zh-CN" altLang="en-US" smtClean="0"/>
              <a:t>2025/5/6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5A74753-AFF2-43A3-98C7-386D01E4961A}" type="slidenum">
              <a:rPr lang="zh-CN" altLang="en-US" smtClean="0"/>
              <a:t>‹#›</a:t>
            </a:fld>
            <a:endParaRPr lang="zh-CN" altLang="en-US"/>
          </a:p>
        </p:txBody>
      </p:sp>
    </p:spTree>
    <p:extLst>
      <p:ext uri="{BB962C8B-B14F-4D97-AF65-F5344CB8AC3E}">
        <p14:creationId xmlns:p14="http://schemas.microsoft.com/office/powerpoint/2010/main" val="22369436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9564941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3228959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41976835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8924164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3450858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1585993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7763419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4419009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7537451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0277371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5958894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5A74753-AFF2-43A3-98C7-386D01E4961A}" type="slidenum">
              <a:rPr lang="zh-CN" altLang="en-US" smtClean="0"/>
              <a:t>4</a:t>
            </a:fld>
            <a:endParaRPr lang="zh-CN" altLang="en-US"/>
          </a:p>
        </p:txBody>
      </p:sp>
    </p:spTree>
    <p:extLst>
      <p:ext uri="{BB962C8B-B14F-4D97-AF65-F5344CB8AC3E}">
        <p14:creationId xmlns:p14="http://schemas.microsoft.com/office/powerpoint/2010/main" val="156918240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2252880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41650828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6669977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80977865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40558897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51565304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53824488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80538758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411384077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8494599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66905222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03556324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58405787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58033254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13101267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95426250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425619279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55493063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00221355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28784280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40867299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406379879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97434536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62650746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60594493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58120148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2924246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41184271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30937294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63742011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35474787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4037534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50631610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415554343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68100660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62858154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09021130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24636131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32140212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27267172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89348434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420705417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5116959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39937943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05281973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64946006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32993935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83506676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54858967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85953261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92909242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61551267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8540456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4051988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2192567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73</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23779303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74</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28344194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75</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94131266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76</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41615854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77</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70088044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78</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73496758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79</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3452862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80</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08336504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81</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9086991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0574777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2873400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自定义版式">
    <p:bg>
      <p:bgPr>
        <a:pattFill prst="ltUpDiag">
          <a:fgClr>
            <a:srgbClr val="F2F2F2"/>
          </a:fgClr>
          <a:bgClr>
            <a:schemeClr val="bg1"/>
          </a:bgClr>
        </a:patt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6967774"/>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教学效果">
    <p:spTree>
      <p:nvGrpSpPr>
        <p:cNvPr id="1" name=""/>
        <p:cNvGrpSpPr/>
        <p:nvPr/>
      </p:nvGrpSpPr>
      <p:grpSpPr>
        <a:xfrm>
          <a:off x="0" y="0"/>
          <a:ext cx="0" cy="0"/>
          <a:chOff x="0" y="0"/>
          <a:chExt cx="0" cy="0"/>
        </a:xfrm>
      </p:grpSpPr>
      <p:pic>
        <p:nvPicPr>
          <p:cNvPr id="10" name="Picture 6" descr="E:\000.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10986" t="44113" r="8772" b="31887"/>
          <a:stretch/>
        </p:blipFill>
        <p:spPr bwMode="auto">
          <a:xfrm flipH="1">
            <a:off x="-169512" y="846606"/>
            <a:ext cx="12386980" cy="90930"/>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直接连接符 10"/>
          <p:cNvCxnSpPr/>
          <p:nvPr userDrawn="1"/>
        </p:nvCxnSpPr>
        <p:spPr>
          <a:xfrm>
            <a:off x="-25478" y="980728"/>
            <a:ext cx="12242946" cy="0"/>
          </a:xfrm>
          <a:prstGeom prst="line">
            <a:avLst/>
          </a:prstGeom>
          <a:ln/>
        </p:spPr>
        <p:style>
          <a:lnRef idx="2">
            <a:schemeClr val="accent5"/>
          </a:lnRef>
          <a:fillRef idx="0">
            <a:schemeClr val="accent5"/>
          </a:fillRef>
          <a:effectRef idx="1">
            <a:schemeClr val="accent5"/>
          </a:effectRef>
          <a:fontRef idx="minor">
            <a:schemeClr val="tx1"/>
          </a:fontRef>
        </p:style>
      </p:cxnSp>
      <p:sp>
        <p:nvSpPr>
          <p:cNvPr id="21" name="TextBox 20"/>
          <p:cNvSpPr txBox="1"/>
          <p:nvPr userDrawn="1"/>
        </p:nvSpPr>
        <p:spPr>
          <a:xfrm>
            <a:off x="-28690" y="404665"/>
            <a:ext cx="4108468" cy="461665"/>
          </a:xfrm>
          <a:prstGeom prst="rect">
            <a:avLst/>
          </a:prstGeom>
          <a:noFill/>
        </p:spPr>
        <p:txBody>
          <a:bodyPr wrap="square" rtlCol="0">
            <a:spAutoFit/>
          </a:bodyPr>
          <a:lstStyle>
            <a:defPPr>
              <a:defRPr lang="zh-CN"/>
            </a:defPPr>
            <a:lvl1pPr lvl="0">
              <a:defRPr sz="2400">
                <a:solidFill>
                  <a:schemeClr val="bg1">
                    <a:lumMod val="85000"/>
                  </a:schemeClr>
                </a:solidFill>
                <a:latin typeface="Helvetica Light" pitchFamily="50" charset="0"/>
              </a:defRPr>
            </a:lvl1pPr>
          </a:lstStyle>
          <a:p>
            <a:pPr lvl="0"/>
            <a:r>
              <a:rPr lang="en-US" altLang="zh-CN" sz="2400" dirty="0"/>
              <a:t>Teaching effect</a:t>
            </a:r>
          </a:p>
        </p:txBody>
      </p:sp>
      <p:grpSp>
        <p:nvGrpSpPr>
          <p:cNvPr id="54" name="组合 53"/>
          <p:cNvGrpSpPr/>
          <p:nvPr userDrawn="1"/>
        </p:nvGrpSpPr>
        <p:grpSpPr>
          <a:xfrm>
            <a:off x="10128745" y="-340367"/>
            <a:ext cx="1705296" cy="1393103"/>
            <a:chOff x="7596559" y="-700407"/>
            <a:chExt cx="1278972" cy="1393103"/>
          </a:xfrm>
        </p:grpSpPr>
        <p:grpSp>
          <p:nvGrpSpPr>
            <p:cNvPr id="55" name="组合 54"/>
            <p:cNvGrpSpPr/>
            <p:nvPr userDrawn="1"/>
          </p:nvGrpSpPr>
          <p:grpSpPr>
            <a:xfrm>
              <a:off x="7596559" y="-700407"/>
              <a:ext cx="1278972" cy="1393103"/>
              <a:chOff x="7631852" y="336928"/>
              <a:chExt cx="900588" cy="4460224"/>
            </a:xfrm>
          </p:grpSpPr>
          <p:sp>
            <p:nvSpPr>
              <p:cNvPr id="58" name="圆角矩形 57"/>
              <p:cNvSpPr/>
              <p:nvPr/>
            </p:nvSpPr>
            <p:spPr>
              <a:xfrm>
                <a:off x="7668344" y="429075"/>
                <a:ext cx="864096" cy="4368077"/>
              </a:xfrm>
              <a:prstGeom prst="roundRect">
                <a:avLst/>
              </a:prstGeom>
              <a:solidFill>
                <a:srgbClr val="BCBC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59" name="圆角矩形 58"/>
              <p:cNvSpPr/>
              <p:nvPr/>
            </p:nvSpPr>
            <p:spPr>
              <a:xfrm>
                <a:off x="7631852" y="336928"/>
                <a:ext cx="864096" cy="432374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grpSp>
        <p:sp>
          <p:nvSpPr>
            <p:cNvPr id="56" name="TextBox 55"/>
            <p:cNvSpPr txBox="1"/>
            <p:nvPr userDrawn="1"/>
          </p:nvSpPr>
          <p:spPr>
            <a:xfrm>
              <a:off x="7692665" y="67741"/>
              <a:ext cx="533716" cy="369332"/>
            </a:xfrm>
            <a:prstGeom prst="rect">
              <a:avLst/>
            </a:prstGeom>
            <a:noFill/>
          </p:spPr>
          <p:txBody>
            <a:bodyPr wrap="square" rtlCol="0">
              <a:spAutoFit/>
            </a:bodyPr>
            <a:lstStyle/>
            <a:p>
              <a:r>
                <a:rPr lang="en-US" altLang="zh-CN" sz="1800" b="1" dirty="0">
                  <a:solidFill>
                    <a:schemeClr val="bg1"/>
                  </a:solidFill>
                  <a:latin typeface="Gill Sans MT Condensed" pitchFamily="34" charset="0"/>
                  <a:ea typeface="Arial Unicode MS" pitchFamily="34" charset="-122"/>
                  <a:cs typeface="Arial Unicode MS" pitchFamily="34" charset="-122"/>
                </a:rPr>
                <a:t>04</a:t>
              </a:r>
              <a:endParaRPr lang="zh-CN" altLang="en-US" sz="1800" b="1" dirty="0">
                <a:solidFill>
                  <a:schemeClr val="bg1"/>
                </a:solidFill>
                <a:latin typeface="Gill Sans MT Condensed" pitchFamily="34" charset="0"/>
                <a:ea typeface="Arial Unicode MS" pitchFamily="34" charset="-122"/>
                <a:cs typeface="Arial Unicode MS" pitchFamily="34" charset="-122"/>
              </a:endParaRPr>
            </a:p>
          </p:txBody>
        </p:sp>
        <p:sp>
          <p:nvSpPr>
            <p:cNvPr id="57" name="TextBox 56"/>
            <p:cNvSpPr txBox="1"/>
            <p:nvPr userDrawn="1"/>
          </p:nvSpPr>
          <p:spPr>
            <a:xfrm>
              <a:off x="7699082" y="278230"/>
              <a:ext cx="1147290" cy="369332"/>
            </a:xfrm>
            <a:prstGeom prst="rect">
              <a:avLst/>
            </a:prstGeom>
            <a:noFill/>
          </p:spPr>
          <p:txBody>
            <a:bodyPr wrap="square" rtlCol="0">
              <a:spAutoFit/>
            </a:bodyPr>
            <a:lstStyle/>
            <a:p>
              <a:r>
                <a:rPr lang="zh-CN" altLang="en-US" sz="1800" b="1" dirty="0">
                  <a:solidFill>
                    <a:schemeClr val="bg1"/>
                  </a:solidFill>
                  <a:latin typeface="微软雅黑" pitchFamily="34" charset="-122"/>
                  <a:ea typeface="微软雅黑" pitchFamily="34" charset="-122"/>
                  <a:cs typeface="Arial Unicode MS" pitchFamily="34" charset="-122"/>
                </a:rPr>
                <a:t>教学效果</a:t>
              </a:r>
            </a:p>
          </p:txBody>
        </p:sp>
      </p:grpSp>
    </p:spTree>
    <p:extLst>
      <p:ext uri="{BB962C8B-B14F-4D97-AF65-F5344CB8AC3E}">
        <p14:creationId xmlns:p14="http://schemas.microsoft.com/office/powerpoint/2010/main" val="40557563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3528912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教学分析">
    <p:spTree>
      <p:nvGrpSpPr>
        <p:cNvPr id="1" name=""/>
        <p:cNvGrpSpPr/>
        <p:nvPr/>
      </p:nvGrpSpPr>
      <p:grpSpPr>
        <a:xfrm>
          <a:off x="0" y="0"/>
          <a:ext cx="0" cy="0"/>
          <a:chOff x="0" y="0"/>
          <a:chExt cx="0" cy="0"/>
        </a:xfrm>
      </p:grpSpPr>
      <p:pic>
        <p:nvPicPr>
          <p:cNvPr id="11" name="Picture 6" descr="E:\000.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10986" t="44113" r="8772" b="31887"/>
          <a:stretch/>
        </p:blipFill>
        <p:spPr bwMode="auto">
          <a:xfrm flipH="1">
            <a:off x="-169512" y="846606"/>
            <a:ext cx="12386980" cy="90930"/>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userDrawn="1"/>
        </p:nvSpPr>
        <p:spPr>
          <a:xfrm>
            <a:off x="-28691" y="404665"/>
            <a:ext cx="4972564" cy="461665"/>
          </a:xfrm>
          <a:prstGeom prst="rect">
            <a:avLst/>
          </a:prstGeom>
          <a:noFill/>
        </p:spPr>
        <p:txBody>
          <a:bodyPr wrap="square" rtlCol="0">
            <a:spAutoFit/>
          </a:bodyPr>
          <a:lstStyle/>
          <a:p>
            <a:r>
              <a:rPr lang="en-US" altLang="zh-CN" sz="2400" dirty="0">
                <a:solidFill>
                  <a:schemeClr val="bg1">
                    <a:lumMod val="85000"/>
                  </a:schemeClr>
                </a:solidFill>
                <a:latin typeface="Helvetica Light" pitchFamily="50" charset="0"/>
              </a:rPr>
              <a:t>Teaching</a:t>
            </a:r>
            <a:r>
              <a:rPr lang="en-US" altLang="zh-CN" sz="2400" baseline="0" dirty="0">
                <a:solidFill>
                  <a:schemeClr val="bg1">
                    <a:lumMod val="85000"/>
                  </a:schemeClr>
                </a:solidFill>
                <a:latin typeface="Helvetica Light" pitchFamily="50" charset="0"/>
              </a:rPr>
              <a:t> </a:t>
            </a:r>
            <a:r>
              <a:rPr lang="en-US" altLang="zh-CN" sz="2400" dirty="0">
                <a:solidFill>
                  <a:schemeClr val="bg1">
                    <a:lumMod val="85000"/>
                  </a:schemeClr>
                </a:solidFill>
                <a:latin typeface="Helvetica Light" pitchFamily="50" charset="0"/>
              </a:rPr>
              <a:t>analysis</a:t>
            </a:r>
          </a:p>
        </p:txBody>
      </p:sp>
      <p:cxnSp>
        <p:nvCxnSpPr>
          <p:cNvPr id="35" name="直接连接符 34"/>
          <p:cNvCxnSpPr/>
          <p:nvPr userDrawn="1"/>
        </p:nvCxnSpPr>
        <p:spPr>
          <a:xfrm>
            <a:off x="-25478" y="980728"/>
            <a:ext cx="12242946" cy="0"/>
          </a:xfrm>
          <a:prstGeom prst="line">
            <a:avLst/>
          </a:prstGeom>
          <a:ln/>
        </p:spPr>
        <p:style>
          <a:lnRef idx="2">
            <a:schemeClr val="accent5"/>
          </a:lnRef>
          <a:fillRef idx="0">
            <a:schemeClr val="accent5"/>
          </a:fillRef>
          <a:effectRef idx="1">
            <a:schemeClr val="accent5"/>
          </a:effectRef>
          <a:fontRef idx="minor">
            <a:schemeClr val="tx1"/>
          </a:fontRef>
        </p:style>
      </p:cxnSp>
      <p:grpSp>
        <p:nvGrpSpPr>
          <p:cNvPr id="42" name="组合 41"/>
          <p:cNvGrpSpPr/>
          <p:nvPr userDrawn="1"/>
        </p:nvGrpSpPr>
        <p:grpSpPr>
          <a:xfrm>
            <a:off x="4419649" y="-355198"/>
            <a:ext cx="1742672" cy="1397180"/>
            <a:chOff x="3314736" y="-715238"/>
            <a:chExt cx="1307004" cy="1397180"/>
          </a:xfrm>
        </p:grpSpPr>
        <p:grpSp>
          <p:nvGrpSpPr>
            <p:cNvPr id="43" name="组合 42"/>
            <p:cNvGrpSpPr/>
            <p:nvPr userDrawn="1"/>
          </p:nvGrpSpPr>
          <p:grpSpPr>
            <a:xfrm>
              <a:off x="3314736" y="-715238"/>
              <a:ext cx="1307004" cy="1397180"/>
              <a:chOff x="4227737" y="323875"/>
              <a:chExt cx="920327" cy="4473277"/>
            </a:xfrm>
          </p:grpSpPr>
          <p:sp>
            <p:nvSpPr>
              <p:cNvPr id="46" name="圆角矩形 45"/>
              <p:cNvSpPr/>
              <p:nvPr/>
            </p:nvSpPr>
            <p:spPr>
              <a:xfrm>
                <a:off x="4283968" y="429075"/>
                <a:ext cx="864096" cy="4368077"/>
              </a:xfrm>
              <a:prstGeom prst="roundRect">
                <a:avLst/>
              </a:prstGeom>
              <a:solidFill>
                <a:srgbClr val="BCBC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47" name="圆角矩形 46"/>
              <p:cNvSpPr/>
              <p:nvPr/>
            </p:nvSpPr>
            <p:spPr>
              <a:xfrm>
                <a:off x="4227737" y="323875"/>
                <a:ext cx="879048" cy="4323744"/>
              </a:xfrm>
              <a:prstGeom prst="roundRect">
                <a:avLst/>
              </a:prstGeom>
              <a:solidFill>
                <a:srgbClr val="4352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grpSp>
        <p:sp>
          <p:nvSpPr>
            <p:cNvPr id="44" name="TextBox 43"/>
            <p:cNvSpPr txBox="1"/>
            <p:nvPr userDrawn="1"/>
          </p:nvSpPr>
          <p:spPr>
            <a:xfrm>
              <a:off x="3372889" y="44624"/>
              <a:ext cx="533716" cy="369332"/>
            </a:xfrm>
            <a:prstGeom prst="rect">
              <a:avLst/>
            </a:prstGeom>
            <a:noFill/>
          </p:spPr>
          <p:txBody>
            <a:bodyPr wrap="square" rtlCol="0">
              <a:spAutoFit/>
            </a:bodyPr>
            <a:lstStyle/>
            <a:p>
              <a:r>
                <a:rPr lang="en-US" altLang="zh-CN" sz="1800" b="1" dirty="0">
                  <a:solidFill>
                    <a:schemeClr val="bg1"/>
                  </a:solidFill>
                  <a:latin typeface="Gill Sans MT Condensed" pitchFamily="34" charset="0"/>
                  <a:ea typeface="Arial Unicode MS" pitchFamily="34" charset="-122"/>
                  <a:cs typeface="Arial Unicode MS" pitchFamily="34" charset="-122"/>
                </a:rPr>
                <a:t>01</a:t>
              </a:r>
              <a:endParaRPr lang="zh-CN" altLang="en-US" sz="1800" b="1" dirty="0">
                <a:solidFill>
                  <a:schemeClr val="bg1"/>
                </a:solidFill>
                <a:latin typeface="Gill Sans MT Condensed" pitchFamily="34" charset="0"/>
                <a:ea typeface="Arial Unicode MS" pitchFamily="34" charset="-122"/>
                <a:cs typeface="Arial Unicode MS" pitchFamily="34" charset="-122"/>
              </a:endParaRPr>
            </a:p>
          </p:txBody>
        </p:sp>
        <p:sp>
          <p:nvSpPr>
            <p:cNvPr id="45" name="TextBox 44"/>
            <p:cNvSpPr txBox="1"/>
            <p:nvPr userDrawn="1"/>
          </p:nvSpPr>
          <p:spPr>
            <a:xfrm>
              <a:off x="3372889" y="278230"/>
              <a:ext cx="1147290" cy="369332"/>
            </a:xfrm>
            <a:prstGeom prst="rect">
              <a:avLst/>
            </a:prstGeom>
            <a:noFill/>
          </p:spPr>
          <p:txBody>
            <a:bodyPr wrap="square" rtlCol="0">
              <a:spAutoFit/>
            </a:bodyPr>
            <a:lstStyle/>
            <a:p>
              <a:r>
                <a:rPr lang="zh-CN" altLang="en-US" sz="1800" b="1" dirty="0">
                  <a:solidFill>
                    <a:schemeClr val="bg1"/>
                  </a:solidFill>
                  <a:latin typeface="微软雅黑" pitchFamily="34" charset="-122"/>
                  <a:ea typeface="微软雅黑" pitchFamily="34" charset="-122"/>
                  <a:cs typeface="Arial Unicode MS" pitchFamily="34" charset="-122"/>
                </a:rPr>
                <a:t>教学分析</a:t>
              </a:r>
            </a:p>
          </p:txBody>
        </p:sp>
      </p:grpSp>
    </p:spTree>
    <p:extLst>
      <p:ext uri="{BB962C8B-B14F-4D97-AF65-F5344CB8AC3E}">
        <p14:creationId xmlns:p14="http://schemas.microsoft.com/office/powerpoint/2010/main" val="2547178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wipe(up)">
                                      <p:cBhvr>
                                        <p:cTn id="7" dur="500"/>
                                        <p:tgtEl>
                                          <p:spTgt spid="42"/>
                                        </p:tgtEl>
                                      </p:cBhvr>
                                    </p:animEffect>
                                  </p:childTnLst>
                                </p:cTn>
                              </p:par>
                              <p:par>
                                <p:cTn id="8" presetID="16" presetClass="entr" presetSubtype="21" fill="hold" nodeType="withEffect">
                                  <p:stCondLst>
                                    <p:cond delay="250"/>
                                  </p:stCondLst>
                                  <p:childTnLst>
                                    <p:set>
                                      <p:cBhvr>
                                        <p:cTn id="9" dur="1" fill="hold">
                                          <p:stCondLst>
                                            <p:cond delay="0"/>
                                          </p:stCondLst>
                                        </p:cTn>
                                        <p:tgtEl>
                                          <p:spTgt spid="35"/>
                                        </p:tgtEl>
                                        <p:attrNameLst>
                                          <p:attrName>style.visibility</p:attrName>
                                        </p:attrNameLst>
                                      </p:cBhvr>
                                      <p:to>
                                        <p:strVal val="visible"/>
                                      </p:to>
                                    </p:set>
                                    <p:animEffect transition="in" filter="barn(inVertical)">
                                      <p:cBhvr>
                                        <p:cTn id="10" dur="500"/>
                                        <p:tgtEl>
                                          <p:spTgt spid="35"/>
                                        </p:tgtEl>
                                      </p:cBhvr>
                                    </p:animEffect>
                                  </p:childTnLst>
                                </p:cTn>
                              </p:par>
                              <p:par>
                                <p:cTn id="11" presetID="22" presetClass="entr" presetSubtype="4" fill="hold" grpId="0" nodeType="withEffect">
                                  <p:stCondLst>
                                    <p:cond delay="250"/>
                                  </p:stCondLst>
                                  <p:childTnLst>
                                    <p:set>
                                      <p:cBhvr>
                                        <p:cTn id="12" dur="1" fill="hold">
                                          <p:stCondLst>
                                            <p:cond delay="0"/>
                                          </p:stCondLst>
                                        </p:cTn>
                                        <p:tgtEl>
                                          <p:spTgt spid="21"/>
                                        </p:tgtEl>
                                        <p:attrNameLst>
                                          <p:attrName>style.visibility</p:attrName>
                                        </p:attrNameLst>
                                      </p:cBhvr>
                                      <p:to>
                                        <p:strVal val="visible"/>
                                      </p:to>
                                    </p:set>
                                    <p:animEffect transition="in" filter="wipe(down)">
                                      <p:cBhvr>
                                        <p:cTn id="13"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教学分析">
    <p:spTree>
      <p:nvGrpSpPr>
        <p:cNvPr id="1" name=""/>
        <p:cNvGrpSpPr/>
        <p:nvPr/>
      </p:nvGrpSpPr>
      <p:grpSpPr>
        <a:xfrm>
          <a:off x="0" y="0"/>
          <a:ext cx="0" cy="0"/>
          <a:chOff x="0" y="0"/>
          <a:chExt cx="0" cy="0"/>
        </a:xfrm>
      </p:grpSpPr>
      <p:pic>
        <p:nvPicPr>
          <p:cNvPr id="10" name="Picture 6" descr="E:\000.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10986" t="44113" r="8772" b="31887"/>
          <a:stretch/>
        </p:blipFill>
        <p:spPr bwMode="auto">
          <a:xfrm flipH="1">
            <a:off x="-169512" y="846606"/>
            <a:ext cx="12386980" cy="90930"/>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直接连接符 10"/>
          <p:cNvCxnSpPr/>
          <p:nvPr userDrawn="1"/>
        </p:nvCxnSpPr>
        <p:spPr>
          <a:xfrm>
            <a:off x="-25478" y="980728"/>
            <a:ext cx="12242946" cy="0"/>
          </a:xfrm>
          <a:prstGeom prst="line">
            <a:avLst/>
          </a:prstGeom>
          <a:ln/>
        </p:spPr>
        <p:style>
          <a:lnRef idx="2">
            <a:schemeClr val="accent5"/>
          </a:lnRef>
          <a:fillRef idx="0">
            <a:schemeClr val="accent5"/>
          </a:fillRef>
          <a:effectRef idx="1">
            <a:schemeClr val="accent5"/>
          </a:effectRef>
          <a:fontRef idx="minor">
            <a:schemeClr val="tx1"/>
          </a:fontRef>
        </p:style>
      </p:cxnSp>
      <p:sp>
        <p:nvSpPr>
          <p:cNvPr id="21" name="TextBox 20"/>
          <p:cNvSpPr txBox="1"/>
          <p:nvPr userDrawn="1"/>
        </p:nvSpPr>
        <p:spPr>
          <a:xfrm>
            <a:off x="-28691" y="404665"/>
            <a:ext cx="4972564" cy="461665"/>
          </a:xfrm>
          <a:prstGeom prst="rect">
            <a:avLst/>
          </a:prstGeom>
          <a:noFill/>
        </p:spPr>
        <p:txBody>
          <a:bodyPr wrap="square" rtlCol="0">
            <a:spAutoFit/>
          </a:bodyPr>
          <a:lstStyle/>
          <a:p>
            <a:r>
              <a:rPr lang="en-US" altLang="zh-CN" sz="2400" dirty="0">
                <a:solidFill>
                  <a:schemeClr val="bg1">
                    <a:lumMod val="85000"/>
                  </a:schemeClr>
                </a:solidFill>
                <a:latin typeface="Helvetica Light" pitchFamily="50" charset="0"/>
              </a:rPr>
              <a:t>Teaching</a:t>
            </a:r>
            <a:r>
              <a:rPr lang="en-US" altLang="zh-CN" sz="2400" baseline="0" dirty="0">
                <a:solidFill>
                  <a:schemeClr val="bg1">
                    <a:lumMod val="85000"/>
                  </a:schemeClr>
                </a:solidFill>
                <a:latin typeface="Helvetica Light" pitchFamily="50" charset="0"/>
              </a:rPr>
              <a:t> </a:t>
            </a:r>
            <a:r>
              <a:rPr lang="en-US" altLang="zh-CN" sz="2400" dirty="0">
                <a:solidFill>
                  <a:schemeClr val="bg1">
                    <a:lumMod val="85000"/>
                  </a:schemeClr>
                </a:solidFill>
                <a:latin typeface="Helvetica Light" pitchFamily="50" charset="0"/>
              </a:rPr>
              <a:t>analysis</a:t>
            </a:r>
          </a:p>
        </p:txBody>
      </p:sp>
      <p:cxnSp>
        <p:nvCxnSpPr>
          <p:cNvPr id="35" name="直接连接符 34"/>
          <p:cNvCxnSpPr/>
          <p:nvPr userDrawn="1"/>
        </p:nvCxnSpPr>
        <p:spPr>
          <a:xfrm>
            <a:off x="75100" y="1016710"/>
            <a:ext cx="416234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42" name="组合 41"/>
          <p:cNvGrpSpPr/>
          <p:nvPr userDrawn="1"/>
        </p:nvGrpSpPr>
        <p:grpSpPr>
          <a:xfrm>
            <a:off x="4419649" y="-355198"/>
            <a:ext cx="1742672" cy="1397180"/>
            <a:chOff x="3314736" y="-715238"/>
            <a:chExt cx="1307004" cy="1397180"/>
          </a:xfrm>
        </p:grpSpPr>
        <p:grpSp>
          <p:nvGrpSpPr>
            <p:cNvPr id="43" name="组合 42"/>
            <p:cNvGrpSpPr/>
            <p:nvPr userDrawn="1"/>
          </p:nvGrpSpPr>
          <p:grpSpPr>
            <a:xfrm>
              <a:off x="3314736" y="-715238"/>
              <a:ext cx="1307004" cy="1397180"/>
              <a:chOff x="4227737" y="323875"/>
              <a:chExt cx="920327" cy="4473277"/>
            </a:xfrm>
          </p:grpSpPr>
          <p:sp>
            <p:nvSpPr>
              <p:cNvPr id="46" name="圆角矩形 45"/>
              <p:cNvSpPr/>
              <p:nvPr/>
            </p:nvSpPr>
            <p:spPr>
              <a:xfrm>
                <a:off x="4283968" y="429075"/>
                <a:ext cx="864096" cy="4368077"/>
              </a:xfrm>
              <a:prstGeom prst="roundRect">
                <a:avLst/>
              </a:prstGeom>
              <a:solidFill>
                <a:srgbClr val="BCBC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47" name="圆角矩形 46"/>
              <p:cNvSpPr/>
              <p:nvPr/>
            </p:nvSpPr>
            <p:spPr>
              <a:xfrm>
                <a:off x="4227737" y="323875"/>
                <a:ext cx="879048" cy="4323744"/>
              </a:xfrm>
              <a:prstGeom prst="roundRect">
                <a:avLst/>
              </a:prstGeom>
              <a:solidFill>
                <a:srgbClr val="4352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grpSp>
        <p:sp>
          <p:nvSpPr>
            <p:cNvPr id="44" name="TextBox 43"/>
            <p:cNvSpPr txBox="1"/>
            <p:nvPr userDrawn="1"/>
          </p:nvSpPr>
          <p:spPr>
            <a:xfrm>
              <a:off x="3372889" y="44624"/>
              <a:ext cx="533716" cy="369332"/>
            </a:xfrm>
            <a:prstGeom prst="rect">
              <a:avLst/>
            </a:prstGeom>
            <a:noFill/>
          </p:spPr>
          <p:txBody>
            <a:bodyPr wrap="square" rtlCol="0">
              <a:spAutoFit/>
            </a:bodyPr>
            <a:lstStyle/>
            <a:p>
              <a:r>
                <a:rPr lang="en-US" altLang="zh-CN" sz="1800" b="1" dirty="0">
                  <a:solidFill>
                    <a:schemeClr val="bg1"/>
                  </a:solidFill>
                  <a:latin typeface="Gill Sans MT Condensed" pitchFamily="34" charset="0"/>
                  <a:ea typeface="Arial Unicode MS" pitchFamily="34" charset="-122"/>
                  <a:cs typeface="Arial Unicode MS" pitchFamily="34" charset="-122"/>
                </a:rPr>
                <a:t>01</a:t>
              </a:r>
              <a:endParaRPr lang="zh-CN" altLang="en-US" sz="1800" b="1" dirty="0">
                <a:solidFill>
                  <a:schemeClr val="bg1"/>
                </a:solidFill>
                <a:latin typeface="Gill Sans MT Condensed" pitchFamily="34" charset="0"/>
                <a:ea typeface="Arial Unicode MS" pitchFamily="34" charset="-122"/>
                <a:cs typeface="Arial Unicode MS" pitchFamily="34" charset="-122"/>
              </a:endParaRPr>
            </a:p>
          </p:txBody>
        </p:sp>
        <p:sp>
          <p:nvSpPr>
            <p:cNvPr id="45" name="TextBox 44"/>
            <p:cNvSpPr txBox="1"/>
            <p:nvPr userDrawn="1"/>
          </p:nvSpPr>
          <p:spPr>
            <a:xfrm>
              <a:off x="3372889" y="278230"/>
              <a:ext cx="1147290" cy="369332"/>
            </a:xfrm>
            <a:prstGeom prst="rect">
              <a:avLst/>
            </a:prstGeom>
            <a:noFill/>
          </p:spPr>
          <p:txBody>
            <a:bodyPr wrap="square" rtlCol="0">
              <a:spAutoFit/>
            </a:bodyPr>
            <a:lstStyle/>
            <a:p>
              <a:r>
                <a:rPr lang="zh-CN" altLang="en-US" sz="1800" b="1" dirty="0">
                  <a:solidFill>
                    <a:schemeClr val="bg1"/>
                  </a:solidFill>
                  <a:latin typeface="微软雅黑" pitchFamily="34" charset="-122"/>
                  <a:ea typeface="微软雅黑" pitchFamily="34" charset="-122"/>
                  <a:cs typeface="Arial Unicode MS" pitchFamily="34" charset="-122"/>
                </a:rPr>
                <a:t>教学分析</a:t>
              </a:r>
            </a:p>
          </p:txBody>
        </p:sp>
      </p:grpSp>
    </p:spTree>
    <p:extLst>
      <p:ext uri="{BB962C8B-B14F-4D97-AF65-F5344CB8AC3E}">
        <p14:creationId xmlns:p14="http://schemas.microsoft.com/office/powerpoint/2010/main" val="12732514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教学策略">
    <p:spTree>
      <p:nvGrpSpPr>
        <p:cNvPr id="1" name=""/>
        <p:cNvGrpSpPr/>
        <p:nvPr/>
      </p:nvGrpSpPr>
      <p:grpSpPr>
        <a:xfrm>
          <a:off x="0" y="0"/>
          <a:ext cx="0" cy="0"/>
          <a:chOff x="0" y="0"/>
          <a:chExt cx="0" cy="0"/>
        </a:xfrm>
      </p:grpSpPr>
      <p:pic>
        <p:nvPicPr>
          <p:cNvPr id="10" name="Picture 6" descr="E:\000.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10986" t="44113" r="8772" b="31887"/>
          <a:stretch/>
        </p:blipFill>
        <p:spPr bwMode="auto">
          <a:xfrm flipH="1">
            <a:off x="-169512" y="846606"/>
            <a:ext cx="12386980" cy="90930"/>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直接连接符 10"/>
          <p:cNvCxnSpPr/>
          <p:nvPr userDrawn="1"/>
        </p:nvCxnSpPr>
        <p:spPr>
          <a:xfrm>
            <a:off x="-25478" y="980728"/>
            <a:ext cx="12242946" cy="0"/>
          </a:xfrm>
          <a:prstGeom prst="line">
            <a:avLst/>
          </a:prstGeom>
          <a:ln/>
        </p:spPr>
        <p:style>
          <a:lnRef idx="2">
            <a:schemeClr val="accent5"/>
          </a:lnRef>
          <a:fillRef idx="0">
            <a:schemeClr val="accent5"/>
          </a:fillRef>
          <a:effectRef idx="1">
            <a:schemeClr val="accent5"/>
          </a:effectRef>
          <a:fontRef idx="minor">
            <a:schemeClr val="tx1"/>
          </a:fontRef>
        </p:style>
      </p:cxnSp>
      <p:sp>
        <p:nvSpPr>
          <p:cNvPr id="21" name="TextBox 20"/>
          <p:cNvSpPr txBox="1"/>
          <p:nvPr userDrawn="1"/>
        </p:nvSpPr>
        <p:spPr>
          <a:xfrm>
            <a:off x="-28691" y="404665"/>
            <a:ext cx="6220703" cy="461665"/>
          </a:xfrm>
          <a:prstGeom prst="rect">
            <a:avLst/>
          </a:prstGeom>
          <a:noFill/>
        </p:spPr>
        <p:txBody>
          <a:bodyPr wrap="square" rtlCol="0">
            <a:spAutoFit/>
          </a:bodyPr>
          <a:lstStyle>
            <a:defPPr>
              <a:defRPr lang="zh-CN"/>
            </a:defPPr>
            <a:lvl1pPr>
              <a:defRPr sz="2400">
                <a:solidFill>
                  <a:schemeClr val="bg1">
                    <a:lumMod val="85000"/>
                  </a:schemeClr>
                </a:solidFill>
                <a:latin typeface="Helvetica Light" pitchFamily="50" charset="0"/>
              </a:defRPr>
            </a:lvl1pPr>
          </a:lstStyle>
          <a:p>
            <a:pPr lvl="0"/>
            <a:r>
              <a:rPr lang="en-US" altLang="zh-CN" sz="2400" dirty="0"/>
              <a:t>instructional strategies</a:t>
            </a:r>
          </a:p>
        </p:txBody>
      </p:sp>
      <p:grpSp>
        <p:nvGrpSpPr>
          <p:cNvPr id="60" name="组合 59"/>
          <p:cNvGrpSpPr/>
          <p:nvPr userDrawn="1"/>
        </p:nvGrpSpPr>
        <p:grpSpPr>
          <a:xfrm>
            <a:off x="6301954" y="-351838"/>
            <a:ext cx="1714296" cy="1394349"/>
            <a:chOff x="4726465" y="-711878"/>
            <a:chExt cx="1285722" cy="1394349"/>
          </a:xfrm>
        </p:grpSpPr>
        <p:grpSp>
          <p:nvGrpSpPr>
            <p:cNvPr id="61" name="组合 60"/>
            <p:cNvGrpSpPr/>
            <p:nvPr userDrawn="1"/>
          </p:nvGrpSpPr>
          <p:grpSpPr>
            <a:xfrm>
              <a:off x="4726465" y="-711878"/>
              <a:ext cx="1285722" cy="1394349"/>
              <a:chOff x="5322842" y="326129"/>
              <a:chExt cx="905342" cy="4464216"/>
            </a:xfrm>
          </p:grpSpPr>
          <p:sp>
            <p:nvSpPr>
              <p:cNvPr id="64" name="圆角矩形 63"/>
              <p:cNvSpPr/>
              <p:nvPr/>
            </p:nvSpPr>
            <p:spPr>
              <a:xfrm>
                <a:off x="5364088" y="422268"/>
                <a:ext cx="864096" cy="4368077"/>
              </a:xfrm>
              <a:prstGeom prst="roundRect">
                <a:avLst/>
              </a:prstGeom>
              <a:solidFill>
                <a:srgbClr val="BCBC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65" name="圆角矩形 64"/>
              <p:cNvSpPr/>
              <p:nvPr/>
            </p:nvSpPr>
            <p:spPr>
              <a:xfrm>
                <a:off x="5322842" y="326129"/>
                <a:ext cx="864096" cy="4323744"/>
              </a:xfrm>
              <a:prstGeom prst="roundRect">
                <a:avLst/>
              </a:prstGeom>
              <a:solidFill>
                <a:srgbClr val="1E67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grpSp>
        <p:sp>
          <p:nvSpPr>
            <p:cNvPr id="62" name="TextBox 61"/>
            <p:cNvSpPr txBox="1"/>
            <p:nvPr userDrawn="1"/>
          </p:nvSpPr>
          <p:spPr>
            <a:xfrm>
              <a:off x="4794471" y="56183"/>
              <a:ext cx="533716" cy="369332"/>
            </a:xfrm>
            <a:prstGeom prst="rect">
              <a:avLst/>
            </a:prstGeom>
            <a:noFill/>
          </p:spPr>
          <p:txBody>
            <a:bodyPr wrap="square" rtlCol="0">
              <a:spAutoFit/>
            </a:bodyPr>
            <a:lstStyle/>
            <a:p>
              <a:r>
                <a:rPr lang="en-US" altLang="zh-CN" sz="1800" b="1" dirty="0">
                  <a:solidFill>
                    <a:schemeClr val="bg1"/>
                  </a:solidFill>
                  <a:latin typeface="Gill Sans MT Condensed" pitchFamily="34" charset="0"/>
                  <a:ea typeface="Arial Unicode MS" pitchFamily="34" charset="-122"/>
                  <a:cs typeface="Arial Unicode MS" pitchFamily="34" charset="-122"/>
                </a:rPr>
                <a:t>02</a:t>
              </a:r>
              <a:endParaRPr lang="zh-CN" altLang="en-US" sz="1800" b="1" dirty="0">
                <a:solidFill>
                  <a:schemeClr val="bg1"/>
                </a:solidFill>
                <a:latin typeface="Gill Sans MT Condensed" pitchFamily="34" charset="0"/>
                <a:ea typeface="Arial Unicode MS" pitchFamily="34" charset="-122"/>
                <a:cs typeface="Arial Unicode MS" pitchFamily="34" charset="-122"/>
              </a:endParaRPr>
            </a:p>
          </p:txBody>
        </p:sp>
        <p:sp>
          <p:nvSpPr>
            <p:cNvPr id="63" name="TextBox 62"/>
            <p:cNvSpPr txBox="1"/>
            <p:nvPr userDrawn="1"/>
          </p:nvSpPr>
          <p:spPr>
            <a:xfrm>
              <a:off x="4779942" y="278230"/>
              <a:ext cx="1147290" cy="369332"/>
            </a:xfrm>
            <a:prstGeom prst="rect">
              <a:avLst/>
            </a:prstGeom>
            <a:noFill/>
          </p:spPr>
          <p:txBody>
            <a:bodyPr wrap="square" rtlCol="0">
              <a:spAutoFit/>
            </a:bodyPr>
            <a:lstStyle/>
            <a:p>
              <a:r>
                <a:rPr lang="zh-CN" altLang="en-US" sz="1800" b="1" dirty="0">
                  <a:solidFill>
                    <a:schemeClr val="bg1"/>
                  </a:solidFill>
                  <a:latin typeface="微软雅黑" pitchFamily="34" charset="-122"/>
                  <a:ea typeface="微软雅黑" pitchFamily="34" charset="-122"/>
                  <a:cs typeface="Arial Unicode MS" pitchFamily="34" charset="-122"/>
                </a:rPr>
                <a:t>教学策略</a:t>
              </a:r>
            </a:p>
          </p:txBody>
        </p:sp>
      </p:grpSp>
    </p:spTree>
    <p:extLst>
      <p:ext uri="{BB962C8B-B14F-4D97-AF65-F5344CB8AC3E}">
        <p14:creationId xmlns:p14="http://schemas.microsoft.com/office/powerpoint/2010/main" val="1435860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60"/>
                                        </p:tgtEl>
                                        <p:attrNameLst>
                                          <p:attrName>style.visibility</p:attrName>
                                        </p:attrNameLst>
                                      </p:cBhvr>
                                      <p:to>
                                        <p:strVal val="visible"/>
                                      </p:to>
                                    </p:set>
                                    <p:animEffect transition="in" filter="wipe(up)">
                                      <p:cBhvr>
                                        <p:cTn id="7" dur="500"/>
                                        <p:tgtEl>
                                          <p:spTgt spid="60"/>
                                        </p:tgtEl>
                                      </p:cBhvr>
                                    </p:animEffect>
                                  </p:childTnLst>
                                </p:cTn>
                              </p:par>
                              <p:par>
                                <p:cTn id="8" presetID="16" presetClass="entr" presetSubtype="21" fill="hold" nodeType="withEffect">
                                  <p:stCondLst>
                                    <p:cond delay="250"/>
                                  </p:stCondLst>
                                  <p:childTnLst>
                                    <p:set>
                                      <p:cBhvr>
                                        <p:cTn id="9" dur="1" fill="hold">
                                          <p:stCondLst>
                                            <p:cond delay="0"/>
                                          </p:stCondLst>
                                        </p:cTn>
                                        <p:tgtEl>
                                          <p:spTgt spid="11"/>
                                        </p:tgtEl>
                                        <p:attrNameLst>
                                          <p:attrName>style.visibility</p:attrName>
                                        </p:attrNameLst>
                                      </p:cBhvr>
                                      <p:to>
                                        <p:strVal val="visible"/>
                                      </p:to>
                                    </p:set>
                                    <p:animEffect transition="in" filter="barn(inVertical)">
                                      <p:cBhvr>
                                        <p:cTn id="10" dur="500"/>
                                        <p:tgtEl>
                                          <p:spTgt spid="11"/>
                                        </p:tgtEl>
                                      </p:cBhvr>
                                    </p:animEffect>
                                  </p:childTnLst>
                                </p:cTn>
                              </p:par>
                              <p:par>
                                <p:cTn id="11" presetID="22" presetClass="entr" presetSubtype="4" fill="hold" grpId="0" nodeType="withEffect">
                                  <p:stCondLst>
                                    <p:cond delay="250"/>
                                  </p:stCondLst>
                                  <p:childTnLst>
                                    <p:set>
                                      <p:cBhvr>
                                        <p:cTn id="12" dur="1" fill="hold">
                                          <p:stCondLst>
                                            <p:cond delay="0"/>
                                          </p:stCondLst>
                                        </p:cTn>
                                        <p:tgtEl>
                                          <p:spTgt spid="21"/>
                                        </p:tgtEl>
                                        <p:attrNameLst>
                                          <p:attrName>style.visibility</p:attrName>
                                        </p:attrNameLst>
                                      </p:cBhvr>
                                      <p:to>
                                        <p:strVal val="visible"/>
                                      </p:to>
                                    </p:set>
                                    <p:animEffect transition="in" filter="wipe(down)">
                                      <p:cBhvr>
                                        <p:cTn id="13"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教学策略">
    <p:spTree>
      <p:nvGrpSpPr>
        <p:cNvPr id="1" name=""/>
        <p:cNvGrpSpPr/>
        <p:nvPr/>
      </p:nvGrpSpPr>
      <p:grpSpPr>
        <a:xfrm>
          <a:off x="0" y="0"/>
          <a:ext cx="0" cy="0"/>
          <a:chOff x="0" y="0"/>
          <a:chExt cx="0" cy="0"/>
        </a:xfrm>
      </p:grpSpPr>
      <p:pic>
        <p:nvPicPr>
          <p:cNvPr id="14" name="Picture 6" descr="E:\000.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10986" t="44113" r="8772" b="31887"/>
          <a:stretch/>
        </p:blipFill>
        <p:spPr bwMode="auto">
          <a:xfrm flipH="1">
            <a:off x="-169512" y="846606"/>
            <a:ext cx="12386980" cy="90930"/>
          </a:xfrm>
          <a:prstGeom prst="rect">
            <a:avLst/>
          </a:prstGeom>
          <a:noFill/>
          <a:extLst>
            <a:ext uri="{909E8E84-426E-40DD-AFC4-6F175D3DCCD1}">
              <a14:hiddenFill xmlns:a14="http://schemas.microsoft.com/office/drawing/2010/main">
                <a:solidFill>
                  <a:srgbClr val="FFFFFF"/>
                </a:solidFill>
              </a14:hiddenFill>
            </a:ext>
          </a:extLst>
        </p:spPr>
      </p:pic>
      <p:cxnSp>
        <p:nvCxnSpPr>
          <p:cNvPr id="15" name="直接连接符 14"/>
          <p:cNvCxnSpPr/>
          <p:nvPr userDrawn="1"/>
        </p:nvCxnSpPr>
        <p:spPr>
          <a:xfrm>
            <a:off x="-25478" y="980728"/>
            <a:ext cx="12242946" cy="0"/>
          </a:xfrm>
          <a:prstGeom prst="line">
            <a:avLst/>
          </a:prstGeom>
          <a:ln/>
        </p:spPr>
        <p:style>
          <a:lnRef idx="2">
            <a:schemeClr val="accent5"/>
          </a:lnRef>
          <a:fillRef idx="0">
            <a:schemeClr val="accent5"/>
          </a:fillRef>
          <a:effectRef idx="1">
            <a:schemeClr val="accent5"/>
          </a:effectRef>
          <a:fontRef idx="minor">
            <a:schemeClr val="tx1"/>
          </a:fontRef>
        </p:style>
      </p:cxnSp>
      <p:grpSp>
        <p:nvGrpSpPr>
          <p:cNvPr id="60" name="组合 59"/>
          <p:cNvGrpSpPr/>
          <p:nvPr userDrawn="1"/>
        </p:nvGrpSpPr>
        <p:grpSpPr>
          <a:xfrm>
            <a:off x="6301954" y="-351838"/>
            <a:ext cx="1714296" cy="1394349"/>
            <a:chOff x="4726465" y="-711878"/>
            <a:chExt cx="1285722" cy="1394349"/>
          </a:xfrm>
        </p:grpSpPr>
        <p:grpSp>
          <p:nvGrpSpPr>
            <p:cNvPr id="61" name="组合 60"/>
            <p:cNvGrpSpPr/>
            <p:nvPr userDrawn="1"/>
          </p:nvGrpSpPr>
          <p:grpSpPr>
            <a:xfrm>
              <a:off x="4726465" y="-711878"/>
              <a:ext cx="1285722" cy="1394349"/>
              <a:chOff x="5322842" y="326129"/>
              <a:chExt cx="905342" cy="4464216"/>
            </a:xfrm>
          </p:grpSpPr>
          <p:sp>
            <p:nvSpPr>
              <p:cNvPr id="64" name="圆角矩形 63"/>
              <p:cNvSpPr/>
              <p:nvPr/>
            </p:nvSpPr>
            <p:spPr>
              <a:xfrm>
                <a:off x="5364088" y="422268"/>
                <a:ext cx="864096" cy="4368077"/>
              </a:xfrm>
              <a:prstGeom prst="roundRect">
                <a:avLst/>
              </a:prstGeom>
              <a:solidFill>
                <a:srgbClr val="BCBC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65" name="圆角矩形 64"/>
              <p:cNvSpPr/>
              <p:nvPr/>
            </p:nvSpPr>
            <p:spPr>
              <a:xfrm>
                <a:off x="5322842" y="326129"/>
                <a:ext cx="864096" cy="4323744"/>
              </a:xfrm>
              <a:prstGeom prst="roundRect">
                <a:avLst/>
              </a:prstGeom>
              <a:solidFill>
                <a:srgbClr val="1E67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grpSp>
        <p:sp>
          <p:nvSpPr>
            <p:cNvPr id="62" name="TextBox 61"/>
            <p:cNvSpPr txBox="1"/>
            <p:nvPr userDrawn="1"/>
          </p:nvSpPr>
          <p:spPr>
            <a:xfrm>
              <a:off x="4794471" y="56183"/>
              <a:ext cx="533716" cy="369332"/>
            </a:xfrm>
            <a:prstGeom prst="rect">
              <a:avLst/>
            </a:prstGeom>
            <a:noFill/>
          </p:spPr>
          <p:txBody>
            <a:bodyPr wrap="square" rtlCol="0">
              <a:spAutoFit/>
            </a:bodyPr>
            <a:lstStyle/>
            <a:p>
              <a:r>
                <a:rPr lang="en-US" altLang="zh-CN" sz="1800" b="1" dirty="0">
                  <a:solidFill>
                    <a:schemeClr val="bg1"/>
                  </a:solidFill>
                  <a:latin typeface="Gill Sans MT Condensed" pitchFamily="34" charset="0"/>
                  <a:ea typeface="Arial Unicode MS" pitchFamily="34" charset="-122"/>
                  <a:cs typeface="Arial Unicode MS" pitchFamily="34" charset="-122"/>
                </a:rPr>
                <a:t>02</a:t>
              </a:r>
              <a:endParaRPr lang="zh-CN" altLang="en-US" sz="1800" b="1" dirty="0">
                <a:solidFill>
                  <a:schemeClr val="bg1"/>
                </a:solidFill>
                <a:latin typeface="Gill Sans MT Condensed" pitchFamily="34" charset="0"/>
                <a:ea typeface="Arial Unicode MS" pitchFamily="34" charset="-122"/>
                <a:cs typeface="Arial Unicode MS" pitchFamily="34" charset="-122"/>
              </a:endParaRPr>
            </a:p>
          </p:txBody>
        </p:sp>
        <p:sp>
          <p:nvSpPr>
            <p:cNvPr id="63" name="TextBox 62"/>
            <p:cNvSpPr txBox="1"/>
            <p:nvPr userDrawn="1"/>
          </p:nvSpPr>
          <p:spPr>
            <a:xfrm>
              <a:off x="4779942" y="278230"/>
              <a:ext cx="1147290" cy="369332"/>
            </a:xfrm>
            <a:prstGeom prst="rect">
              <a:avLst/>
            </a:prstGeom>
            <a:noFill/>
          </p:spPr>
          <p:txBody>
            <a:bodyPr wrap="square" rtlCol="0">
              <a:spAutoFit/>
            </a:bodyPr>
            <a:lstStyle/>
            <a:p>
              <a:r>
                <a:rPr lang="zh-CN" altLang="en-US" sz="1800" b="1" dirty="0">
                  <a:solidFill>
                    <a:schemeClr val="bg1"/>
                  </a:solidFill>
                  <a:latin typeface="微软雅黑" pitchFamily="34" charset="-122"/>
                  <a:ea typeface="微软雅黑" pitchFamily="34" charset="-122"/>
                  <a:cs typeface="Arial Unicode MS" pitchFamily="34" charset="-122"/>
                </a:rPr>
                <a:t>教学策略</a:t>
              </a:r>
            </a:p>
          </p:txBody>
        </p:sp>
      </p:grpSp>
      <p:sp>
        <p:nvSpPr>
          <p:cNvPr id="16" name="TextBox 15"/>
          <p:cNvSpPr txBox="1"/>
          <p:nvPr userDrawn="1"/>
        </p:nvSpPr>
        <p:spPr>
          <a:xfrm>
            <a:off x="-28691" y="404665"/>
            <a:ext cx="6220703" cy="461665"/>
          </a:xfrm>
          <a:prstGeom prst="rect">
            <a:avLst/>
          </a:prstGeom>
          <a:noFill/>
        </p:spPr>
        <p:txBody>
          <a:bodyPr wrap="square" rtlCol="0">
            <a:spAutoFit/>
          </a:bodyPr>
          <a:lstStyle>
            <a:defPPr>
              <a:defRPr lang="zh-CN"/>
            </a:defPPr>
            <a:lvl1pPr>
              <a:defRPr sz="2400">
                <a:solidFill>
                  <a:schemeClr val="bg1">
                    <a:lumMod val="85000"/>
                  </a:schemeClr>
                </a:solidFill>
                <a:latin typeface="Helvetica Light" pitchFamily="50" charset="0"/>
              </a:defRPr>
            </a:lvl1pPr>
          </a:lstStyle>
          <a:p>
            <a:pPr lvl="0"/>
            <a:r>
              <a:rPr lang="en-US" altLang="zh-CN" sz="2400" dirty="0"/>
              <a:t>instructional strategies</a:t>
            </a:r>
          </a:p>
        </p:txBody>
      </p:sp>
    </p:spTree>
    <p:extLst>
      <p:ext uri="{BB962C8B-B14F-4D97-AF65-F5344CB8AC3E}">
        <p14:creationId xmlns:p14="http://schemas.microsoft.com/office/powerpoint/2010/main" val="18832800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教学过程">
    <p:spTree>
      <p:nvGrpSpPr>
        <p:cNvPr id="1" name=""/>
        <p:cNvGrpSpPr/>
        <p:nvPr/>
      </p:nvGrpSpPr>
      <p:grpSpPr>
        <a:xfrm>
          <a:off x="0" y="0"/>
          <a:ext cx="0" cy="0"/>
          <a:chOff x="0" y="0"/>
          <a:chExt cx="0" cy="0"/>
        </a:xfrm>
      </p:grpSpPr>
      <p:pic>
        <p:nvPicPr>
          <p:cNvPr id="13" name="Picture 6" descr="E:\000.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10986" t="44113" r="8772" b="31887"/>
          <a:stretch/>
        </p:blipFill>
        <p:spPr bwMode="auto">
          <a:xfrm flipH="1">
            <a:off x="-169512" y="846606"/>
            <a:ext cx="12386980" cy="90930"/>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直接连接符 13"/>
          <p:cNvCxnSpPr/>
          <p:nvPr userDrawn="1"/>
        </p:nvCxnSpPr>
        <p:spPr>
          <a:xfrm>
            <a:off x="-25478" y="980728"/>
            <a:ext cx="12242946" cy="0"/>
          </a:xfrm>
          <a:prstGeom prst="line">
            <a:avLst/>
          </a:prstGeom>
          <a:ln/>
        </p:spPr>
        <p:style>
          <a:lnRef idx="2">
            <a:schemeClr val="accent5"/>
          </a:lnRef>
          <a:fillRef idx="0">
            <a:schemeClr val="accent5"/>
          </a:fillRef>
          <a:effectRef idx="1">
            <a:schemeClr val="accent5"/>
          </a:effectRef>
          <a:fontRef idx="minor">
            <a:schemeClr val="tx1"/>
          </a:fontRef>
        </p:style>
      </p:cxnSp>
      <p:sp>
        <p:nvSpPr>
          <p:cNvPr id="21" name="TextBox 20"/>
          <p:cNvSpPr txBox="1"/>
          <p:nvPr userDrawn="1"/>
        </p:nvSpPr>
        <p:spPr>
          <a:xfrm>
            <a:off x="-28691" y="404665"/>
            <a:ext cx="4972564" cy="461665"/>
          </a:xfrm>
          <a:prstGeom prst="rect">
            <a:avLst/>
          </a:prstGeom>
          <a:noFill/>
        </p:spPr>
        <p:txBody>
          <a:bodyPr wrap="square" rtlCol="0">
            <a:spAutoFit/>
          </a:bodyPr>
          <a:lstStyle>
            <a:defPPr>
              <a:defRPr lang="zh-CN"/>
            </a:defPPr>
            <a:lvl1pPr lvl="0">
              <a:defRPr sz="2400">
                <a:solidFill>
                  <a:schemeClr val="bg1">
                    <a:lumMod val="85000"/>
                  </a:schemeClr>
                </a:solidFill>
                <a:latin typeface="Helvetica Light" pitchFamily="50" charset="0"/>
              </a:defRPr>
            </a:lvl1pPr>
          </a:lstStyle>
          <a:p>
            <a:pPr lvl="0"/>
            <a:r>
              <a:rPr lang="en-US" altLang="zh-CN" sz="2400" dirty="0"/>
              <a:t>teaching process</a:t>
            </a:r>
          </a:p>
        </p:txBody>
      </p:sp>
      <p:grpSp>
        <p:nvGrpSpPr>
          <p:cNvPr id="48" name="组合 47"/>
          <p:cNvGrpSpPr/>
          <p:nvPr userDrawn="1"/>
        </p:nvGrpSpPr>
        <p:grpSpPr>
          <a:xfrm>
            <a:off x="8210957" y="-348031"/>
            <a:ext cx="1714191" cy="1393350"/>
            <a:chOff x="6158217" y="-708071"/>
            <a:chExt cx="1285643" cy="1393350"/>
          </a:xfrm>
        </p:grpSpPr>
        <p:grpSp>
          <p:nvGrpSpPr>
            <p:cNvPr id="49" name="组合 48"/>
            <p:cNvGrpSpPr/>
            <p:nvPr userDrawn="1"/>
          </p:nvGrpSpPr>
          <p:grpSpPr>
            <a:xfrm>
              <a:off x="6158217" y="-708071"/>
              <a:ext cx="1285643" cy="1393350"/>
              <a:chOff x="6475026" y="329329"/>
              <a:chExt cx="905286" cy="4461015"/>
            </a:xfrm>
          </p:grpSpPr>
          <p:sp>
            <p:nvSpPr>
              <p:cNvPr id="52" name="圆角矩形 51"/>
              <p:cNvSpPr/>
              <p:nvPr/>
            </p:nvSpPr>
            <p:spPr>
              <a:xfrm>
                <a:off x="6516216" y="422267"/>
                <a:ext cx="864096" cy="4368077"/>
              </a:xfrm>
              <a:prstGeom prst="roundRect">
                <a:avLst/>
              </a:prstGeom>
              <a:solidFill>
                <a:srgbClr val="BCBC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53" name="圆角矩形 52"/>
              <p:cNvSpPr/>
              <p:nvPr/>
            </p:nvSpPr>
            <p:spPr>
              <a:xfrm>
                <a:off x="6475026" y="329329"/>
                <a:ext cx="864096" cy="4323744"/>
              </a:xfrm>
              <a:prstGeom prst="roundRect">
                <a:avLst/>
              </a:prstGeom>
              <a:solidFill>
                <a:srgbClr val="2A8F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grpSp>
        <p:sp>
          <p:nvSpPr>
            <p:cNvPr id="50" name="TextBox 49"/>
            <p:cNvSpPr txBox="1"/>
            <p:nvPr userDrawn="1"/>
          </p:nvSpPr>
          <p:spPr>
            <a:xfrm>
              <a:off x="6226223" y="56183"/>
              <a:ext cx="533716" cy="369332"/>
            </a:xfrm>
            <a:prstGeom prst="rect">
              <a:avLst/>
            </a:prstGeom>
            <a:noFill/>
          </p:spPr>
          <p:txBody>
            <a:bodyPr wrap="square" rtlCol="0">
              <a:spAutoFit/>
            </a:bodyPr>
            <a:lstStyle/>
            <a:p>
              <a:r>
                <a:rPr lang="en-US" altLang="zh-CN" sz="1800" b="1" dirty="0">
                  <a:solidFill>
                    <a:schemeClr val="bg1"/>
                  </a:solidFill>
                  <a:latin typeface="Gill Sans MT Condensed" pitchFamily="34" charset="0"/>
                  <a:ea typeface="Arial Unicode MS" pitchFamily="34" charset="-122"/>
                  <a:cs typeface="Arial Unicode MS" pitchFamily="34" charset="-122"/>
                </a:rPr>
                <a:t>03</a:t>
              </a:r>
              <a:endParaRPr lang="zh-CN" altLang="en-US" sz="1800" b="1" dirty="0">
                <a:solidFill>
                  <a:schemeClr val="bg1"/>
                </a:solidFill>
                <a:latin typeface="Gill Sans MT Condensed" pitchFamily="34" charset="0"/>
                <a:ea typeface="Arial Unicode MS" pitchFamily="34" charset="-122"/>
                <a:cs typeface="Arial Unicode MS" pitchFamily="34" charset="-122"/>
              </a:endParaRPr>
            </a:p>
          </p:txBody>
        </p:sp>
        <p:sp>
          <p:nvSpPr>
            <p:cNvPr id="51" name="TextBox 50"/>
            <p:cNvSpPr txBox="1"/>
            <p:nvPr userDrawn="1"/>
          </p:nvSpPr>
          <p:spPr>
            <a:xfrm>
              <a:off x="6209512" y="278230"/>
              <a:ext cx="1147290" cy="369332"/>
            </a:xfrm>
            <a:prstGeom prst="rect">
              <a:avLst/>
            </a:prstGeom>
            <a:noFill/>
          </p:spPr>
          <p:txBody>
            <a:bodyPr wrap="square" rtlCol="0">
              <a:spAutoFit/>
            </a:bodyPr>
            <a:lstStyle/>
            <a:p>
              <a:r>
                <a:rPr lang="zh-CN" altLang="en-US" sz="1800" b="1" dirty="0">
                  <a:solidFill>
                    <a:schemeClr val="bg1"/>
                  </a:solidFill>
                  <a:latin typeface="微软雅黑" pitchFamily="34" charset="-122"/>
                  <a:ea typeface="微软雅黑" pitchFamily="34" charset="-122"/>
                  <a:cs typeface="Arial Unicode MS" pitchFamily="34" charset="-122"/>
                </a:rPr>
                <a:t>教学过程</a:t>
              </a:r>
            </a:p>
          </p:txBody>
        </p:sp>
      </p:grpSp>
    </p:spTree>
    <p:extLst>
      <p:ext uri="{BB962C8B-B14F-4D97-AF65-F5344CB8AC3E}">
        <p14:creationId xmlns:p14="http://schemas.microsoft.com/office/powerpoint/2010/main" val="3223081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wipe(up)">
                                      <p:cBhvr>
                                        <p:cTn id="7" dur="500"/>
                                        <p:tgtEl>
                                          <p:spTgt spid="48"/>
                                        </p:tgtEl>
                                      </p:cBhvr>
                                    </p:animEffect>
                                  </p:childTnLst>
                                </p:cTn>
                              </p:par>
                              <p:par>
                                <p:cTn id="8" presetID="16" presetClass="entr" presetSubtype="21" fill="hold" nodeType="withEffect">
                                  <p:stCondLst>
                                    <p:cond delay="250"/>
                                  </p:stCondLst>
                                  <p:childTnLst>
                                    <p:set>
                                      <p:cBhvr>
                                        <p:cTn id="9" dur="1" fill="hold">
                                          <p:stCondLst>
                                            <p:cond delay="0"/>
                                          </p:stCondLst>
                                        </p:cTn>
                                        <p:tgtEl>
                                          <p:spTgt spid="14"/>
                                        </p:tgtEl>
                                        <p:attrNameLst>
                                          <p:attrName>style.visibility</p:attrName>
                                        </p:attrNameLst>
                                      </p:cBhvr>
                                      <p:to>
                                        <p:strVal val="visible"/>
                                      </p:to>
                                    </p:set>
                                    <p:animEffect transition="in" filter="barn(inVertical)">
                                      <p:cBhvr>
                                        <p:cTn id="10" dur="500"/>
                                        <p:tgtEl>
                                          <p:spTgt spid="14"/>
                                        </p:tgtEl>
                                      </p:cBhvr>
                                    </p:animEffect>
                                  </p:childTnLst>
                                </p:cTn>
                              </p:par>
                              <p:par>
                                <p:cTn id="11" presetID="22" presetClass="entr" presetSubtype="4" fill="hold" grpId="0" nodeType="withEffect">
                                  <p:stCondLst>
                                    <p:cond delay="250"/>
                                  </p:stCondLst>
                                  <p:childTnLst>
                                    <p:set>
                                      <p:cBhvr>
                                        <p:cTn id="12" dur="1" fill="hold">
                                          <p:stCondLst>
                                            <p:cond delay="0"/>
                                          </p:stCondLst>
                                        </p:cTn>
                                        <p:tgtEl>
                                          <p:spTgt spid="21"/>
                                        </p:tgtEl>
                                        <p:attrNameLst>
                                          <p:attrName>style.visibility</p:attrName>
                                        </p:attrNameLst>
                                      </p:cBhvr>
                                      <p:to>
                                        <p:strVal val="visible"/>
                                      </p:to>
                                    </p:set>
                                    <p:animEffect transition="in" filter="wipe(down)">
                                      <p:cBhvr>
                                        <p:cTn id="13"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教学过程">
    <p:spTree>
      <p:nvGrpSpPr>
        <p:cNvPr id="1" name=""/>
        <p:cNvGrpSpPr/>
        <p:nvPr/>
      </p:nvGrpSpPr>
      <p:grpSpPr>
        <a:xfrm>
          <a:off x="0" y="0"/>
          <a:ext cx="0" cy="0"/>
          <a:chOff x="0" y="0"/>
          <a:chExt cx="0" cy="0"/>
        </a:xfrm>
      </p:grpSpPr>
      <p:pic>
        <p:nvPicPr>
          <p:cNvPr id="12" name="Picture 6" descr="E:\000.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10986" t="44113" r="8772" b="31887"/>
          <a:stretch/>
        </p:blipFill>
        <p:spPr bwMode="auto">
          <a:xfrm flipH="1">
            <a:off x="-169512" y="846606"/>
            <a:ext cx="12386980" cy="90930"/>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直接连接符 12"/>
          <p:cNvCxnSpPr/>
          <p:nvPr userDrawn="1"/>
        </p:nvCxnSpPr>
        <p:spPr>
          <a:xfrm>
            <a:off x="-25478" y="980728"/>
            <a:ext cx="12242946" cy="0"/>
          </a:xfrm>
          <a:prstGeom prst="line">
            <a:avLst/>
          </a:prstGeom>
          <a:ln/>
        </p:spPr>
        <p:style>
          <a:lnRef idx="2">
            <a:schemeClr val="accent5"/>
          </a:lnRef>
          <a:fillRef idx="0">
            <a:schemeClr val="accent5"/>
          </a:fillRef>
          <a:effectRef idx="1">
            <a:schemeClr val="accent5"/>
          </a:effectRef>
          <a:fontRef idx="minor">
            <a:schemeClr val="tx1"/>
          </a:fontRef>
        </p:style>
      </p:cxnSp>
      <p:sp>
        <p:nvSpPr>
          <p:cNvPr id="21" name="TextBox 20"/>
          <p:cNvSpPr txBox="1"/>
          <p:nvPr userDrawn="1"/>
        </p:nvSpPr>
        <p:spPr>
          <a:xfrm>
            <a:off x="-28691" y="404665"/>
            <a:ext cx="4972564" cy="461665"/>
          </a:xfrm>
          <a:prstGeom prst="rect">
            <a:avLst/>
          </a:prstGeom>
          <a:noFill/>
        </p:spPr>
        <p:txBody>
          <a:bodyPr wrap="square" rtlCol="0">
            <a:spAutoFit/>
          </a:bodyPr>
          <a:lstStyle>
            <a:defPPr>
              <a:defRPr lang="zh-CN"/>
            </a:defPPr>
            <a:lvl1pPr lvl="0">
              <a:defRPr sz="2400">
                <a:solidFill>
                  <a:schemeClr val="bg1">
                    <a:lumMod val="85000"/>
                  </a:schemeClr>
                </a:solidFill>
                <a:latin typeface="Helvetica Light" pitchFamily="50" charset="0"/>
              </a:defRPr>
            </a:lvl1pPr>
          </a:lstStyle>
          <a:p>
            <a:pPr lvl="0"/>
            <a:r>
              <a:rPr lang="en-US" altLang="zh-CN" sz="2400" dirty="0"/>
              <a:t>teaching process</a:t>
            </a:r>
          </a:p>
        </p:txBody>
      </p:sp>
      <p:grpSp>
        <p:nvGrpSpPr>
          <p:cNvPr id="48" name="组合 47"/>
          <p:cNvGrpSpPr/>
          <p:nvPr userDrawn="1"/>
        </p:nvGrpSpPr>
        <p:grpSpPr>
          <a:xfrm>
            <a:off x="8210957" y="-348031"/>
            <a:ext cx="1714191" cy="1393350"/>
            <a:chOff x="6158217" y="-708071"/>
            <a:chExt cx="1285643" cy="1393350"/>
          </a:xfrm>
        </p:grpSpPr>
        <p:grpSp>
          <p:nvGrpSpPr>
            <p:cNvPr id="49" name="组合 48"/>
            <p:cNvGrpSpPr/>
            <p:nvPr userDrawn="1"/>
          </p:nvGrpSpPr>
          <p:grpSpPr>
            <a:xfrm>
              <a:off x="6158217" y="-708071"/>
              <a:ext cx="1285643" cy="1393350"/>
              <a:chOff x="6475026" y="329329"/>
              <a:chExt cx="905286" cy="4461015"/>
            </a:xfrm>
          </p:grpSpPr>
          <p:sp>
            <p:nvSpPr>
              <p:cNvPr id="52" name="圆角矩形 51"/>
              <p:cNvSpPr/>
              <p:nvPr/>
            </p:nvSpPr>
            <p:spPr>
              <a:xfrm>
                <a:off x="6516216" y="422267"/>
                <a:ext cx="864096" cy="4368077"/>
              </a:xfrm>
              <a:prstGeom prst="roundRect">
                <a:avLst/>
              </a:prstGeom>
              <a:solidFill>
                <a:srgbClr val="BCBC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53" name="圆角矩形 52"/>
              <p:cNvSpPr/>
              <p:nvPr/>
            </p:nvSpPr>
            <p:spPr>
              <a:xfrm>
                <a:off x="6475026" y="329329"/>
                <a:ext cx="864096" cy="4323744"/>
              </a:xfrm>
              <a:prstGeom prst="roundRect">
                <a:avLst/>
              </a:prstGeom>
              <a:solidFill>
                <a:srgbClr val="2A8F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grpSp>
        <p:sp>
          <p:nvSpPr>
            <p:cNvPr id="50" name="TextBox 49"/>
            <p:cNvSpPr txBox="1"/>
            <p:nvPr userDrawn="1"/>
          </p:nvSpPr>
          <p:spPr>
            <a:xfrm>
              <a:off x="6226223" y="56183"/>
              <a:ext cx="533716" cy="369332"/>
            </a:xfrm>
            <a:prstGeom prst="rect">
              <a:avLst/>
            </a:prstGeom>
            <a:noFill/>
          </p:spPr>
          <p:txBody>
            <a:bodyPr wrap="square" rtlCol="0">
              <a:spAutoFit/>
            </a:bodyPr>
            <a:lstStyle/>
            <a:p>
              <a:r>
                <a:rPr lang="en-US" altLang="zh-CN" sz="1800" b="1" dirty="0">
                  <a:solidFill>
                    <a:schemeClr val="bg1"/>
                  </a:solidFill>
                  <a:latin typeface="Gill Sans MT Condensed" pitchFamily="34" charset="0"/>
                  <a:ea typeface="Arial Unicode MS" pitchFamily="34" charset="-122"/>
                  <a:cs typeface="Arial Unicode MS" pitchFamily="34" charset="-122"/>
                </a:rPr>
                <a:t>03</a:t>
              </a:r>
              <a:endParaRPr lang="zh-CN" altLang="en-US" sz="1800" b="1" dirty="0">
                <a:solidFill>
                  <a:schemeClr val="bg1"/>
                </a:solidFill>
                <a:latin typeface="Gill Sans MT Condensed" pitchFamily="34" charset="0"/>
                <a:ea typeface="Arial Unicode MS" pitchFamily="34" charset="-122"/>
                <a:cs typeface="Arial Unicode MS" pitchFamily="34" charset="-122"/>
              </a:endParaRPr>
            </a:p>
          </p:txBody>
        </p:sp>
        <p:sp>
          <p:nvSpPr>
            <p:cNvPr id="51" name="TextBox 50"/>
            <p:cNvSpPr txBox="1"/>
            <p:nvPr userDrawn="1"/>
          </p:nvSpPr>
          <p:spPr>
            <a:xfrm>
              <a:off x="6209512" y="278230"/>
              <a:ext cx="1147290" cy="369332"/>
            </a:xfrm>
            <a:prstGeom prst="rect">
              <a:avLst/>
            </a:prstGeom>
            <a:noFill/>
          </p:spPr>
          <p:txBody>
            <a:bodyPr wrap="square" rtlCol="0">
              <a:spAutoFit/>
            </a:bodyPr>
            <a:lstStyle/>
            <a:p>
              <a:r>
                <a:rPr lang="zh-CN" altLang="en-US" sz="1800" b="1" dirty="0">
                  <a:solidFill>
                    <a:schemeClr val="bg1"/>
                  </a:solidFill>
                  <a:latin typeface="微软雅黑" pitchFamily="34" charset="-122"/>
                  <a:ea typeface="微软雅黑" pitchFamily="34" charset="-122"/>
                  <a:cs typeface="Arial Unicode MS" pitchFamily="34" charset="-122"/>
                </a:rPr>
                <a:t>教学过程</a:t>
              </a:r>
            </a:p>
          </p:txBody>
        </p:sp>
      </p:grpSp>
    </p:spTree>
    <p:extLst>
      <p:ext uri="{BB962C8B-B14F-4D97-AF65-F5344CB8AC3E}">
        <p14:creationId xmlns:p14="http://schemas.microsoft.com/office/powerpoint/2010/main" val="3392054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教学效果">
    <p:spTree>
      <p:nvGrpSpPr>
        <p:cNvPr id="1" name=""/>
        <p:cNvGrpSpPr/>
        <p:nvPr/>
      </p:nvGrpSpPr>
      <p:grpSpPr>
        <a:xfrm>
          <a:off x="0" y="0"/>
          <a:ext cx="0" cy="0"/>
          <a:chOff x="0" y="0"/>
          <a:chExt cx="0" cy="0"/>
        </a:xfrm>
      </p:grpSpPr>
      <p:pic>
        <p:nvPicPr>
          <p:cNvPr id="10" name="Picture 6" descr="E:\000.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10986" t="44113" r="8772" b="31887"/>
          <a:stretch/>
        </p:blipFill>
        <p:spPr bwMode="auto">
          <a:xfrm flipH="1">
            <a:off x="-169512" y="846606"/>
            <a:ext cx="12386980" cy="90930"/>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直接连接符 10"/>
          <p:cNvCxnSpPr/>
          <p:nvPr userDrawn="1"/>
        </p:nvCxnSpPr>
        <p:spPr>
          <a:xfrm>
            <a:off x="-25478" y="980728"/>
            <a:ext cx="12242946" cy="0"/>
          </a:xfrm>
          <a:prstGeom prst="line">
            <a:avLst/>
          </a:prstGeom>
          <a:ln/>
        </p:spPr>
        <p:style>
          <a:lnRef idx="2">
            <a:schemeClr val="accent5"/>
          </a:lnRef>
          <a:fillRef idx="0">
            <a:schemeClr val="accent5"/>
          </a:fillRef>
          <a:effectRef idx="1">
            <a:schemeClr val="accent5"/>
          </a:effectRef>
          <a:fontRef idx="minor">
            <a:schemeClr val="tx1"/>
          </a:fontRef>
        </p:style>
      </p:cxnSp>
      <p:sp>
        <p:nvSpPr>
          <p:cNvPr id="21" name="TextBox 20"/>
          <p:cNvSpPr txBox="1"/>
          <p:nvPr userDrawn="1"/>
        </p:nvSpPr>
        <p:spPr>
          <a:xfrm>
            <a:off x="-28690" y="404665"/>
            <a:ext cx="4108468" cy="461665"/>
          </a:xfrm>
          <a:prstGeom prst="rect">
            <a:avLst/>
          </a:prstGeom>
          <a:noFill/>
        </p:spPr>
        <p:txBody>
          <a:bodyPr wrap="square" rtlCol="0">
            <a:spAutoFit/>
          </a:bodyPr>
          <a:lstStyle>
            <a:defPPr>
              <a:defRPr lang="zh-CN"/>
            </a:defPPr>
            <a:lvl1pPr lvl="0">
              <a:defRPr sz="2400">
                <a:solidFill>
                  <a:schemeClr val="bg1">
                    <a:lumMod val="85000"/>
                  </a:schemeClr>
                </a:solidFill>
                <a:latin typeface="Helvetica Light" pitchFamily="50" charset="0"/>
              </a:defRPr>
            </a:lvl1pPr>
          </a:lstStyle>
          <a:p>
            <a:pPr lvl="0"/>
            <a:r>
              <a:rPr lang="en-US" altLang="zh-CN" sz="2400" dirty="0"/>
              <a:t>Teaching effect</a:t>
            </a:r>
          </a:p>
        </p:txBody>
      </p:sp>
      <p:grpSp>
        <p:nvGrpSpPr>
          <p:cNvPr id="54" name="组合 53"/>
          <p:cNvGrpSpPr/>
          <p:nvPr userDrawn="1"/>
        </p:nvGrpSpPr>
        <p:grpSpPr>
          <a:xfrm>
            <a:off x="10128745" y="-340367"/>
            <a:ext cx="1705296" cy="1393103"/>
            <a:chOff x="7596559" y="-700407"/>
            <a:chExt cx="1278972" cy="1393103"/>
          </a:xfrm>
        </p:grpSpPr>
        <p:grpSp>
          <p:nvGrpSpPr>
            <p:cNvPr id="55" name="组合 54"/>
            <p:cNvGrpSpPr/>
            <p:nvPr userDrawn="1"/>
          </p:nvGrpSpPr>
          <p:grpSpPr>
            <a:xfrm>
              <a:off x="7596559" y="-700407"/>
              <a:ext cx="1278972" cy="1393103"/>
              <a:chOff x="7631852" y="336928"/>
              <a:chExt cx="900588" cy="4460224"/>
            </a:xfrm>
          </p:grpSpPr>
          <p:sp>
            <p:nvSpPr>
              <p:cNvPr id="58" name="圆角矩形 57"/>
              <p:cNvSpPr/>
              <p:nvPr/>
            </p:nvSpPr>
            <p:spPr>
              <a:xfrm>
                <a:off x="7668344" y="429075"/>
                <a:ext cx="864096" cy="4368077"/>
              </a:xfrm>
              <a:prstGeom prst="roundRect">
                <a:avLst/>
              </a:prstGeom>
              <a:solidFill>
                <a:srgbClr val="BCBC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59" name="圆角矩形 58"/>
              <p:cNvSpPr/>
              <p:nvPr/>
            </p:nvSpPr>
            <p:spPr>
              <a:xfrm>
                <a:off x="7631852" y="336928"/>
                <a:ext cx="864096" cy="432374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grpSp>
        <p:sp>
          <p:nvSpPr>
            <p:cNvPr id="56" name="TextBox 55"/>
            <p:cNvSpPr txBox="1"/>
            <p:nvPr userDrawn="1"/>
          </p:nvSpPr>
          <p:spPr>
            <a:xfrm>
              <a:off x="7692665" y="67741"/>
              <a:ext cx="533716" cy="369332"/>
            </a:xfrm>
            <a:prstGeom prst="rect">
              <a:avLst/>
            </a:prstGeom>
            <a:noFill/>
          </p:spPr>
          <p:txBody>
            <a:bodyPr wrap="square" rtlCol="0">
              <a:spAutoFit/>
            </a:bodyPr>
            <a:lstStyle/>
            <a:p>
              <a:r>
                <a:rPr lang="en-US" altLang="zh-CN" sz="1800" b="1" dirty="0">
                  <a:solidFill>
                    <a:schemeClr val="bg1"/>
                  </a:solidFill>
                  <a:latin typeface="Gill Sans MT Condensed" pitchFamily="34" charset="0"/>
                  <a:ea typeface="Arial Unicode MS" pitchFamily="34" charset="-122"/>
                  <a:cs typeface="Arial Unicode MS" pitchFamily="34" charset="-122"/>
                </a:rPr>
                <a:t>04</a:t>
              </a:r>
              <a:endParaRPr lang="zh-CN" altLang="en-US" sz="1800" b="1" dirty="0">
                <a:solidFill>
                  <a:schemeClr val="bg1"/>
                </a:solidFill>
                <a:latin typeface="Gill Sans MT Condensed" pitchFamily="34" charset="0"/>
                <a:ea typeface="Arial Unicode MS" pitchFamily="34" charset="-122"/>
                <a:cs typeface="Arial Unicode MS" pitchFamily="34" charset="-122"/>
              </a:endParaRPr>
            </a:p>
          </p:txBody>
        </p:sp>
        <p:sp>
          <p:nvSpPr>
            <p:cNvPr id="57" name="TextBox 56"/>
            <p:cNvSpPr txBox="1"/>
            <p:nvPr userDrawn="1"/>
          </p:nvSpPr>
          <p:spPr>
            <a:xfrm>
              <a:off x="7699082" y="278230"/>
              <a:ext cx="1147290" cy="369332"/>
            </a:xfrm>
            <a:prstGeom prst="rect">
              <a:avLst/>
            </a:prstGeom>
            <a:noFill/>
          </p:spPr>
          <p:txBody>
            <a:bodyPr wrap="square" rtlCol="0">
              <a:spAutoFit/>
            </a:bodyPr>
            <a:lstStyle/>
            <a:p>
              <a:r>
                <a:rPr lang="zh-CN" altLang="en-US" sz="1800" b="1" dirty="0">
                  <a:solidFill>
                    <a:schemeClr val="bg1"/>
                  </a:solidFill>
                  <a:latin typeface="微软雅黑" pitchFamily="34" charset="-122"/>
                  <a:ea typeface="微软雅黑" pitchFamily="34" charset="-122"/>
                  <a:cs typeface="Arial Unicode MS" pitchFamily="34" charset="-122"/>
                </a:rPr>
                <a:t>教学效果</a:t>
              </a:r>
            </a:p>
          </p:txBody>
        </p:sp>
      </p:grpSp>
    </p:spTree>
    <p:extLst>
      <p:ext uri="{BB962C8B-B14F-4D97-AF65-F5344CB8AC3E}">
        <p14:creationId xmlns:p14="http://schemas.microsoft.com/office/powerpoint/2010/main" val="2214569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wipe(up)">
                                      <p:cBhvr>
                                        <p:cTn id="7" dur="500"/>
                                        <p:tgtEl>
                                          <p:spTgt spid="54"/>
                                        </p:tgtEl>
                                      </p:cBhvr>
                                    </p:animEffect>
                                  </p:childTnLst>
                                </p:cTn>
                              </p:par>
                              <p:par>
                                <p:cTn id="8" presetID="16" presetClass="entr" presetSubtype="21" fill="hold" nodeType="withEffect">
                                  <p:stCondLst>
                                    <p:cond delay="250"/>
                                  </p:stCondLst>
                                  <p:childTnLst>
                                    <p:set>
                                      <p:cBhvr>
                                        <p:cTn id="9" dur="1" fill="hold">
                                          <p:stCondLst>
                                            <p:cond delay="0"/>
                                          </p:stCondLst>
                                        </p:cTn>
                                        <p:tgtEl>
                                          <p:spTgt spid="11"/>
                                        </p:tgtEl>
                                        <p:attrNameLst>
                                          <p:attrName>style.visibility</p:attrName>
                                        </p:attrNameLst>
                                      </p:cBhvr>
                                      <p:to>
                                        <p:strVal val="visible"/>
                                      </p:to>
                                    </p:set>
                                    <p:animEffect transition="in" filter="barn(inVertical)">
                                      <p:cBhvr>
                                        <p:cTn id="10" dur="500"/>
                                        <p:tgtEl>
                                          <p:spTgt spid="11"/>
                                        </p:tgtEl>
                                      </p:cBhvr>
                                    </p:animEffect>
                                  </p:childTnLst>
                                </p:cTn>
                              </p:par>
                              <p:par>
                                <p:cTn id="11" presetID="22" presetClass="entr" presetSubtype="4" fill="hold" grpId="0" nodeType="withEffect">
                                  <p:stCondLst>
                                    <p:cond delay="250"/>
                                  </p:stCondLst>
                                  <p:childTnLst>
                                    <p:set>
                                      <p:cBhvr>
                                        <p:cTn id="12" dur="1" fill="hold">
                                          <p:stCondLst>
                                            <p:cond delay="0"/>
                                          </p:stCondLst>
                                        </p:cTn>
                                        <p:tgtEl>
                                          <p:spTgt spid="21"/>
                                        </p:tgtEl>
                                        <p:attrNameLst>
                                          <p:attrName>style.visibility</p:attrName>
                                        </p:attrNameLst>
                                      </p:cBhvr>
                                      <p:to>
                                        <p:strVal val="visible"/>
                                      </p:to>
                                    </p:set>
                                    <p:animEffect transition="in" filter="wipe(down)">
                                      <p:cBhvr>
                                        <p:cTn id="13"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ltUpDiag">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32" name="TextBox 31" hidden="1"/>
          <p:cNvSpPr txBox="1"/>
          <p:nvPr userDrawn="1"/>
        </p:nvSpPr>
        <p:spPr>
          <a:xfrm>
            <a:off x="25138" y="-14371"/>
            <a:ext cx="2299838" cy="584775"/>
          </a:xfrm>
          <a:prstGeom prst="rect">
            <a:avLst/>
          </a:prstGeom>
          <a:noFill/>
        </p:spPr>
        <p:txBody>
          <a:bodyPr wrap="square" rtlCol="0">
            <a:spAutoFit/>
          </a:bodyPr>
          <a:lstStyle/>
          <a:p>
            <a:r>
              <a:rPr lang="en-US" altLang="zh-CN" sz="3200" dirty="0">
                <a:solidFill>
                  <a:srgbClr val="333333"/>
                </a:solidFill>
                <a:latin typeface="Gill Sans Ultra Bold" pitchFamily="34" charset="0"/>
              </a:rPr>
              <a:t>LOGO</a:t>
            </a:r>
            <a:endParaRPr lang="zh-CN" altLang="en-US" sz="3200" dirty="0">
              <a:solidFill>
                <a:srgbClr val="333333"/>
              </a:solidFill>
              <a:latin typeface="Gill Sans Ultra Bold" pitchFamily="34" charset="0"/>
            </a:endParaRPr>
          </a:p>
        </p:txBody>
      </p:sp>
      <p:grpSp>
        <p:nvGrpSpPr>
          <p:cNvPr id="59" name="组合 58"/>
          <p:cNvGrpSpPr/>
          <p:nvPr userDrawn="1"/>
        </p:nvGrpSpPr>
        <p:grpSpPr>
          <a:xfrm>
            <a:off x="4419649" y="-715238"/>
            <a:ext cx="1742672" cy="1397180"/>
            <a:chOff x="3314736" y="-715238"/>
            <a:chExt cx="1307004" cy="1397180"/>
          </a:xfrm>
        </p:grpSpPr>
        <p:grpSp>
          <p:nvGrpSpPr>
            <p:cNvPr id="34" name="组合 33"/>
            <p:cNvGrpSpPr/>
            <p:nvPr userDrawn="1"/>
          </p:nvGrpSpPr>
          <p:grpSpPr>
            <a:xfrm>
              <a:off x="3314736" y="-715238"/>
              <a:ext cx="1307004" cy="1397180"/>
              <a:chOff x="4227737" y="323875"/>
              <a:chExt cx="920327" cy="4473277"/>
            </a:xfrm>
          </p:grpSpPr>
          <p:sp>
            <p:nvSpPr>
              <p:cNvPr id="37" name="圆角矩形 36"/>
              <p:cNvSpPr/>
              <p:nvPr/>
            </p:nvSpPr>
            <p:spPr>
              <a:xfrm>
                <a:off x="4283968" y="429075"/>
                <a:ext cx="864096" cy="4368077"/>
              </a:xfrm>
              <a:prstGeom prst="roundRect">
                <a:avLst/>
              </a:prstGeom>
              <a:solidFill>
                <a:srgbClr val="BCBC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38" name="圆角矩形 37"/>
              <p:cNvSpPr/>
              <p:nvPr/>
            </p:nvSpPr>
            <p:spPr>
              <a:xfrm>
                <a:off x="4227737" y="323875"/>
                <a:ext cx="879048" cy="4323744"/>
              </a:xfrm>
              <a:prstGeom prst="roundRect">
                <a:avLst/>
              </a:prstGeom>
              <a:solidFill>
                <a:srgbClr val="4352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grpSp>
        <p:sp>
          <p:nvSpPr>
            <p:cNvPr id="35" name="TextBox 34"/>
            <p:cNvSpPr txBox="1"/>
            <p:nvPr userDrawn="1"/>
          </p:nvSpPr>
          <p:spPr>
            <a:xfrm>
              <a:off x="3372889" y="44624"/>
              <a:ext cx="533716" cy="369332"/>
            </a:xfrm>
            <a:prstGeom prst="rect">
              <a:avLst/>
            </a:prstGeom>
            <a:noFill/>
          </p:spPr>
          <p:txBody>
            <a:bodyPr wrap="square" rtlCol="0">
              <a:spAutoFit/>
            </a:bodyPr>
            <a:lstStyle/>
            <a:p>
              <a:r>
                <a:rPr lang="en-US" altLang="zh-CN" sz="1800" b="1" dirty="0">
                  <a:solidFill>
                    <a:schemeClr val="bg1"/>
                  </a:solidFill>
                  <a:latin typeface="Gill Sans MT Condensed" pitchFamily="34" charset="0"/>
                  <a:ea typeface="Arial Unicode MS" pitchFamily="34" charset="-122"/>
                  <a:cs typeface="Arial Unicode MS" pitchFamily="34" charset="-122"/>
                </a:rPr>
                <a:t>01</a:t>
              </a:r>
              <a:endParaRPr lang="zh-CN" altLang="en-US" sz="1800" b="1" dirty="0">
                <a:solidFill>
                  <a:schemeClr val="bg1"/>
                </a:solidFill>
                <a:latin typeface="Gill Sans MT Condensed" pitchFamily="34" charset="0"/>
                <a:ea typeface="Arial Unicode MS" pitchFamily="34" charset="-122"/>
                <a:cs typeface="Arial Unicode MS" pitchFamily="34" charset="-122"/>
              </a:endParaRPr>
            </a:p>
          </p:txBody>
        </p:sp>
        <p:sp>
          <p:nvSpPr>
            <p:cNvPr id="36" name="TextBox 35"/>
            <p:cNvSpPr txBox="1"/>
            <p:nvPr userDrawn="1"/>
          </p:nvSpPr>
          <p:spPr>
            <a:xfrm>
              <a:off x="3372889" y="278230"/>
              <a:ext cx="1147290" cy="369332"/>
            </a:xfrm>
            <a:prstGeom prst="rect">
              <a:avLst/>
            </a:prstGeom>
            <a:noFill/>
          </p:spPr>
          <p:txBody>
            <a:bodyPr wrap="square" rtlCol="0">
              <a:spAutoFit/>
            </a:bodyPr>
            <a:lstStyle/>
            <a:p>
              <a:r>
                <a:rPr lang="zh-CN" altLang="en-US" sz="1800" b="1" dirty="0">
                  <a:solidFill>
                    <a:schemeClr val="bg1"/>
                  </a:solidFill>
                  <a:latin typeface="微软雅黑" pitchFamily="34" charset="-122"/>
                  <a:ea typeface="微软雅黑" pitchFamily="34" charset="-122"/>
                  <a:cs typeface="Arial Unicode MS" pitchFamily="34" charset="-122"/>
                </a:rPr>
                <a:t>教学分析</a:t>
              </a:r>
            </a:p>
          </p:txBody>
        </p:sp>
      </p:grpSp>
      <p:grpSp>
        <p:nvGrpSpPr>
          <p:cNvPr id="61" name="组合 60"/>
          <p:cNvGrpSpPr/>
          <p:nvPr userDrawn="1"/>
        </p:nvGrpSpPr>
        <p:grpSpPr>
          <a:xfrm>
            <a:off x="8210957" y="-708071"/>
            <a:ext cx="1714191" cy="1393350"/>
            <a:chOff x="6158217" y="-708071"/>
            <a:chExt cx="1285643" cy="1393350"/>
          </a:xfrm>
        </p:grpSpPr>
        <p:grpSp>
          <p:nvGrpSpPr>
            <p:cNvPr id="40" name="组合 39"/>
            <p:cNvGrpSpPr/>
            <p:nvPr userDrawn="1"/>
          </p:nvGrpSpPr>
          <p:grpSpPr>
            <a:xfrm>
              <a:off x="6158217" y="-708071"/>
              <a:ext cx="1285643" cy="1393350"/>
              <a:chOff x="6475026" y="329329"/>
              <a:chExt cx="905286" cy="4461015"/>
            </a:xfrm>
          </p:grpSpPr>
          <p:sp>
            <p:nvSpPr>
              <p:cNvPr id="43" name="圆角矩形 42"/>
              <p:cNvSpPr/>
              <p:nvPr/>
            </p:nvSpPr>
            <p:spPr>
              <a:xfrm>
                <a:off x="6516216" y="422267"/>
                <a:ext cx="864096" cy="4368077"/>
              </a:xfrm>
              <a:prstGeom prst="roundRect">
                <a:avLst/>
              </a:prstGeom>
              <a:solidFill>
                <a:srgbClr val="BCBC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44" name="圆角矩形 43"/>
              <p:cNvSpPr/>
              <p:nvPr/>
            </p:nvSpPr>
            <p:spPr>
              <a:xfrm>
                <a:off x="6475026" y="329329"/>
                <a:ext cx="864096" cy="4323744"/>
              </a:xfrm>
              <a:prstGeom prst="roundRect">
                <a:avLst/>
              </a:prstGeom>
              <a:solidFill>
                <a:srgbClr val="2A8F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grpSp>
        <p:sp>
          <p:nvSpPr>
            <p:cNvPr id="41" name="TextBox 40"/>
            <p:cNvSpPr txBox="1"/>
            <p:nvPr userDrawn="1"/>
          </p:nvSpPr>
          <p:spPr>
            <a:xfrm>
              <a:off x="6226223" y="56183"/>
              <a:ext cx="533716" cy="369332"/>
            </a:xfrm>
            <a:prstGeom prst="rect">
              <a:avLst/>
            </a:prstGeom>
            <a:noFill/>
          </p:spPr>
          <p:txBody>
            <a:bodyPr wrap="square" rtlCol="0">
              <a:spAutoFit/>
            </a:bodyPr>
            <a:lstStyle/>
            <a:p>
              <a:r>
                <a:rPr lang="en-US" altLang="zh-CN" sz="1800" b="1" dirty="0">
                  <a:solidFill>
                    <a:schemeClr val="bg1"/>
                  </a:solidFill>
                  <a:latin typeface="Gill Sans MT Condensed" pitchFamily="34" charset="0"/>
                  <a:ea typeface="Arial Unicode MS" pitchFamily="34" charset="-122"/>
                  <a:cs typeface="Arial Unicode MS" pitchFamily="34" charset="-122"/>
                </a:rPr>
                <a:t>03</a:t>
              </a:r>
              <a:endParaRPr lang="zh-CN" altLang="en-US" sz="1800" b="1" dirty="0">
                <a:solidFill>
                  <a:schemeClr val="bg1"/>
                </a:solidFill>
                <a:latin typeface="Gill Sans MT Condensed" pitchFamily="34" charset="0"/>
                <a:ea typeface="Arial Unicode MS" pitchFamily="34" charset="-122"/>
                <a:cs typeface="Arial Unicode MS" pitchFamily="34" charset="-122"/>
              </a:endParaRPr>
            </a:p>
          </p:txBody>
        </p:sp>
        <p:sp>
          <p:nvSpPr>
            <p:cNvPr id="42" name="TextBox 41"/>
            <p:cNvSpPr txBox="1"/>
            <p:nvPr userDrawn="1"/>
          </p:nvSpPr>
          <p:spPr>
            <a:xfrm>
              <a:off x="6209512" y="278230"/>
              <a:ext cx="1147290" cy="369332"/>
            </a:xfrm>
            <a:prstGeom prst="rect">
              <a:avLst/>
            </a:prstGeom>
            <a:noFill/>
          </p:spPr>
          <p:txBody>
            <a:bodyPr wrap="square" rtlCol="0">
              <a:spAutoFit/>
            </a:bodyPr>
            <a:lstStyle/>
            <a:p>
              <a:r>
                <a:rPr lang="zh-CN" altLang="en-US" sz="1800" b="1" dirty="0">
                  <a:solidFill>
                    <a:schemeClr val="bg1"/>
                  </a:solidFill>
                  <a:latin typeface="微软雅黑" pitchFamily="34" charset="-122"/>
                  <a:ea typeface="微软雅黑" pitchFamily="34" charset="-122"/>
                  <a:cs typeface="Arial Unicode MS" pitchFamily="34" charset="-122"/>
                </a:rPr>
                <a:t>教学过程</a:t>
              </a:r>
            </a:p>
          </p:txBody>
        </p:sp>
      </p:grpSp>
      <p:grpSp>
        <p:nvGrpSpPr>
          <p:cNvPr id="62" name="组合 61"/>
          <p:cNvGrpSpPr/>
          <p:nvPr userDrawn="1"/>
        </p:nvGrpSpPr>
        <p:grpSpPr>
          <a:xfrm>
            <a:off x="10128745" y="-700407"/>
            <a:ext cx="1705296" cy="1393103"/>
            <a:chOff x="7596559" y="-700407"/>
            <a:chExt cx="1278972" cy="1393103"/>
          </a:xfrm>
        </p:grpSpPr>
        <p:grpSp>
          <p:nvGrpSpPr>
            <p:cNvPr id="46" name="组合 45"/>
            <p:cNvGrpSpPr/>
            <p:nvPr userDrawn="1"/>
          </p:nvGrpSpPr>
          <p:grpSpPr>
            <a:xfrm>
              <a:off x="7596559" y="-700407"/>
              <a:ext cx="1278972" cy="1393103"/>
              <a:chOff x="7631852" y="336928"/>
              <a:chExt cx="900588" cy="4460224"/>
            </a:xfrm>
          </p:grpSpPr>
          <p:sp>
            <p:nvSpPr>
              <p:cNvPr id="49" name="圆角矩形 48"/>
              <p:cNvSpPr/>
              <p:nvPr/>
            </p:nvSpPr>
            <p:spPr>
              <a:xfrm>
                <a:off x="7668344" y="429075"/>
                <a:ext cx="864096" cy="4368077"/>
              </a:xfrm>
              <a:prstGeom prst="roundRect">
                <a:avLst/>
              </a:prstGeom>
              <a:solidFill>
                <a:srgbClr val="BCBC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50" name="圆角矩形 49"/>
              <p:cNvSpPr/>
              <p:nvPr/>
            </p:nvSpPr>
            <p:spPr>
              <a:xfrm>
                <a:off x="7631852" y="336928"/>
                <a:ext cx="864096" cy="432374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grpSp>
        <p:sp>
          <p:nvSpPr>
            <p:cNvPr id="47" name="TextBox 46"/>
            <p:cNvSpPr txBox="1"/>
            <p:nvPr userDrawn="1"/>
          </p:nvSpPr>
          <p:spPr>
            <a:xfrm>
              <a:off x="7692665" y="67741"/>
              <a:ext cx="533716" cy="369332"/>
            </a:xfrm>
            <a:prstGeom prst="rect">
              <a:avLst/>
            </a:prstGeom>
            <a:noFill/>
          </p:spPr>
          <p:txBody>
            <a:bodyPr wrap="square" rtlCol="0">
              <a:spAutoFit/>
            </a:bodyPr>
            <a:lstStyle/>
            <a:p>
              <a:r>
                <a:rPr lang="en-US" altLang="zh-CN" sz="1800" b="1" dirty="0">
                  <a:solidFill>
                    <a:schemeClr val="bg1"/>
                  </a:solidFill>
                  <a:latin typeface="Gill Sans MT Condensed" pitchFamily="34" charset="0"/>
                  <a:ea typeface="Arial Unicode MS" pitchFamily="34" charset="-122"/>
                  <a:cs typeface="Arial Unicode MS" pitchFamily="34" charset="-122"/>
                </a:rPr>
                <a:t>04</a:t>
              </a:r>
              <a:endParaRPr lang="zh-CN" altLang="en-US" sz="1800" b="1" dirty="0">
                <a:solidFill>
                  <a:schemeClr val="bg1"/>
                </a:solidFill>
                <a:latin typeface="Gill Sans MT Condensed" pitchFamily="34" charset="0"/>
                <a:ea typeface="Arial Unicode MS" pitchFamily="34" charset="-122"/>
                <a:cs typeface="Arial Unicode MS" pitchFamily="34" charset="-122"/>
              </a:endParaRPr>
            </a:p>
          </p:txBody>
        </p:sp>
        <p:sp>
          <p:nvSpPr>
            <p:cNvPr id="48" name="TextBox 47"/>
            <p:cNvSpPr txBox="1"/>
            <p:nvPr userDrawn="1"/>
          </p:nvSpPr>
          <p:spPr>
            <a:xfrm>
              <a:off x="7699082" y="278230"/>
              <a:ext cx="1147290" cy="369332"/>
            </a:xfrm>
            <a:prstGeom prst="rect">
              <a:avLst/>
            </a:prstGeom>
            <a:noFill/>
          </p:spPr>
          <p:txBody>
            <a:bodyPr wrap="square" rtlCol="0">
              <a:spAutoFit/>
            </a:bodyPr>
            <a:lstStyle/>
            <a:p>
              <a:r>
                <a:rPr lang="zh-CN" altLang="en-US" sz="1800" b="1" dirty="0">
                  <a:solidFill>
                    <a:schemeClr val="bg1"/>
                  </a:solidFill>
                  <a:latin typeface="微软雅黑" pitchFamily="34" charset="-122"/>
                  <a:ea typeface="微软雅黑" pitchFamily="34" charset="-122"/>
                  <a:cs typeface="Arial Unicode MS" pitchFamily="34" charset="-122"/>
                </a:rPr>
                <a:t>教学效果</a:t>
              </a:r>
            </a:p>
          </p:txBody>
        </p:sp>
      </p:grpSp>
      <p:grpSp>
        <p:nvGrpSpPr>
          <p:cNvPr id="60" name="组合 59"/>
          <p:cNvGrpSpPr/>
          <p:nvPr userDrawn="1"/>
        </p:nvGrpSpPr>
        <p:grpSpPr>
          <a:xfrm>
            <a:off x="6301954" y="-711878"/>
            <a:ext cx="1714296" cy="1394349"/>
            <a:chOff x="4726465" y="-711878"/>
            <a:chExt cx="1285722" cy="1394349"/>
          </a:xfrm>
        </p:grpSpPr>
        <p:grpSp>
          <p:nvGrpSpPr>
            <p:cNvPr id="52" name="组合 51"/>
            <p:cNvGrpSpPr/>
            <p:nvPr userDrawn="1"/>
          </p:nvGrpSpPr>
          <p:grpSpPr>
            <a:xfrm>
              <a:off x="4726465" y="-711878"/>
              <a:ext cx="1285722" cy="1394349"/>
              <a:chOff x="5322842" y="326129"/>
              <a:chExt cx="905342" cy="4464216"/>
            </a:xfrm>
          </p:grpSpPr>
          <p:sp>
            <p:nvSpPr>
              <p:cNvPr id="55" name="圆角矩形 54"/>
              <p:cNvSpPr/>
              <p:nvPr/>
            </p:nvSpPr>
            <p:spPr>
              <a:xfrm>
                <a:off x="5364088" y="422268"/>
                <a:ext cx="864096" cy="4368077"/>
              </a:xfrm>
              <a:prstGeom prst="roundRect">
                <a:avLst/>
              </a:prstGeom>
              <a:solidFill>
                <a:srgbClr val="BCBC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56" name="圆角矩形 55"/>
              <p:cNvSpPr/>
              <p:nvPr/>
            </p:nvSpPr>
            <p:spPr>
              <a:xfrm>
                <a:off x="5322842" y="326129"/>
                <a:ext cx="864096" cy="4323744"/>
              </a:xfrm>
              <a:prstGeom prst="roundRect">
                <a:avLst/>
              </a:prstGeom>
              <a:solidFill>
                <a:srgbClr val="1E67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grpSp>
        <p:sp>
          <p:nvSpPr>
            <p:cNvPr id="53" name="TextBox 52"/>
            <p:cNvSpPr txBox="1"/>
            <p:nvPr userDrawn="1"/>
          </p:nvSpPr>
          <p:spPr>
            <a:xfrm>
              <a:off x="4794471" y="56183"/>
              <a:ext cx="533716" cy="369332"/>
            </a:xfrm>
            <a:prstGeom prst="rect">
              <a:avLst/>
            </a:prstGeom>
            <a:noFill/>
          </p:spPr>
          <p:txBody>
            <a:bodyPr wrap="square" rtlCol="0">
              <a:spAutoFit/>
            </a:bodyPr>
            <a:lstStyle/>
            <a:p>
              <a:r>
                <a:rPr lang="en-US" altLang="zh-CN" sz="1800" b="1" dirty="0">
                  <a:solidFill>
                    <a:schemeClr val="bg1"/>
                  </a:solidFill>
                  <a:latin typeface="Gill Sans MT Condensed" pitchFamily="34" charset="0"/>
                  <a:ea typeface="Arial Unicode MS" pitchFamily="34" charset="-122"/>
                  <a:cs typeface="Arial Unicode MS" pitchFamily="34" charset="-122"/>
                </a:rPr>
                <a:t>02</a:t>
              </a:r>
              <a:endParaRPr lang="zh-CN" altLang="en-US" sz="1800" b="1" dirty="0">
                <a:solidFill>
                  <a:schemeClr val="bg1"/>
                </a:solidFill>
                <a:latin typeface="Gill Sans MT Condensed" pitchFamily="34" charset="0"/>
                <a:ea typeface="Arial Unicode MS" pitchFamily="34" charset="-122"/>
                <a:cs typeface="Arial Unicode MS" pitchFamily="34" charset="-122"/>
              </a:endParaRPr>
            </a:p>
          </p:txBody>
        </p:sp>
        <p:sp>
          <p:nvSpPr>
            <p:cNvPr id="54" name="TextBox 53"/>
            <p:cNvSpPr txBox="1"/>
            <p:nvPr userDrawn="1"/>
          </p:nvSpPr>
          <p:spPr>
            <a:xfrm>
              <a:off x="4779942" y="278230"/>
              <a:ext cx="1147290" cy="369332"/>
            </a:xfrm>
            <a:prstGeom prst="rect">
              <a:avLst/>
            </a:prstGeom>
            <a:noFill/>
          </p:spPr>
          <p:txBody>
            <a:bodyPr wrap="square" rtlCol="0">
              <a:spAutoFit/>
            </a:bodyPr>
            <a:lstStyle/>
            <a:p>
              <a:r>
                <a:rPr lang="zh-CN" altLang="en-US" sz="1800" b="1" dirty="0">
                  <a:solidFill>
                    <a:schemeClr val="bg1"/>
                  </a:solidFill>
                  <a:latin typeface="微软雅黑" pitchFamily="34" charset="-122"/>
                  <a:ea typeface="微软雅黑" pitchFamily="34" charset="-122"/>
                  <a:cs typeface="Arial Unicode MS" pitchFamily="34" charset="-122"/>
                </a:rPr>
                <a:t>教学策略</a:t>
              </a:r>
            </a:p>
          </p:txBody>
        </p:sp>
      </p:grpSp>
    </p:spTree>
    <p:extLst>
      <p:ext uri="{BB962C8B-B14F-4D97-AF65-F5344CB8AC3E}">
        <p14:creationId xmlns:p14="http://schemas.microsoft.com/office/powerpoint/2010/main" val="346542580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3.xml"/><Relationship Id="rId1" Type="http://schemas.openxmlformats.org/officeDocument/2006/relationships/slideLayout" Target="../slideLayouts/slideLayout3.xml"/><Relationship Id="rId4" Type="http://schemas.openxmlformats.org/officeDocument/2006/relationships/image" Target="../media/image25.png"/></Relationships>
</file>

<file path=ppt/slides/_rels/slide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1.xml"/><Relationship Id="rId4" Type="http://schemas.openxmlformats.org/officeDocument/2006/relationships/image" Target="../media/image5.tmp"/></Relationships>
</file>

<file path=ppt/slides/_rels/slide4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0.xml"/><Relationship Id="rId1" Type="http://schemas.openxmlformats.org/officeDocument/2006/relationships/slideLayout" Target="../slideLayouts/slideLayout3.xml"/><Relationship Id="rId4" Type="http://schemas.openxmlformats.org/officeDocument/2006/relationships/image" Target="../media/image39.png"/></Relationships>
</file>

<file path=ppt/slides/_rels/slide54.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7.xml"/><Relationship Id="rId1" Type="http://schemas.openxmlformats.org/officeDocument/2006/relationships/slideLayout" Target="../slideLayouts/slideLayout3.xml"/><Relationship Id="rId4" Type="http://schemas.openxmlformats.org/officeDocument/2006/relationships/image" Target="../media/image44.png"/></Relationships>
</file>

<file path=ppt/slides/_rels/slide6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3.xml"/><Relationship Id="rId1" Type="http://schemas.openxmlformats.org/officeDocument/2006/relationships/slideLayout" Target="../slideLayouts/slideLayout3.xml"/><Relationship Id="rId4" Type="http://schemas.openxmlformats.org/officeDocument/2006/relationships/image" Target="../media/image50.png"/></Relationships>
</file>

<file path=ppt/slides/_rels/slide6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5.xml"/><Relationship Id="rId1" Type="http://schemas.openxmlformats.org/officeDocument/2006/relationships/slideLayout" Target="../slideLayouts/slideLayout3.xml"/><Relationship Id="rId4" Type="http://schemas.openxmlformats.org/officeDocument/2006/relationships/image" Target="../media/image53.png"/></Relationships>
</file>

<file path=ppt/slides/_rels/slide6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71.xml"/><Relationship Id="rId1" Type="http://schemas.openxmlformats.org/officeDocument/2006/relationships/slideLayout" Target="../slideLayouts/slideLayout3.xml"/><Relationship Id="rId4" Type="http://schemas.openxmlformats.org/officeDocument/2006/relationships/image" Target="../media/image58.png"/></Relationships>
</file>

<file path=ppt/slides/_rels/slide7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72.xml"/><Relationship Id="rId1" Type="http://schemas.openxmlformats.org/officeDocument/2006/relationships/slideLayout" Target="../slideLayouts/slideLayout3.xml"/><Relationship Id="rId4" Type="http://schemas.openxmlformats.org/officeDocument/2006/relationships/image" Target="../media/image60.png"/></Relationships>
</file>

<file path=ppt/slides/_rels/slide7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73.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74.xml"/><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75.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7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77.xml"/><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7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图片 18">
            <a:extLst>
              <a:ext uri="{FF2B5EF4-FFF2-40B4-BE49-F238E27FC236}">
                <a16:creationId xmlns:a16="http://schemas.microsoft.com/office/drawing/2014/main" id="{F8014AE3-2F6F-4D03-ABA5-98B6F9BB3E23}"/>
              </a:ext>
            </a:extLst>
          </p:cNvPr>
          <p:cNvPicPr>
            <a:picLocks noChangeAspect="1"/>
          </p:cNvPicPr>
          <p:nvPr/>
        </p:nvPicPr>
        <p:blipFill>
          <a:blip r:embed="rId2">
            <a:clrChange>
              <a:clrFrom>
                <a:srgbClr val="FFFDFF"/>
              </a:clrFrom>
              <a:clrTo>
                <a:srgbClr val="FFFDFF">
                  <a:alpha val="0"/>
                </a:srgbClr>
              </a:clrTo>
            </a:clrChange>
          </a:blip>
          <a:stretch>
            <a:fillRect/>
          </a:stretch>
        </p:blipFill>
        <p:spPr>
          <a:xfrm>
            <a:off x="0" y="-31693"/>
            <a:ext cx="12192001" cy="6870567"/>
          </a:xfrm>
          <a:prstGeom prst="rect">
            <a:avLst/>
          </a:prstGeom>
        </p:spPr>
      </p:pic>
      <p:cxnSp>
        <p:nvCxnSpPr>
          <p:cNvPr id="24" name="直接连接符 23">
            <a:extLst>
              <a:ext uri="{FF2B5EF4-FFF2-40B4-BE49-F238E27FC236}">
                <a16:creationId xmlns:a16="http://schemas.microsoft.com/office/drawing/2014/main" id="{3AF7CF07-C3D1-48FA-AC1F-1CC74323FA7E}"/>
              </a:ext>
            </a:extLst>
          </p:cNvPr>
          <p:cNvCxnSpPr>
            <a:cxnSpLocks/>
          </p:cNvCxnSpPr>
          <p:nvPr/>
        </p:nvCxnSpPr>
        <p:spPr>
          <a:xfrm>
            <a:off x="2149057" y="3429000"/>
            <a:ext cx="7342288" cy="0"/>
          </a:xfrm>
          <a:prstGeom prst="line">
            <a:avLst/>
          </a:prstGeom>
          <a:ln w="25400">
            <a:solidFill>
              <a:schemeClr val="bg1"/>
            </a:solidFill>
          </a:ln>
          <a:effectLst>
            <a:outerShdw dist="254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73" name="Freeform 284">
            <a:extLst>
              <a:ext uri="{FF2B5EF4-FFF2-40B4-BE49-F238E27FC236}">
                <a16:creationId xmlns:a16="http://schemas.microsoft.com/office/drawing/2014/main" id="{F0A56CFD-663E-4AFB-BF60-D093C87FDC59}"/>
              </a:ext>
            </a:extLst>
          </p:cNvPr>
          <p:cNvSpPr>
            <a:spLocks noEditPoints="1"/>
          </p:cNvSpPr>
          <p:nvPr/>
        </p:nvSpPr>
        <p:spPr bwMode="auto">
          <a:xfrm>
            <a:off x="8933349" y="4285049"/>
            <a:ext cx="1914405" cy="1419137"/>
          </a:xfrm>
          <a:custGeom>
            <a:avLst/>
            <a:gdLst>
              <a:gd name="T0" fmla="*/ 1 w 85"/>
              <a:gd name="T1" fmla="*/ 0 h 63"/>
              <a:gd name="T2" fmla="*/ 0 w 85"/>
              <a:gd name="T3" fmla="*/ 62 h 63"/>
              <a:gd name="T4" fmla="*/ 16 w 85"/>
              <a:gd name="T5" fmla="*/ 63 h 63"/>
              <a:gd name="T6" fmla="*/ 18 w 85"/>
              <a:gd name="T7" fmla="*/ 1 h 63"/>
              <a:gd name="T8" fmla="*/ 2 w 85"/>
              <a:gd name="T9" fmla="*/ 5 h 63"/>
              <a:gd name="T10" fmla="*/ 14 w 85"/>
              <a:gd name="T11" fmla="*/ 4 h 63"/>
              <a:gd name="T12" fmla="*/ 16 w 85"/>
              <a:gd name="T13" fmla="*/ 28 h 63"/>
              <a:gd name="T14" fmla="*/ 3 w 85"/>
              <a:gd name="T15" fmla="*/ 29 h 63"/>
              <a:gd name="T16" fmla="*/ 2 w 85"/>
              <a:gd name="T17" fmla="*/ 5 h 63"/>
              <a:gd name="T18" fmla="*/ 2 w 85"/>
              <a:gd name="T19" fmla="*/ 56 h 63"/>
              <a:gd name="T20" fmla="*/ 2 w 85"/>
              <a:gd name="T21" fmla="*/ 55 h 63"/>
              <a:gd name="T22" fmla="*/ 16 w 85"/>
              <a:gd name="T23" fmla="*/ 56 h 63"/>
              <a:gd name="T24" fmla="*/ 16 w 85"/>
              <a:gd name="T25" fmla="*/ 52 h 63"/>
              <a:gd name="T26" fmla="*/ 2 w 85"/>
              <a:gd name="T27" fmla="*/ 52 h 63"/>
              <a:gd name="T28" fmla="*/ 16 w 85"/>
              <a:gd name="T29" fmla="*/ 51 h 63"/>
              <a:gd name="T30" fmla="*/ 16 w 85"/>
              <a:gd name="T31" fmla="*/ 52 h 63"/>
              <a:gd name="T32" fmla="*/ 21 w 85"/>
              <a:gd name="T33" fmla="*/ 0 h 63"/>
              <a:gd name="T34" fmla="*/ 19 w 85"/>
              <a:gd name="T35" fmla="*/ 62 h 63"/>
              <a:gd name="T36" fmla="*/ 36 w 85"/>
              <a:gd name="T37" fmla="*/ 63 h 63"/>
              <a:gd name="T38" fmla="*/ 38 w 85"/>
              <a:gd name="T39" fmla="*/ 1 h 63"/>
              <a:gd name="T40" fmla="*/ 22 w 85"/>
              <a:gd name="T41" fmla="*/ 5 h 63"/>
              <a:gd name="T42" fmla="*/ 34 w 85"/>
              <a:gd name="T43" fmla="*/ 4 h 63"/>
              <a:gd name="T44" fmla="*/ 35 w 85"/>
              <a:gd name="T45" fmla="*/ 28 h 63"/>
              <a:gd name="T46" fmla="*/ 23 w 85"/>
              <a:gd name="T47" fmla="*/ 29 h 63"/>
              <a:gd name="T48" fmla="*/ 22 w 85"/>
              <a:gd name="T49" fmla="*/ 5 h 63"/>
              <a:gd name="T50" fmla="*/ 22 w 85"/>
              <a:gd name="T51" fmla="*/ 56 h 63"/>
              <a:gd name="T52" fmla="*/ 22 w 85"/>
              <a:gd name="T53" fmla="*/ 55 h 63"/>
              <a:gd name="T54" fmla="*/ 36 w 85"/>
              <a:gd name="T55" fmla="*/ 56 h 63"/>
              <a:gd name="T56" fmla="*/ 35 w 85"/>
              <a:gd name="T57" fmla="*/ 52 h 63"/>
              <a:gd name="T58" fmla="*/ 21 w 85"/>
              <a:gd name="T59" fmla="*/ 52 h 63"/>
              <a:gd name="T60" fmla="*/ 35 w 85"/>
              <a:gd name="T61" fmla="*/ 51 h 63"/>
              <a:gd name="T62" fmla="*/ 35 w 85"/>
              <a:gd name="T63" fmla="*/ 52 h 63"/>
              <a:gd name="T64" fmla="*/ 53 w 85"/>
              <a:gd name="T65" fmla="*/ 1 h 63"/>
              <a:gd name="T66" fmla="*/ 38 w 85"/>
              <a:gd name="T67" fmla="*/ 9 h 63"/>
              <a:gd name="T68" fmla="*/ 69 w 85"/>
              <a:gd name="T69" fmla="*/ 62 h 63"/>
              <a:gd name="T70" fmla="*/ 84 w 85"/>
              <a:gd name="T71" fmla="*/ 55 h 63"/>
              <a:gd name="T72" fmla="*/ 64 w 85"/>
              <a:gd name="T73" fmla="*/ 27 h 63"/>
              <a:gd name="T74" fmla="*/ 53 w 85"/>
              <a:gd name="T75" fmla="*/ 32 h 63"/>
              <a:gd name="T76" fmla="*/ 42 w 85"/>
              <a:gd name="T77" fmla="*/ 11 h 63"/>
              <a:gd name="T78" fmla="*/ 53 w 85"/>
              <a:gd name="T79" fmla="*/ 6 h 63"/>
              <a:gd name="T80" fmla="*/ 64 w 85"/>
              <a:gd name="T81" fmla="*/ 27 h 63"/>
              <a:gd name="T82" fmla="*/ 66 w 85"/>
              <a:gd name="T83" fmla="*/ 52 h 63"/>
              <a:gd name="T84" fmla="*/ 78 w 85"/>
              <a:gd name="T85" fmla="*/ 46 h 63"/>
              <a:gd name="T86" fmla="*/ 66 w 85"/>
              <a:gd name="T87" fmla="*/ 53 h 63"/>
              <a:gd name="T88" fmla="*/ 80 w 85"/>
              <a:gd name="T89" fmla="*/ 49 h 63"/>
              <a:gd name="T90" fmla="*/ 68 w 85"/>
              <a:gd name="T91" fmla="*/ 56 h 63"/>
              <a:gd name="T92" fmla="*/ 79 w 85"/>
              <a:gd name="T93" fmla="*/ 49 h 63"/>
              <a:gd name="T94" fmla="*/ 80 w 85"/>
              <a:gd name="T95" fmla="*/ 49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5" h="63">
                <a:moveTo>
                  <a:pt x="16" y="0"/>
                </a:moveTo>
                <a:cubicBezTo>
                  <a:pt x="1" y="0"/>
                  <a:pt x="1" y="0"/>
                  <a:pt x="1" y="0"/>
                </a:cubicBezTo>
                <a:cubicBezTo>
                  <a:pt x="1" y="0"/>
                  <a:pt x="0" y="1"/>
                  <a:pt x="0" y="1"/>
                </a:cubicBezTo>
                <a:cubicBezTo>
                  <a:pt x="0" y="62"/>
                  <a:pt x="0" y="62"/>
                  <a:pt x="0" y="62"/>
                </a:cubicBezTo>
                <a:cubicBezTo>
                  <a:pt x="0" y="62"/>
                  <a:pt x="1" y="63"/>
                  <a:pt x="1" y="63"/>
                </a:cubicBezTo>
                <a:cubicBezTo>
                  <a:pt x="16" y="63"/>
                  <a:pt x="16" y="63"/>
                  <a:pt x="16" y="63"/>
                </a:cubicBezTo>
                <a:cubicBezTo>
                  <a:pt x="17" y="63"/>
                  <a:pt x="18" y="62"/>
                  <a:pt x="18" y="62"/>
                </a:cubicBezTo>
                <a:cubicBezTo>
                  <a:pt x="18" y="1"/>
                  <a:pt x="18" y="1"/>
                  <a:pt x="18" y="1"/>
                </a:cubicBezTo>
                <a:cubicBezTo>
                  <a:pt x="18" y="1"/>
                  <a:pt x="17" y="0"/>
                  <a:pt x="16" y="0"/>
                </a:cubicBezTo>
                <a:close/>
                <a:moveTo>
                  <a:pt x="2" y="5"/>
                </a:moveTo>
                <a:cubicBezTo>
                  <a:pt x="2" y="4"/>
                  <a:pt x="3" y="4"/>
                  <a:pt x="3" y="4"/>
                </a:cubicBezTo>
                <a:cubicBezTo>
                  <a:pt x="14" y="4"/>
                  <a:pt x="14" y="4"/>
                  <a:pt x="14" y="4"/>
                </a:cubicBezTo>
                <a:cubicBezTo>
                  <a:pt x="15" y="4"/>
                  <a:pt x="16" y="4"/>
                  <a:pt x="16" y="5"/>
                </a:cubicBezTo>
                <a:cubicBezTo>
                  <a:pt x="16" y="28"/>
                  <a:pt x="16" y="28"/>
                  <a:pt x="16" y="28"/>
                </a:cubicBezTo>
                <a:cubicBezTo>
                  <a:pt x="16" y="28"/>
                  <a:pt x="15" y="29"/>
                  <a:pt x="14" y="29"/>
                </a:cubicBezTo>
                <a:cubicBezTo>
                  <a:pt x="3" y="29"/>
                  <a:pt x="3" y="29"/>
                  <a:pt x="3" y="29"/>
                </a:cubicBezTo>
                <a:cubicBezTo>
                  <a:pt x="3" y="29"/>
                  <a:pt x="2" y="28"/>
                  <a:pt x="2" y="28"/>
                </a:cubicBezTo>
                <a:lnTo>
                  <a:pt x="2" y="5"/>
                </a:lnTo>
                <a:close/>
                <a:moveTo>
                  <a:pt x="16" y="56"/>
                </a:moveTo>
                <a:cubicBezTo>
                  <a:pt x="2" y="56"/>
                  <a:pt x="2" y="56"/>
                  <a:pt x="2" y="56"/>
                </a:cubicBezTo>
                <a:cubicBezTo>
                  <a:pt x="2" y="56"/>
                  <a:pt x="2" y="56"/>
                  <a:pt x="2" y="56"/>
                </a:cubicBezTo>
                <a:cubicBezTo>
                  <a:pt x="2" y="55"/>
                  <a:pt x="2" y="55"/>
                  <a:pt x="2" y="55"/>
                </a:cubicBezTo>
                <a:cubicBezTo>
                  <a:pt x="16" y="55"/>
                  <a:pt x="16" y="55"/>
                  <a:pt x="16" y="55"/>
                </a:cubicBezTo>
                <a:cubicBezTo>
                  <a:pt x="16" y="55"/>
                  <a:pt x="16" y="55"/>
                  <a:pt x="16" y="56"/>
                </a:cubicBezTo>
                <a:cubicBezTo>
                  <a:pt x="16" y="56"/>
                  <a:pt x="16" y="56"/>
                  <a:pt x="16" y="56"/>
                </a:cubicBezTo>
                <a:close/>
                <a:moveTo>
                  <a:pt x="16" y="52"/>
                </a:moveTo>
                <a:cubicBezTo>
                  <a:pt x="2" y="52"/>
                  <a:pt x="2" y="52"/>
                  <a:pt x="2" y="52"/>
                </a:cubicBezTo>
                <a:cubicBezTo>
                  <a:pt x="2" y="52"/>
                  <a:pt x="2" y="52"/>
                  <a:pt x="2" y="52"/>
                </a:cubicBezTo>
                <a:cubicBezTo>
                  <a:pt x="2" y="52"/>
                  <a:pt x="2" y="51"/>
                  <a:pt x="2" y="51"/>
                </a:cubicBezTo>
                <a:cubicBezTo>
                  <a:pt x="16" y="51"/>
                  <a:pt x="16" y="51"/>
                  <a:pt x="16" y="51"/>
                </a:cubicBezTo>
                <a:cubicBezTo>
                  <a:pt x="16" y="51"/>
                  <a:pt x="16" y="52"/>
                  <a:pt x="16" y="52"/>
                </a:cubicBezTo>
                <a:cubicBezTo>
                  <a:pt x="16" y="52"/>
                  <a:pt x="16" y="52"/>
                  <a:pt x="16" y="52"/>
                </a:cubicBezTo>
                <a:close/>
                <a:moveTo>
                  <a:pt x="36" y="0"/>
                </a:moveTo>
                <a:cubicBezTo>
                  <a:pt x="21" y="0"/>
                  <a:pt x="21" y="0"/>
                  <a:pt x="21" y="0"/>
                </a:cubicBezTo>
                <a:cubicBezTo>
                  <a:pt x="20" y="0"/>
                  <a:pt x="19" y="1"/>
                  <a:pt x="19" y="1"/>
                </a:cubicBezTo>
                <a:cubicBezTo>
                  <a:pt x="19" y="62"/>
                  <a:pt x="19" y="62"/>
                  <a:pt x="19" y="62"/>
                </a:cubicBezTo>
                <a:cubicBezTo>
                  <a:pt x="19" y="62"/>
                  <a:pt x="20" y="63"/>
                  <a:pt x="21" y="63"/>
                </a:cubicBezTo>
                <a:cubicBezTo>
                  <a:pt x="36" y="63"/>
                  <a:pt x="36" y="63"/>
                  <a:pt x="36" y="63"/>
                </a:cubicBezTo>
                <a:cubicBezTo>
                  <a:pt x="37" y="63"/>
                  <a:pt x="38" y="62"/>
                  <a:pt x="38" y="62"/>
                </a:cubicBezTo>
                <a:cubicBezTo>
                  <a:pt x="38" y="1"/>
                  <a:pt x="38" y="1"/>
                  <a:pt x="38" y="1"/>
                </a:cubicBezTo>
                <a:cubicBezTo>
                  <a:pt x="38" y="1"/>
                  <a:pt x="37" y="0"/>
                  <a:pt x="36" y="0"/>
                </a:cubicBezTo>
                <a:close/>
                <a:moveTo>
                  <a:pt x="22" y="5"/>
                </a:moveTo>
                <a:cubicBezTo>
                  <a:pt x="22" y="4"/>
                  <a:pt x="22" y="4"/>
                  <a:pt x="23" y="4"/>
                </a:cubicBezTo>
                <a:cubicBezTo>
                  <a:pt x="34" y="4"/>
                  <a:pt x="34" y="4"/>
                  <a:pt x="34" y="4"/>
                </a:cubicBezTo>
                <a:cubicBezTo>
                  <a:pt x="35" y="4"/>
                  <a:pt x="35" y="4"/>
                  <a:pt x="35" y="5"/>
                </a:cubicBezTo>
                <a:cubicBezTo>
                  <a:pt x="35" y="28"/>
                  <a:pt x="35" y="28"/>
                  <a:pt x="35" y="28"/>
                </a:cubicBezTo>
                <a:cubicBezTo>
                  <a:pt x="35" y="28"/>
                  <a:pt x="35" y="29"/>
                  <a:pt x="34" y="29"/>
                </a:cubicBezTo>
                <a:cubicBezTo>
                  <a:pt x="23" y="29"/>
                  <a:pt x="23" y="29"/>
                  <a:pt x="23" y="29"/>
                </a:cubicBezTo>
                <a:cubicBezTo>
                  <a:pt x="22" y="29"/>
                  <a:pt x="22" y="28"/>
                  <a:pt x="22" y="28"/>
                </a:cubicBezTo>
                <a:lnTo>
                  <a:pt x="22" y="5"/>
                </a:lnTo>
                <a:close/>
                <a:moveTo>
                  <a:pt x="35" y="56"/>
                </a:moveTo>
                <a:cubicBezTo>
                  <a:pt x="22" y="56"/>
                  <a:pt x="22" y="56"/>
                  <a:pt x="22" y="56"/>
                </a:cubicBezTo>
                <a:cubicBezTo>
                  <a:pt x="22" y="56"/>
                  <a:pt x="21" y="56"/>
                  <a:pt x="21" y="56"/>
                </a:cubicBezTo>
                <a:cubicBezTo>
                  <a:pt x="21" y="55"/>
                  <a:pt x="22" y="55"/>
                  <a:pt x="22" y="55"/>
                </a:cubicBezTo>
                <a:cubicBezTo>
                  <a:pt x="35" y="55"/>
                  <a:pt x="35" y="55"/>
                  <a:pt x="35" y="55"/>
                </a:cubicBezTo>
                <a:cubicBezTo>
                  <a:pt x="35" y="55"/>
                  <a:pt x="36" y="55"/>
                  <a:pt x="36" y="56"/>
                </a:cubicBezTo>
                <a:cubicBezTo>
                  <a:pt x="36" y="56"/>
                  <a:pt x="35" y="56"/>
                  <a:pt x="35" y="56"/>
                </a:cubicBezTo>
                <a:close/>
                <a:moveTo>
                  <a:pt x="35" y="52"/>
                </a:moveTo>
                <a:cubicBezTo>
                  <a:pt x="22" y="52"/>
                  <a:pt x="22" y="52"/>
                  <a:pt x="22" y="52"/>
                </a:cubicBezTo>
                <a:cubicBezTo>
                  <a:pt x="22" y="52"/>
                  <a:pt x="21" y="52"/>
                  <a:pt x="21" y="52"/>
                </a:cubicBezTo>
                <a:cubicBezTo>
                  <a:pt x="21" y="52"/>
                  <a:pt x="22" y="51"/>
                  <a:pt x="22" y="51"/>
                </a:cubicBezTo>
                <a:cubicBezTo>
                  <a:pt x="35" y="51"/>
                  <a:pt x="35" y="51"/>
                  <a:pt x="35" y="51"/>
                </a:cubicBezTo>
                <a:cubicBezTo>
                  <a:pt x="35" y="51"/>
                  <a:pt x="36" y="52"/>
                  <a:pt x="36" y="52"/>
                </a:cubicBezTo>
                <a:cubicBezTo>
                  <a:pt x="36" y="52"/>
                  <a:pt x="35" y="52"/>
                  <a:pt x="35" y="52"/>
                </a:cubicBezTo>
                <a:close/>
                <a:moveTo>
                  <a:pt x="85" y="53"/>
                </a:moveTo>
                <a:cubicBezTo>
                  <a:pt x="53" y="1"/>
                  <a:pt x="53" y="1"/>
                  <a:pt x="53" y="1"/>
                </a:cubicBezTo>
                <a:cubicBezTo>
                  <a:pt x="53" y="1"/>
                  <a:pt x="52" y="1"/>
                  <a:pt x="51" y="1"/>
                </a:cubicBezTo>
                <a:cubicBezTo>
                  <a:pt x="38" y="9"/>
                  <a:pt x="38" y="9"/>
                  <a:pt x="38" y="9"/>
                </a:cubicBezTo>
                <a:cubicBezTo>
                  <a:pt x="38" y="10"/>
                  <a:pt x="37" y="10"/>
                  <a:pt x="38" y="11"/>
                </a:cubicBezTo>
                <a:cubicBezTo>
                  <a:pt x="69" y="62"/>
                  <a:pt x="69" y="62"/>
                  <a:pt x="69" y="62"/>
                </a:cubicBezTo>
                <a:cubicBezTo>
                  <a:pt x="70" y="63"/>
                  <a:pt x="70" y="63"/>
                  <a:pt x="71" y="62"/>
                </a:cubicBezTo>
                <a:cubicBezTo>
                  <a:pt x="84" y="55"/>
                  <a:pt x="84" y="55"/>
                  <a:pt x="84" y="55"/>
                </a:cubicBezTo>
                <a:cubicBezTo>
                  <a:pt x="85" y="54"/>
                  <a:pt x="85" y="53"/>
                  <a:pt x="85" y="53"/>
                </a:cubicBezTo>
                <a:close/>
                <a:moveTo>
                  <a:pt x="64" y="27"/>
                </a:moveTo>
                <a:cubicBezTo>
                  <a:pt x="55" y="32"/>
                  <a:pt x="55" y="32"/>
                  <a:pt x="55" y="32"/>
                </a:cubicBezTo>
                <a:cubicBezTo>
                  <a:pt x="54" y="33"/>
                  <a:pt x="54" y="33"/>
                  <a:pt x="53" y="32"/>
                </a:cubicBezTo>
                <a:cubicBezTo>
                  <a:pt x="42" y="13"/>
                  <a:pt x="42" y="13"/>
                  <a:pt x="42" y="13"/>
                </a:cubicBezTo>
                <a:cubicBezTo>
                  <a:pt x="41" y="12"/>
                  <a:pt x="41" y="11"/>
                  <a:pt x="42" y="11"/>
                </a:cubicBezTo>
                <a:cubicBezTo>
                  <a:pt x="51" y="5"/>
                  <a:pt x="51" y="5"/>
                  <a:pt x="51" y="5"/>
                </a:cubicBezTo>
                <a:cubicBezTo>
                  <a:pt x="52" y="5"/>
                  <a:pt x="53" y="5"/>
                  <a:pt x="53" y="6"/>
                </a:cubicBezTo>
                <a:cubicBezTo>
                  <a:pt x="65" y="25"/>
                  <a:pt x="65" y="25"/>
                  <a:pt x="65" y="25"/>
                </a:cubicBezTo>
                <a:cubicBezTo>
                  <a:pt x="65" y="26"/>
                  <a:pt x="65" y="26"/>
                  <a:pt x="64" y="27"/>
                </a:cubicBezTo>
                <a:close/>
                <a:moveTo>
                  <a:pt x="66" y="53"/>
                </a:moveTo>
                <a:cubicBezTo>
                  <a:pt x="66" y="53"/>
                  <a:pt x="66" y="53"/>
                  <a:pt x="66" y="52"/>
                </a:cubicBezTo>
                <a:cubicBezTo>
                  <a:pt x="77" y="45"/>
                  <a:pt x="77" y="45"/>
                  <a:pt x="77" y="45"/>
                </a:cubicBezTo>
                <a:cubicBezTo>
                  <a:pt x="78" y="45"/>
                  <a:pt x="78" y="45"/>
                  <a:pt x="78" y="46"/>
                </a:cubicBezTo>
                <a:cubicBezTo>
                  <a:pt x="78" y="46"/>
                  <a:pt x="78" y="46"/>
                  <a:pt x="78" y="46"/>
                </a:cubicBezTo>
                <a:cubicBezTo>
                  <a:pt x="66" y="53"/>
                  <a:pt x="66" y="53"/>
                  <a:pt x="66" y="53"/>
                </a:cubicBezTo>
                <a:cubicBezTo>
                  <a:pt x="66" y="53"/>
                  <a:pt x="66" y="53"/>
                  <a:pt x="66" y="53"/>
                </a:cubicBezTo>
                <a:close/>
                <a:moveTo>
                  <a:pt x="80" y="49"/>
                </a:moveTo>
                <a:cubicBezTo>
                  <a:pt x="68" y="56"/>
                  <a:pt x="68" y="56"/>
                  <a:pt x="68" y="56"/>
                </a:cubicBezTo>
                <a:cubicBezTo>
                  <a:pt x="68" y="56"/>
                  <a:pt x="68" y="56"/>
                  <a:pt x="68" y="56"/>
                </a:cubicBezTo>
                <a:cubicBezTo>
                  <a:pt x="68" y="56"/>
                  <a:pt x="68" y="56"/>
                  <a:pt x="68" y="56"/>
                </a:cubicBezTo>
                <a:cubicBezTo>
                  <a:pt x="79" y="49"/>
                  <a:pt x="79" y="49"/>
                  <a:pt x="79" y="49"/>
                </a:cubicBezTo>
                <a:cubicBezTo>
                  <a:pt x="80" y="48"/>
                  <a:pt x="80" y="49"/>
                  <a:pt x="80" y="49"/>
                </a:cubicBezTo>
                <a:cubicBezTo>
                  <a:pt x="80" y="49"/>
                  <a:pt x="80" y="49"/>
                  <a:pt x="80" y="49"/>
                </a:cubicBezTo>
                <a:close/>
              </a:path>
            </a:pathLst>
          </a:custGeom>
          <a:solidFill>
            <a:schemeClr val="accent2">
              <a:lumMod val="50000"/>
            </a:schemeClr>
          </a:solidFill>
          <a:ln>
            <a:noFill/>
          </a:ln>
        </p:spPr>
        <p:txBody>
          <a:bodyPr vert="horz" wrap="square" lIns="91440" tIns="45720" rIns="91440" bIns="45720" numCol="1" anchor="t" anchorCtr="0" compatLnSpc="1">
            <a:prstTxWarp prst="textNoShape">
              <a:avLst/>
            </a:prstTxWarp>
          </a:bodyPr>
          <a:lstStyle/>
          <a:p>
            <a:endParaRPr lang="zh-CN" altLang="en-US" dirty="0"/>
          </a:p>
        </p:txBody>
      </p:sp>
      <p:grpSp>
        <p:nvGrpSpPr>
          <p:cNvPr id="74" name="组合 73">
            <a:extLst>
              <a:ext uri="{FF2B5EF4-FFF2-40B4-BE49-F238E27FC236}">
                <a16:creationId xmlns:a16="http://schemas.microsoft.com/office/drawing/2014/main" id="{3D44ABC1-E21D-46A6-AF90-9746A111A621}"/>
              </a:ext>
            </a:extLst>
          </p:cNvPr>
          <p:cNvGrpSpPr/>
          <p:nvPr/>
        </p:nvGrpSpPr>
        <p:grpSpPr>
          <a:xfrm>
            <a:off x="-17094" y="-399144"/>
            <a:ext cx="863598" cy="7656288"/>
            <a:chOff x="-11273" y="-594773"/>
            <a:chExt cx="719786" cy="7462505"/>
          </a:xfrm>
        </p:grpSpPr>
        <p:sp>
          <p:nvSpPr>
            <p:cNvPr id="75" name="等腰三角形 74">
              <a:extLst>
                <a:ext uri="{FF2B5EF4-FFF2-40B4-BE49-F238E27FC236}">
                  <a16:creationId xmlns:a16="http://schemas.microsoft.com/office/drawing/2014/main" id="{9D978FFE-21AB-4973-AC5C-6DDD0B0417D6}"/>
                </a:ext>
              </a:extLst>
            </p:cNvPr>
            <p:cNvSpPr/>
            <p:nvPr/>
          </p:nvSpPr>
          <p:spPr>
            <a:xfrm rot="5400000">
              <a:off x="-68856" y="2776017"/>
              <a:ext cx="834952" cy="719786"/>
            </a:xfrm>
            <a:prstGeom prs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6" name="等腰三角形 75">
              <a:extLst>
                <a:ext uri="{FF2B5EF4-FFF2-40B4-BE49-F238E27FC236}">
                  <a16:creationId xmlns:a16="http://schemas.microsoft.com/office/drawing/2014/main" id="{5920837E-20BF-4C1A-AB52-C42C213E6CEF}"/>
                </a:ext>
              </a:extLst>
            </p:cNvPr>
            <p:cNvSpPr/>
            <p:nvPr/>
          </p:nvSpPr>
          <p:spPr>
            <a:xfrm rot="5400000">
              <a:off x="-68856" y="1958050"/>
              <a:ext cx="834952" cy="719786"/>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7" name="等腰三角形 76">
              <a:extLst>
                <a:ext uri="{FF2B5EF4-FFF2-40B4-BE49-F238E27FC236}">
                  <a16:creationId xmlns:a16="http://schemas.microsoft.com/office/drawing/2014/main" id="{2E2B046E-4F44-45B0-81C6-0C98BE11AEBD}"/>
                </a:ext>
              </a:extLst>
            </p:cNvPr>
            <p:cNvSpPr/>
            <p:nvPr/>
          </p:nvSpPr>
          <p:spPr>
            <a:xfrm rot="5400000">
              <a:off x="-68856" y="1114606"/>
              <a:ext cx="834952" cy="719786"/>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8" name="等腰三角形 77">
              <a:extLst>
                <a:ext uri="{FF2B5EF4-FFF2-40B4-BE49-F238E27FC236}">
                  <a16:creationId xmlns:a16="http://schemas.microsoft.com/office/drawing/2014/main" id="{54F5B9E1-B9C4-4E6A-BAC8-B698C4D76C19}"/>
                </a:ext>
              </a:extLst>
            </p:cNvPr>
            <p:cNvSpPr/>
            <p:nvPr/>
          </p:nvSpPr>
          <p:spPr>
            <a:xfrm rot="5400000">
              <a:off x="-68856" y="296639"/>
              <a:ext cx="834952" cy="719786"/>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9" name="等腰三角形 78">
              <a:extLst>
                <a:ext uri="{FF2B5EF4-FFF2-40B4-BE49-F238E27FC236}">
                  <a16:creationId xmlns:a16="http://schemas.microsoft.com/office/drawing/2014/main" id="{A05BE209-FBDF-4191-8712-F6215DE4CD3A}"/>
                </a:ext>
              </a:extLst>
            </p:cNvPr>
            <p:cNvSpPr/>
            <p:nvPr/>
          </p:nvSpPr>
          <p:spPr>
            <a:xfrm rot="5400000">
              <a:off x="-68856" y="3610969"/>
              <a:ext cx="834952" cy="719786"/>
            </a:xfrm>
            <a:prstGeom prs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80" name="等腰三角形 79">
              <a:extLst>
                <a:ext uri="{FF2B5EF4-FFF2-40B4-BE49-F238E27FC236}">
                  <a16:creationId xmlns:a16="http://schemas.microsoft.com/office/drawing/2014/main" id="{7315F6CE-D3BC-4B15-B5E6-653ED8A8DBA5}"/>
                </a:ext>
              </a:extLst>
            </p:cNvPr>
            <p:cNvSpPr/>
            <p:nvPr/>
          </p:nvSpPr>
          <p:spPr>
            <a:xfrm rot="5400000">
              <a:off x="-68856" y="4443673"/>
              <a:ext cx="834952" cy="719786"/>
            </a:xfrm>
            <a:prstGeom prst="triangle">
              <a:avLst/>
            </a:prstGeom>
            <a:solidFill>
              <a:srgbClr val="94CA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81" name="等腰三角形 80">
              <a:extLst>
                <a:ext uri="{FF2B5EF4-FFF2-40B4-BE49-F238E27FC236}">
                  <a16:creationId xmlns:a16="http://schemas.microsoft.com/office/drawing/2014/main" id="{8A69D79C-1A42-4021-82FC-6331F9AA87D6}"/>
                </a:ext>
              </a:extLst>
            </p:cNvPr>
            <p:cNvSpPr/>
            <p:nvPr/>
          </p:nvSpPr>
          <p:spPr>
            <a:xfrm rot="5400000">
              <a:off x="-68856" y="5264883"/>
              <a:ext cx="834952" cy="719786"/>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82" name="等腰三角形 81">
              <a:extLst>
                <a:ext uri="{FF2B5EF4-FFF2-40B4-BE49-F238E27FC236}">
                  <a16:creationId xmlns:a16="http://schemas.microsoft.com/office/drawing/2014/main" id="{ABB0925A-C905-4AEB-A7B9-2A4A52B649B8}"/>
                </a:ext>
              </a:extLst>
            </p:cNvPr>
            <p:cNvSpPr/>
            <p:nvPr/>
          </p:nvSpPr>
          <p:spPr>
            <a:xfrm rot="5400000">
              <a:off x="-68856" y="6090363"/>
              <a:ext cx="834952" cy="719786"/>
            </a:xfrm>
            <a:prstGeom prs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83" name="等腰三角形 82">
              <a:extLst>
                <a:ext uri="{FF2B5EF4-FFF2-40B4-BE49-F238E27FC236}">
                  <a16:creationId xmlns:a16="http://schemas.microsoft.com/office/drawing/2014/main" id="{8AAF126E-DD1E-4E03-AA7D-C0E9D162295B}"/>
                </a:ext>
              </a:extLst>
            </p:cNvPr>
            <p:cNvSpPr/>
            <p:nvPr/>
          </p:nvSpPr>
          <p:spPr>
            <a:xfrm rot="5400000">
              <a:off x="-68856" y="-537190"/>
              <a:ext cx="834952" cy="719786"/>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95" name="TextBox 1">
            <a:extLst>
              <a:ext uri="{FF2B5EF4-FFF2-40B4-BE49-F238E27FC236}">
                <a16:creationId xmlns:a16="http://schemas.microsoft.com/office/drawing/2014/main" id="{9CD66783-D6B8-4855-929A-848959D1A623}"/>
              </a:ext>
            </a:extLst>
          </p:cNvPr>
          <p:cNvSpPr txBox="1"/>
          <p:nvPr/>
        </p:nvSpPr>
        <p:spPr>
          <a:xfrm>
            <a:off x="2149057" y="2472030"/>
            <a:ext cx="4801314" cy="923330"/>
          </a:xfrm>
          <a:prstGeom prst="rect">
            <a:avLst/>
          </a:prstGeom>
          <a:noFill/>
        </p:spPr>
        <p:txBody>
          <a:bodyPr wrap="none" rtlCol="0">
            <a:spAutoFit/>
          </a:bodyPr>
          <a:lstStyle/>
          <a:p>
            <a:r>
              <a:rPr lang="zh-CN" altLang="en-US" sz="5400" b="1" spc="600" dirty="0">
                <a:ln w="12700">
                  <a:noFill/>
                  <a:prstDash val="solid"/>
                </a:ln>
                <a:solidFill>
                  <a:prstClr val="white"/>
                </a:solidFill>
                <a:effectLst>
                  <a:outerShdw dist="50800" dir="4800000" algn="tl" rotWithShape="0">
                    <a:srgbClr val="000000">
                      <a:alpha val="40000"/>
                    </a:srgbClr>
                  </a:outerShdw>
                </a:effectLst>
                <a:latin typeface="造字工房尚黑（非商用）细体" pitchFamily="50" charset="-122"/>
                <a:ea typeface="造字工房尚黑（非商用）细体" pitchFamily="50" charset="-122"/>
              </a:rPr>
              <a:t>中文文本分析</a:t>
            </a:r>
          </a:p>
        </p:txBody>
      </p:sp>
    </p:spTree>
    <p:extLst>
      <p:ext uri="{BB962C8B-B14F-4D97-AF65-F5344CB8AC3E}">
        <p14:creationId xmlns:p14="http://schemas.microsoft.com/office/powerpoint/2010/main" val="19605387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500"/>
                                        <p:tgtEl>
                                          <p:spTgt spid="24"/>
                                        </p:tgtEl>
                                      </p:cBhvr>
                                    </p:animEffect>
                                  </p:childTnLst>
                                </p:cTn>
                              </p:par>
                            </p:childTnLst>
                          </p:cTn>
                        </p:par>
                        <p:par>
                          <p:cTn id="8" fill="hold">
                            <p:stCondLst>
                              <p:cond delay="500"/>
                            </p:stCondLst>
                            <p:childTnLst>
                              <p:par>
                                <p:cTn id="9" presetID="47" presetClass="entr" presetSubtype="0" fill="hold" grpId="0" nodeType="afterEffect">
                                  <p:stCondLst>
                                    <p:cond delay="0"/>
                                  </p:stCondLst>
                                  <p:childTnLst>
                                    <p:set>
                                      <p:cBhvr>
                                        <p:cTn id="10" dur="1" fill="hold">
                                          <p:stCondLst>
                                            <p:cond delay="0"/>
                                          </p:stCondLst>
                                        </p:cTn>
                                        <p:tgtEl>
                                          <p:spTgt spid="73"/>
                                        </p:tgtEl>
                                        <p:attrNameLst>
                                          <p:attrName>style.visibility</p:attrName>
                                        </p:attrNameLst>
                                      </p:cBhvr>
                                      <p:to>
                                        <p:strVal val="visible"/>
                                      </p:to>
                                    </p:set>
                                    <p:animEffect transition="in" filter="fade">
                                      <p:cBhvr>
                                        <p:cTn id="11" dur="500"/>
                                        <p:tgtEl>
                                          <p:spTgt spid="73"/>
                                        </p:tgtEl>
                                      </p:cBhvr>
                                    </p:animEffect>
                                    <p:anim calcmode="lin" valueType="num">
                                      <p:cBhvr>
                                        <p:cTn id="12" dur="500" fill="hold"/>
                                        <p:tgtEl>
                                          <p:spTgt spid="73"/>
                                        </p:tgtEl>
                                        <p:attrNameLst>
                                          <p:attrName>ppt_x</p:attrName>
                                        </p:attrNameLst>
                                      </p:cBhvr>
                                      <p:tavLst>
                                        <p:tav tm="0">
                                          <p:val>
                                            <p:strVal val="#ppt_x"/>
                                          </p:val>
                                        </p:tav>
                                        <p:tav tm="100000">
                                          <p:val>
                                            <p:strVal val="#ppt_x"/>
                                          </p:val>
                                        </p:tav>
                                      </p:tavLst>
                                    </p:anim>
                                    <p:anim calcmode="lin" valueType="num">
                                      <p:cBhvr>
                                        <p:cTn id="13" dur="500" fill="hold"/>
                                        <p:tgtEl>
                                          <p:spTgt spid="73"/>
                                        </p:tgtEl>
                                        <p:attrNameLst>
                                          <p:attrName>ppt_y</p:attrName>
                                        </p:attrNameLst>
                                      </p:cBhvr>
                                      <p:tavLst>
                                        <p:tav tm="0">
                                          <p:val>
                                            <p:strVal val="#ppt_y-.1"/>
                                          </p:val>
                                        </p:tav>
                                        <p:tav tm="100000">
                                          <p:val>
                                            <p:strVal val="#ppt_y"/>
                                          </p:val>
                                        </p:tav>
                                      </p:tavLst>
                                    </p:anim>
                                  </p:childTnLst>
                                </p:cTn>
                              </p:par>
                            </p:childTnLst>
                          </p:cTn>
                        </p:par>
                        <p:par>
                          <p:cTn id="14" fill="hold">
                            <p:stCondLst>
                              <p:cond delay="1000"/>
                            </p:stCondLst>
                            <p:childTnLst>
                              <p:par>
                                <p:cTn id="15" presetID="41" presetClass="entr" presetSubtype="0" fill="hold" grpId="0" nodeType="afterEffect">
                                  <p:stCondLst>
                                    <p:cond delay="0"/>
                                  </p:stCondLst>
                                  <p:iterate type="lt">
                                    <p:tmPct val="10000"/>
                                  </p:iterate>
                                  <p:childTnLst>
                                    <p:set>
                                      <p:cBhvr>
                                        <p:cTn id="16" dur="1" fill="hold">
                                          <p:stCondLst>
                                            <p:cond delay="0"/>
                                          </p:stCondLst>
                                        </p:cTn>
                                        <p:tgtEl>
                                          <p:spTgt spid="95"/>
                                        </p:tgtEl>
                                        <p:attrNameLst>
                                          <p:attrName>style.visibility</p:attrName>
                                        </p:attrNameLst>
                                      </p:cBhvr>
                                      <p:to>
                                        <p:strVal val="visible"/>
                                      </p:to>
                                    </p:set>
                                    <p:anim calcmode="lin" valueType="num">
                                      <p:cBhvr>
                                        <p:cTn id="17" dur="800" fill="hold"/>
                                        <p:tgtEl>
                                          <p:spTgt spid="95"/>
                                        </p:tgtEl>
                                        <p:attrNameLst>
                                          <p:attrName>ppt_x</p:attrName>
                                        </p:attrNameLst>
                                      </p:cBhvr>
                                      <p:tavLst>
                                        <p:tav tm="0">
                                          <p:val>
                                            <p:strVal val="#ppt_x"/>
                                          </p:val>
                                        </p:tav>
                                        <p:tav tm="50000">
                                          <p:val>
                                            <p:strVal val="#ppt_x+.1"/>
                                          </p:val>
                                        </p:tav>
                                        <p:tav tm="100000">
                                          <p:val>
                                            <p:strVal val="#ppt_x"/>
                                          </p:val>
                                        </p:tav>
                                      </p:tavLst>
                                    </p:anim>
                                    <p:anim calcmode="lin" valueType="num">
                                      <p:cBhvr>
                                        <p:cTn id="18" dur="800" fill="hold"/>
                                        <p:tgtEl>
                                          <p:spTgt spid="95"/>
                                        </p:tgtEl>
                                        <p:attrNameLst>
                                          <p:attrName>ppt_y</p:attrName>
                                        </p:attrNameLst>
                                      </p:cBhvr>
                                      <p:tavLst>
                                        <p:tav tm="0">
                                          <p:val>
                                            <p:strVal val="#ppt_y"/>
                                          </p:val>
                                        </p:tav>
                                        <p:tav tm="100000">
                                          <p:val>
                                            <p:strVal val="#ppt_y"/>
                                          </p:val>
                                        </p:tav>
                                      </p:tavLst>
                                    </p:anim>
                                    <p:anim calcmode="lin" valueType="num">
                                      <p:cBhvr>
                                        <p:cTn id="19" dur="800" fill="hold"/>
                                        <p:tgtEl>
                                          <p:spTgt spid="95"/>
                                        </p:tgtEl>
                                        <p:attrNameLst>
                                          <p:attrName>ppt_h</p:attrName>
                                        </p:attrNameLst>
                                      </p:cBhvr>
                                      <p:tavLst>
                                        <p:tav tm="0">
                                          <p:val>
                                            <p:strVal val="#ppt_h/10"/>
                                          </p:val>
                                        </p:tav>
                                        <p:tav tm="50000">
                                          <p:val>
                                            <p:strVal val="#ppt_h+.01"/>
                                          </p:val>
                                        </p:tav>
                                        <p:tav tm="100000">
                                          <p:val>
                                            <p:strVal val="#ppt_h"/>
                                          </p:val>
                                        </p:tav>
                                      </p:tavLst>
                                    </p:anim>
                                    <p:anim calcmode="lin" valueType="num">
                                      <p:cBhvr>
                                        <p:cTn id="20" dur="800" fill="hold"/>
                                        <p:tgtEl>
                                          <p:spTgt spid="95"/>
                                        </p:tgtEl>
                                        <p:attrNameLst>
                                          <p:attrName>ppt_w</p:attrName>
                                        </p:attrNameLst>
                                      </p:cBhvr>
                                      <p:tavLst>
                                        <p:tav tm="0">
                                          <p:val>
                                            <p:strVal val="#ppt_w/10"/>
                                          </p:val>
                                        </p:tav>
                                        <p:tav tm="50000">
                                          <p:val>
                                            <p:strVal val="#ppt_w+.01"/>
                                          </p:val>
                                        </p:tav>
                                        <p:tav tm="100000">
                                          <p:val>
                                            <p:strVal val="#ppt_w"/>
                                          </p:val>
                                        </p:tav>
                                      </p:tavLst>
                                    </p:anim>
                                    <p:animEffect transition="in" filter="fade">
                                      <p:cBhvr>
                                        <p:cTn id="21" dur="800" tmFilter="0,0; .5, 1; 1, 1"/>
                                        <p:tgtEl>
                                          <p:spTgt spid="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animBg="1"/>
      <p:bldP spid="95" grpId="0"/>
    </p:bldLst>
  </p:timing>
</p:sld>
</file>

<file path=ppt/slides/slide10.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itchFamily="34" charset="-122"/>
                <a:ea typeface="微软雅黑" pitchFamily="34" charset="-122"/>
              </a:rPr>
              <a:t>中文文本分析相关库</a:t>
            </a:r>
          </a:p>
        </p:txBody>
      </p:sp>
      <p:grpSp>
        <p:nvGrpSpPr>
          <p:cNvPr id="56" name="组合 55">
            <a:extLst>
              <a:ext uri="{FF2B5EF4-FFF2-40B4-BE49-F238E27FC236}">
                <a16:creationId xmlns:a16="http://schemas.microsoft.com/office/drawing/2014/main" id="{B3ECA4EB-10D1-4B65-B604-4032302CDAF4}"/>
              </a:ext>
            </a:extLst>
          </p:cNvPr>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a:extLst>
                <a:ext uri="{FF2B5EF4-FFF2-40B4-BE49-F238E27FC236}">
                  <a16:creationId xmlns:a16="http://schemas.microsoft.com/office/drawing/2014/main" id="{FF372EA1-AB4F-47B1-B450-59AB8827ECD5}"/>
                </a:ext>
              </a:extLst>
            </p:cNvPr>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微软雅黑"/>
              </a:endParaRPr>
            </a:p>
          </p:txBody>
        </p:sp>
        <p:sp>
          <p:nvSpPr>
            <p:cNvPr id="58" name="椭圆 57">
              <a:extLst>
                <a:ext uri="{FF2B5EF4-FFF2-40B4-BE49-F238E27FC236}">
                  <a16:creationId xmlns:a16="http://schemas.microsoft.com/office/drawing/2014/main" id="{0BEE7D95-9E9C-4C6D-91AA-6429F74B9F98}"/>
                </a:ext>
              </a:extLst>
            </p:cNvPr>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微软雅黑"/>
              </a:endParaRPr>
            </a:p>
          </p:txBody>
        </p:sp>
      </p:grpSp>
      <p:cxnSp>
        <p:nvCxnSpPr>
          <p:cNvPr id="20" name="直接连接符 19">
            <a:extLst>
              <a:ext uri="{FF2B5EF4-FFF2-40B4-BE49-F238E27FC236}">
                <a16:creationId xmlns:a16="http://schemas.microsoft.com/office/drawing/2014/main" id="{C4FBB3C1-88AA-4E76-B54C-31018E3BFAA0}"/>
              </a:ext>
            </a:extLst>
          </p:cNvPr>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2" name="矩形 1">
            <a:extLst>
              <a:ext uri="{FF2B5EF4-FFF2-40B4-BE49-F238E27FC236}">
                <a16:creationId xmlns:a16="http://schemas.microsoft.com/office/drawing/2014/main" id="{6CBA683F-B27F-45C2-8BD8-11CF54284B25}"/>
              </a:ext>
            </a:extLst>
          </p:cNvPr>
          <p:cNvSpPr/>
          <p:nvPr/>
        </p:nvSpPr>
        <p:spPr>
          <a:xfrm>
            <a:off x="530360" y="904462"/>
            <a:ext cx="11267388" cy="669863"/>
          </a:xfrm>
          <a:prstGeom prst="rect">
            <a:avLst/>
          </a:prstGeom>
        </p:spPr>
        <p:txBody>
          <a:bodyPr wrap="square">
            <a:spAutoFit/>
          </a:bodyPr>
          <a:lstStyle/>
          <a:p>
            <a:pPr>
              <a:lnSpc>
                <a:spcPct val="150000"/>
              </a:lnSpc>
              <a:spcAft>
                <a:spcPts val="1200"/>
              </a:spcAft>
            </a:pPr>
            <a:r>
              <a:rPr lang="zh-CN" altLang="en-US" sz="2800" b="1" dirty="0"/>
              <a:t>中文分词</a:t>
            </a:r>
            <a:r>
              <a:rPr lang="en-US" altLang="zh-CN" sz="2800" b="1" dirty="0" err="1"/>
              <a:t>jieba</a:t>
            </a:r>
            <a:r>
              <a:rPr lang="zh-CN" altLang="en-US" sz="2800" b="1" dirty="0"/>
              <a:t>库</a:t>
            </a:r>
            <a:r>
              <a:rPr lang="en-US" altLang="zh-CN" sz="2800" b="1" dirty="0"/>
              <a:t>——</a:t>
            </a:r>
            <a:r>
              <a:rPr lang="en-US" altLang="zh-CN" sz="2800" b="1" dirty="0" err="1"/>
              <a:t>jieba</a:t>
            </a:r>
            <a:r>
              <a:rPr lang="zh-CN" altLang="zh-CN" sz="2800" b="1" dirty="0"/>
              <a:t>库主要函数</a:t>
            </a:r>
          </a:p>
        </p:txBody>
      </p:sp>
      <p:sp>
        <p:nvSpPr>
          <p:cNvPr id="3" name="矩形 2">
            <a:extLst>
              <a:ext uri="{FF2B5EF4-FFF2-40B4-BE49-F238E27FC236}">
                <a16:creationId xmlns:a16="http://schemas.microsoft.com/office/drawing/2014/main" id="{8DA40F73-38CD-4A57-92B9-AA6DBB0F6977}"/>
              </a:ext>
            </a:extLst>
          </p:cNvPr>
          <p:cNvSpPr/>
          <p:nvPr/>
        </p:nvSpPr>
        <p:spPr>
          <a:xfrm>
            <a:off x="530360" y="1661951"/>
            <a:ext cx="2339102" cy="461665"/>
          </a:xfrm>
          <a:prstGeom prst="rect">
            <a:avLst/>
          </a:prstGeom>
        </p:spPr>
        <p:txBody>
          <a:bodyPr wrap="none">
            <a:spAutoFit/>
          </a:bodyPr>
          <a:lstStyle/>
          <a:p>
            <a:r>
              <a:rPr lang="zh-CN" altLang="en-US" sz="2400" dirty="0"/>
              <a:t>使用自定义词典</a:t>
            </a:r>
            <a:endParaRPr lang="zh-CN" altLang="en-US" sz="2400" dirty="0">
              <a:latin typeface="+mn-ea"/>
            </a:endParaRPr>
          </a:p>
        </p:txBody>
      </p:sp>
      <p:pic>
        <p:nvPicPr>
          <p:cNvPr id="6" name="图片 5">
            <a:extLst>
              <a:ext uri="{FF2B5EF4-FFF2-40B4-BE49-F238E27FC236}">
                <a16:creationId xmlns:a16="http://schemas.microsoft.com/office/drawing/2014/main" id="{DBC6312E-5B1D-416F-9AC0-ACC23093ABF4}"/>
              </a:ext>
            </a:extLst>
          </p:cNvPr>
          <p:cNvPicPr>
            <a:picLocks noChangeAspect="1"/>
          </p:cNvPicPr>
          <p:nvPr/>
        </p:nvPicPr>
        <p:blipFill>
          <a:blip r:embed="rId3"/>
          <a:stretch>
            <a:fillRect/>
          </a:stretch>
        </p:blipFill>
        <p:spPr>
          <a:xfrm>
            <a:off x="530360" y="2211242"/>
            <a:ext cx="10258425" cy="1657350"/>
          </a:xfrm>
          <a:prstGeom prst="rect">
            <a:avLst/>
          </a:prstGeom>
        </p:spPr>
        <p:style>
          <a:lnRef idx="1">
            <a:schemeClr val="dk1"/>
          </a:lnRef>
          <a:fillRef idx="2">
            <a:schemeClr val="dk1"/>
          </a:fillRef>
          <a:effectRef idx="1">
            <a:schemeClr val="dk1"/>
          </a:effectRef>
          <a:fontRef idx="minor">
            <a:schemeClr val="dk1"/>
          </a:fontRef>
        </p:style>
      </p:pic>
      <p:sp>
        <p:nvSpPr>
          <p:cNvPr id="7" name="矩形 6">
            <a:extLst>
              <a:ext uri="{FF2B5EF4-FFF2-40B4-BE49-F238E27FC236}">
                <a16:creationId xmlns:a16="http://schemas.microsoft.com/office/drawing/2014/main" id="{8F63F051-5E49-4BEA-99AA-9D28A45DE9BA}"/>
              </a:ext>
            </a:extLst>
          </p:cNvPr>
          <p:cNvSpPr/>
          <p:nvPr/>
        </p:nvSpPr>
        <p:spPr>
          <a:xfrm>
            <a:off x="538068" y="4136177"/>
            <a:ext cx="7337265" cy="461665"/>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zh-CN" altLang="en-US" sz="2400" dirty="0">
                <a:solidFill>
                  <a:srgbClr val="3333FF"/>
                </a:solidFill>
              </a:rPr>
              <a:t>李/元帅/是/计科/系主任/也/是/云/计算/方面/的/专家</a:t>
            </a:r>
          </a:p>
        </p:txBody>
      </p:sp>
      <p:grpSp>
        <p:nvGrpSpPr>
          <p:cNvPr id="10" name="组合 9">
            <a:extLst>
              <a:ext uri="{FF2B5EF4-FFF2-40B4-BE49-F238E27FC236}">
                <a16:creationId xmlns:a16="http://schemas.microsoft.com/office/drawing/2014/main" id="{0A1B62C8-B914-46F5-9836-2E58E2D253EF}"/>
              </a:ext>
            </a:extLst>
          </p:cNvPr>
          <p:cNvGrpSpPr/>
          <p:nvPr/>
        </p:nvGrpSpPr>
        <p:grpSpPr>
          <a:xfrm>
            <a:off x="314336" y="4007521"/>
            <a:ext cx="11254812" cy="2423097"/>
            <a:chOff x="314336" y="4007521"/>
            <a:chExt cx="11254812" cy="2423097"/>
          </a:xfrm>
        </p:grpSpPr>
        <p:sp>
          <p:nvSpPr>
            <p:cNvPr id="8" name="标注: 线形 7">
              <a:extLst>
                <a:ext uri="{FF2B5EF4-FFF2-40B4-BE49-F238E27FC236}">
                  <a16:creationId xmlns:a16="http://schemas.microsoft.com/office/drawing/2014/main" id="{F47D2C53-09B7-404A-832E-C89E6A6448E6}"/>
                </a:ext>
              </a:extLst>
            </p:cNvPr>
            <p:cNvSpPr/>
            <p:nvPr/>
          </p:nvSpPr>
          <p:spPr>
            <a:xfrm>
              <a:off x="2035966" y="5029200"/>
              <a:ext cx="9533182" cy="1401418"/>
            </a:xfrm>
            <a:prstGeom prst="borderCallout1">
              <a:avLst>
                <a:gd name="adj1" fmla="val -9"/>
                <a:gd name="adj2" fmla="val 53081"/>
                <a:gd name="adj3" fmla="val -29206"/>
                <a:gd name="adj4" fmla="val 43405"/>
              </a:avLst>
            </a:prstGeom>
            <a:ln/>
          </p:spPr>
          <p:style>
            <a:lnRef idx="2">
              <a:schemeClr val="accent6"/>
            </a:lnRef>
            <a:fillRef idx="1">
              <a:schemeClr val="lt1"/>
            </a:fillRef>
            <a:effectRef idx="0">
              <a:schemeClr val="accent6"/>
            </a:effectRef>
            <a:fontRef idx="minor">
              <a:schemeClr val="dk1"/>
            </a:fontRef>
          </p:style>
          <p:txBody>
            <a:bodyPr rtlCol="0" anchor="ctr"/>
            <a:lstStyle/>
            <a:p>
              <a:pPr>
                <a:lnSpc>
                  <a:spcPct val="150000"/>
                </a:lnSpc>
              </a:pPr>
              <a:r>
                <a:rPr lang="zh-CN" altLang="zh-CN" sz="2000" dirty="0">
                  <a:latin typeface="+mn-ea"/>
                </a:rPr>
                <a:t>在使用</a:t>
              </a:r>
              <a:r>
                <a:rPr lang="en-US" altLang="zh-CN" sz="2000" dirty="0">
                  <a:latin typeface="+mn-ea"/>
                </a:rPr>
                <a:t>cut</a:t>
              </a:r>
              <a:r>
                <a:rPr lang="zh-CN" altLang="zh-CN" sz="2000" dirty="0">
                  <a:latin typeface="+mn-ea"/>
                </a:rPr>
                <a:t>直接分词后，我们发现“李元帅”，“计科系”和“云计算”三个词</a:t>
              </a:r>
              <a:r>
                <a:rPr lang="en-US" altLang="zh-CN" sz="2000" dirty="0" err="1">
                  <a:latin typeface="+mn-ea"/>
                </a:rPr>
                <a:t>jieba</a:t>
              </a:r>
              <a:r>
                <a:rPr lang="zh-CN" altLang="zh-CN" sz="2000" dirty="0">
                  <a:latin typeface="+mn-ea"/>
                </a:rPr>
                <a:t>进行了拆分。如果希望将它们作为新词，可以使用</a:t>
              </a:r>
              <a:r>
                <a:rPr lang="en-US" altLang="zh-CN" sz="2000" dirty="0" err="1">
                  <a:latin typeface="+mn-ea"/>
                </a:rPr>
                <a:t>jieba.add_word</a:t>
              </a:r>
              <a:r>
                <a:rPr lang="en-US" altLang="zh-CN" sz="2000" dirty="0">
                  <a:latin typeface="+mn-ea"/>
                </a:rPr>
                <a:t>()</a:t>
              </a:r>
              <a:r>
                <a:rPr lang="zh-CN" altLang="zh-CN" sz="2000" dirty="0">
                  <a:latin typeface="+mn-ea"/>
                </a:rPr>
                <a:t>临时添加</a:t>
              </a:r>
              <a:endParaRPr lang="zh-CN" altLang="en-US" sz="2000" dirty="0">
                <a:latin typeface="+mn-ea"/>
              </a:endParaRPr>
            </a:p>
          </p:txBody>
        </p:sp>
        <p:sp>
          <p:nvSpPr>
            <p:cNvPr id="9" name="矩形 8">
              <a:extLst>
                <a:ext uri="{FF2B5EF4-FFF2-40B4-BE49-F238E27FC236}">
                  <a16:creationId xmlns:a16="http://schemas.microsoft.com/office/drawing/2014/main" id="{735AEAF3-FF1E-4D9D-9455-9D0DD0DC9311}"/>
                </a:ext>
              </a:extLst>
            </p:cNvPr>
            <p:cNvSpPr/>
            <p:nvPr/>
          </p:nvSpPr>
          <p:spPr>
            <a:xfrm>
              <a:off x="314336" y="4015409"/>
              <a:ext cx="1425012" cy="718976"/>
            </a:xfrm>
            <a:prstGeom prst="rect">
              <a:avLst/>
            </a:prstGeom>
            <a:noFill/>
            <a:ln w="381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zh-CN" altLang="en-US"/>
            </a:p>
          </p:txBody>
        </p:sp>
        <p:sp>
          <p:nvSpPr>
            <p:cNvPr id="14" name="矩形 13">
              <a:extLst>
                <a:ext uri="{FF2B5EF4-FFF2-40B4-BE49-F238E27FC236}">
                  <a16:creationId xmlns:a16="http://schemas.microsoft.com/office/drawing/2014/main" id="{1583E291-1EA9-409A-BBCF-83CBAAD78B00}"/>
                </a:ext>
              </a:extLst>
            </p:cNvPr>
            <p:cNvSpPr/>
            <p:nvPr/>
          </p:nvSpPr>
          <p:spPr>
            <a:xfrm>
              <a:off x="2156956" y="4007521"/>
              <a:ext cx="1023566" cy="718976"/>
            </a:xfrm>
            <a:prstGeom prst="rect">
              <a:avLst/>
            </a:prstGeom>
            <a:noFill/>
            <a:ln w="381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zh-CN" altLang="en-US"/>
            </a:p>
          </p:txBody>
        </p:sp>
        <p:sp>
          <p:nvSpPr>
            <p:cNvPr id="15" name="矩形 14">
              <a:extLst>
                <a:ext uri="{FF2B5EF4-FFF2-40B4-BE49-F238E27FC236}">
                  <a16:creationId xmlns:a16="http://schemas.microsoft.com/office/drawing/2014/main" id="{E2D214C2-717D-4C80-A6E0-4E9E75599852}"/>
                </a:ext>
              </a:extLst>
            </p:cNvPr>
            <p:cNvSpPr/>
            <p:nvPr/>
          </p:nvSpPr>
          <p:spPr>
            <a:xfrm>
              <a:off x="4739042" y="4015409"/>
              <a:ext cx="1214497" cy="718976"/>
            </a:xfrm>
            <a:prstGeom prst="rect">
              <a:avLst/>
            </a:prstGeom>
            <a:noFill/>
            <a:ln w="381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zh-CN" altLang="en-US"/>
            </a:p>
          </p:txBody>
        </p:sp>
      </p:grpSp>
    </p:spTree>
    <p:extLst>
      <p:ext uri="{BB962C8B-B14F-4D97-AF65-F5344CB8AC3E}">
        <p14:creationId xmlns:p14="http://schemas.microsoft.com/office/powerpoint/2010/main" val="3786358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1.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itchFamily="34" charset="-122"/>
                <a:ea typeface="微软雅黑" pitchFamily="34" charset="-122"/>
              </a:rPr>
              <a:t>中文文本分析相关库</a:t>
            </a:r>
          </a:p>
        </p:txBody>
      </p:sp>
      <p:grpSp>
        <p:nvGrpSpPr>
          <p:cNvPr id="56" name="组合 55">
            <a:extLst>
              <a:ext uri="{FF2B5EF4-FFF2-40B4-BE49-F238E27FC236}">
                <a16:creationId xmlns:a16="http://schemas.microsoft.com/office/drawing/2014/main" id="{B3ECA4EB-10D1-4B65-B604-4032302CDAF4}"/>
              </a:ext>
            </a:extLst>
          </p:cNvPr>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a:extLst>
                <a:ext uri="{FF2B5EF4-FFF2-40B4-BE49-F238E27FC236}">
                  <a16:creationId xmlns:a16="http://schemas.microsoft.com/office/drawing/2014/main" id="{FF372EA1-AB4F-47B1-B450-59AB8827ECD5}"/>
                </a:ext>
              </a:extLst>
            </p:cNvPr>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微软雅黑"/>
              </a:endParaRPr>
            </a:p>
          </p:txBody>
        </p:sp>
        <p:sp>
          <p:nvSpPr>
            <p:cNvPr id="58" name="椭圆 57">
              <a:extLst>
                <a:ext uri="{FF2B5EF4-FFF2-40B4-BE49-F238E27FC236}">
                  <a16:creationId xmlns:a16="http://schemas.microsoft.com/office/drawing/2014/main" id="{0BEE7D95-9E9C-4C6D-91AA-6429F74B9F98}"/>
                </a:ext>
              </a:extLst>
            </p:cNvPr>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微软雅黑"/>
              </a:endParaRPr>
            </a:p>
          </p:txBody>
        </p:sp>
      </p:grpSp>
      <p:cxnSp>
        <p:nvCxnSpPr>
          <p:cNvPr id="20" name="直接连接符 19">
            <a:extLst>
              <a:ext uri="{FF2B5EF4-FFF2-40B4-BE49-F238E27FC236}">
                <a16:creationId xmlns:a16="http://schemas.microsoft.com/office/drawing/2014/main" id="{C4FBB3C1-88AA-4E76-B54C-31018E3BFAA0}"/>
              </a:ext>
            </a:extLst>
          </p:cNvPr>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2" name="矩形 1">
            <a:extLst>
              <a:ext uri="{FF2B5EF4-FFF2-40B4-BE49-F238E27FC236}">
                <a16:creationId xmlns:a16="http://schemas.microsoft.com/office/drawing/2014/main" id="{6CBA683F-B27F-45C2-8BD8-11CF54284B25}"/>
              </a:ext>
            </a:extLst>
          </p:cNvPr>
          <p:cNvSpPr/>
          <p:nvPr/>
        </p:nvSpPr>
        <p:spPr>
          <a:xfrm>
            <a:off x="530360" y="904462"/>
            <a:ext cx="11267388" cy="669863"/>
          </a:xfrm>
          <a:prstGeom prst="rect">
            <a:avLst/>
          </a:prstGeom>
        </p:spPr>
        <p:txBody>
          <a:bodyPr wrap="square">
            <a:spAutoFit/>
          </a:bodyPr>
          <a:lstStyle/>
          <a:p>
            <a:pPr>
              <a:lnSpc>
                <a:spcPct val="150000"/>
              </a:lnSpc>
              <a:spcAft>
                <a:spcPts val="1200"/>
              </a:spcAft>
            </a:pPr>
            <a:r>
              <a:rPr lang="zh-CN" altLang="en-US" sz="2800" b="1" dirty="0"/>
              <a:t>中文分词</a:t>
            </a:r>
            <a:r>
              <a:rPr lang="en-US" altLang="zh-CN" sz="2800" b="1" dirty="0" err="1"/>
              <a:t>jieba</a:t>
            </a:r>
            <a:r>
              <a:rPr lang="zh-CN" altLang="en-US" sz="2800" b="1" dirty="0"/>
              <a:t>库</a:t>
            </a:r>
            <a:r>
              <a:rPr lang="en-US" altLang="zh-CN" sz="2800" b="1" dirty="0"/>
              <a:t>——</a:t>
            </a:r>
            <a:r>
              <a:rPr lang="en-US" altLang="zh-CN" sz="2800" b="1" dirty="0" err="1"/>
              <a:t>jieba</a:t>
            </a:r>
            <a:r>
              <a:rPr lang="zh-CN" altLang="zh-CN" sz="2800" b="1" dirty="0"/>
              <a:t>库主要函数</a:t>
            </a:r>
          </a:p>
        </p:txBody>
      </p:sp>
      <p:sp>
        <p:nvSpPr>
          <p:cNvPr id="3" name="矩形 2">
            <a:extLst>
              <a:ext uri="{FF2B5EF4-FFF2-40B4-BE49-F238E27FC236}">
                <a16:creationId xmlns:a16="http://schemas.microsoft.com/office/drawing/2014/main" id="{8DA40F73-38CD-4A57-92B9-AA6DBB0F6977}"/>
              </a:ext>
            </a:extLst>
          </p:cNvPr>
          <p:cNvSpPr/>
          <p:nvPr/>
        </p:nvSpPr>
        <p:spPr>
          <a:xfrm>
            <a:off x="530360" y="1661951"/>
            <a:ext cx="2339102" cy="461665"/>
          </a:xfrm>
          <a:prstGeom prst="rect">
            <a:avLst/>
          </a:prstGeom>
        </p:spPr>
        <p:txBody>
          <a:bodyPr wrap="none">
            <a:spAutoFit/>
          </a:bodyPr>
          <a:lstStyle/>
          <a:p>
            <a:r>
              <a:rPr lang="zh-CN" altLang="en-US" sz="2400" dirty="0"/>
              <a:t>使用自定义词典</a:t>
            </a:r>
            <a:endParaRPr lang="zh-CN" altLang="en-US" sz="2400" dirty="0">
              <a:latin typeface="+mn-ea"/>
            </a:endParaRPr>
          </a:p>
        </p:txBody>
      </p:sp>
      <p:pic>
        <p:nvPicPr>
          <p:cNvPr id="5" name="图片 4">
            <a:extLst>
              <a:ext uri="{FF2B5EF4-FFF2-40B4-BE49-F238E27FC236}">
                <a16:creationId xmlns:a16="http://schemas.microsoft.com/office/drawing/2014/main" id="{20A391CC-773F-413B-9E47-A208E2D2C570}"/>
              </a:ext>
            </a:extLst>
          </p:cNvPr>
          <p:cNvPicPr>
            <a:picLocks noChangeAspect="1"/>
          </p:cNvPicPr>
          <p:nvPr/>
        </p:nvPicPr>
        <p:blipFill>
          <a:blip r:embed="rId3"/>
          <a:stretch>
            <a:fillRect/>
          </a:stretch>
        </p:blipFill>
        <p:spPr>
          <a:xfrm>
            <a:off x="530360" y="2199840"/>
            <a:ext cx="6305550" cy="2105025"/>
          </a:xfrm>
          <a:prstGeom prst="rect">
            <a:avLst/>
          </a:prstGeom>
        </p:spPr>
        <p:style>
          <a:lnRef idx="1">
            <a:schemeClr val="dk1"/>
          </a:lnRef>
          <a:fillRef idx="2">
            <a:schemeClr val="dk1"/>
          </a:fillRef>
          <a:effectRef idx="1">
            <a:schemeClr val="dk1"/>
          </a:effectRef>
          <a:fontRef idx="minor">
            <a:schemeClr val="dk1"/>
          </a:fontRef>
        </p:style>
      </p:pic>
      <p:sp>
        <p:nvSpPr>
          <p:cNvPr id="12" name="矩形 11">
            <a:extLst>
              <a:ext uri="{FF2B5EF4-FFF2-40B4-BE49-F238E27FC236}">
                <a16:creationId xmlns:a16="http://schemas.microsoft.com/office/drawing/2014/main" id="{AC145DF2-5346-49CE-B200-3374FA448A28}"/>
              </a:ext>
            </a:extLst>
          </p:cNvPr>
          <p:cNvSpPr/>
          <p:nvPr/>
        </p:nvSpPr>
        <p:spPr>
          <a:xfrm>
            <a:off x="422347" y="2097664"/>
            <a:ext cx="6902791" cy="1331336"/>
          </a:xfrm>
          <a:prstGeom prst="rect">
            <a:avLst/>
          </a:prstGeom>
          <a:noFill/>
          <a:ln w="381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zh-CN" altLang="en-US"/>
          </a:p>
        </p:txBody>
      </p:sp>
      <p:sp>
        <p:nvSpPr>
          <p:cNvPr id="8" name="矩形 7">
            <a:extLst>
              <a:ext uri="{FF2B5EF4-FFF2-40B4-BE49-F238E27FC236}">
                <a16:creationId xmlns:a16="http://schemas.microsoft.com/office/drawing/2014/main" id="{8B21AB58-BAC8-463B-AEE0-1B6A6AB37706}"/>
              </a:ext>
            </a:extLst>
          </p:cNvPr>
          <p:cNvSpPr/>
          <p:nvPr/>
        </p:nvSpPr>
        <p:spPr>
          <a:xfrm>
            <a:off x="530360" y="4556299"/>
            <a:ext cx="7100021" cy="461665"/>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zh-CN" altLang="en-US" sz="2400" dirty="0">
                <a:solidFill>
                  <a:srgbClr val="3333FF"/>
                </a:solidFill>
              </a:rPr>
              <a:t>李元帅/是/计科系</a:t>
            </a:r>
            <a:r>
              <a:rPr lang="en-US" altLang="zh-CN" sz="2400" dirty="0">
                <a:solidFill>
                  <a:srgbClr val="3333FF"/>
                </a:solidFill>
              </a:rPr>
              <a:t>/</a:t>
            </a:r>
            <a:r>
              <a:rPr lang="zh-CN" altLang="en-US" sz="2400" dirty="0">
                <a:solidFill>
                  <a:srgbClr val="3333FF"/>
                </a:solidFill>
              </a:rPr>
              <a:t>主任/也/是/云计算/方面/的/专家</a:t>
            </a:r>
          </a:p>
        </p:txBody>
      </p:sp>
      <p:sp>
        <p:nvSpPr>
          <p:cNvPr id="14" name="矩形 13">
            <a:extLst>
              <a:ext uri="{FF2B5EF4-FFF2-40B4-BE49-F238E27FC236}">
                <a16:creationId xmlns:a16="http://schemas.microsoft.com/office/drawing/2014/main" id="{D66B8AF2-E55F-4529-8C17-EC37F4A85B41}"/>
              </a:ext>
            </a:extLst>
          </p:cNvPr>
          <p:cNvSpPr/>
          <p:nvPr/>
        </p:nvSpPr>
        <p:spPr>
          <a:xfrm>
            <a:off x="422347" y="4459672"/>
            <a:ext cx="1197731" cy="658980"/>
          </a:xfrm>
          <a:prstGeom prst="rect">
            <a:avLst/>
          </a:prstGeom>
          <a:noFill/>
          <a:ln w="381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zh-CN" altLang="en-US"/>
          </a:p>
        </p:txBody>
      </p:sp>
      <p:sp>
        <p:nvSpPr>
          <p:cNvPr id="15" name="矩形 14">
            <a:extLst>
              <a:ext uri="{FF2B5EF4-FFF2-40B4-BE49-F238E27FC236}">
                <a16:creationId xmlns:a16="http://schemas.microsoft.com/office/drawing/2014/main" id="{97005615-CF48-498B-9C0D-C2B65B2BB9F4}"/>
              </a:ext>
            </a:extLst>
          </p:cNvPr>
          <p:cNvSpPr/>
          <p:nvPr/>
        </p:nvSpPr>
        <p:spPr>
          <a:xfrm>
            <a:off x="1996043" y="4459672"/>
            <a:ext cx="1045331" cy="658980"/>
          </a:xfrm>
          <a:prstGeom prst="rect">
            <a:avLst/>
          </a:prstGeom>
          <a:noFill/>
          <a:ln w="381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zh-CN" altLang="en-US"/>
          </a:p>
        </p:txBody>
      </p:sp>
      <p:sp>
        <p:nvSpPr>
          <p:cNvPr id="17" name="矩形 16">
            <a:extLst>
              <a:ext uri="{FF2B5EF4-FFF2-40B4-BE49-F238E27FC236}">
                <a16:creationId xmlns:a16="http://schemas.microsoft.com/office/drawing/2014/main" id="{8327F56E-3CA5-45EE-99B3-FFF384B5AE71}"/>
              </a:ext>
            </a:extLst>
          </p:cNvPr>
          <p:cNvSpPr/>
          <p:nvPr/>
        </p:nvSpPr>
        <p:spPr>
          <a:xfrm>
            <a:off x="4593469" y="4459672"/>
            <a:ext cx="1045331" cy="658980"/>
          </a:xfrm>
          <a:prstGeom prst="rect">
            <a:avLst/>
          </a:prstGeom>
          <a:noFill/>
          <a:ln w="381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zh-CN" altLang="en-US"/>
          </a:p>
        </p:txBody>
      </p:sp>
    </p:spTree>
    <p:extLst>
      <p:ext uri="{BB962C8B-B14F-4D97-AF65-F5344CB8AC3E}">
        <p14:creationId xmlns:p14="http://schemas.microsoft.com/office/powerpoint/2010/main" val="2218948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8" grpId="0" animBg="1"/>
      <p:bldP spid="14" grpId="0" animBg="1"/>
      <p:bldP spid="15" grpId="0" animBg="1"/>
      <p:bldP spid="17" grpId="0" animBg="1"/>
    </p:bldLst>
  </p:timing>
</p:sld>
</file>

<file path=ppt/slides/slide12.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itchFamily="34" charset="-122"/>
                <a:ea typeface="微软雅黑" pitchFamily="34" charset="-122"/>
              </a:rPr>
              <a:t>中文文本分析相关库</a:t>
            </a:r>
          </a:p>
        </p:txBody>
      </p:sp>
      <p:grpSp>
        <p:nvGrpSpPr>
          <p:cNvPr id="56" name="组合 55">
            <a:extLst>
              <a:ext uri="{FF2B5EF4-FFF2-40B4-BE49-F238E27FC236}">
                <a16:creationId xmlns:a16="http://schemas.microsoft.com/office/drawing/2014/main" id="{B3ECA4EB-10D1-4B65-B604-4032302CDAF4}"/>
              </a:ext>
            </a:extLst>
          </p:cNvPr>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a:extLst>
                <a:ext uri="{FF2B5EF4-FFF2-40B4-BE49-F238E27FC236}">
                  <a16:creationId xmlns:a16="http://schemas.microsoft.com/office/drawing/2014/main" id="{FF372EA1-AB4F-47B1-B450-59AB8827ECD5}"/>
                </a:ext>
              </a:extLst>
            </p:cNvPr>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微软雅黑"/>
              </a:endParaRPr>
            </a:p>
          </p:txBody>
        </p:sp>
        <p:sp>
          <p:nvSpPr>
            <p:cNvPr id="58" name="椭圆 57">
              <a:extLst>
                <a:ext uri="{FF2B5EF4-FFF2-40B4-BE49-F238E27FC236}">
                  <a16:creationId xmlns:a16="http://schemas.microsoft.com/office/drawing/2014/main" id="{0BEE7D95-9E9C-4C6D-91AA-6429F74B9F98}"/>
                </a:ext>
              </a:extLst>
            </p:cNvPr>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微软雅黑"/>
              </a:endParaRPr>
            </a:p>
          </p:txBody>
        </p:sp>
      </p:grpSp>
      <p:cxnSp>
        <p:nvCxnSpPr>
          <p:cNvPr id="20" name="直接连接符 19">
            <a:extLst>
              <a:ext uri="{FF2B5EF4-FFF2-40B4-BE49-F238E27FC236}">
                <a16:creationId xmlns:a16="http://schemas.microsoft.com/office/drawing/2014/main" id="{C4FBB3C1-88AA-4E76-B54C-31018E3BFAA0}"/>
              </a:ext>
            </a:extLst>
          </p:cNvPr>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2" name="矩形 1">
            <a:extLst>
              <a:ext uri="{FF2B5EF4-FFF2-40B4-BE49-F238E27FC236}">
                <a16:creationId xmlns:a16="http://schemas.microsoft.com/office/drawing/2014/main" id="{6CBA683F-B27F-45C2-8BD8-11CF54284B25}"/>
              </a:ext>
            </a:extLst>
          </p:cNvPr>
          <p:cNvSpPr/>
          <p:nvPr/>
        </p:nvSpPr>
        <p:spPr>
          <a:xfrm>
            <a:off x="530360" y="904462"/>
            <a:ext cx="11267388" cy="669863"/>
          </a:xfrm>
          <a:prstGeom prst="rect">
            <a:avLst/>
          </a:prstGeom>
        </p:spPr>
        <p:txBody>
          <a:bodyPr wrap="square">
            <a:spAutoFit/>
          </a:bodyPr>
          <a:lstStyle/>
          <a:p>
            <a:pPr>
              <a:lnSpc>
                <a:spcPct val="150000"/>
              </a:lnSpc>
              <a:spcAft>
                <a:spcPts val="1200"/>
              </a:spcAft>
            </a:pPr>
            <a:r>
              <a:rPr lang="zh-CN" altLang="en-US" sz="2800" b="1" dirty="0"/>
              <a:t>中文分词</a:t>
            </a:r>
            <a:r>
              <a:rPr lang="en-US" altLang="zh-CN" sz="2800" b="1" dirty="0" err="1"/>
              <a:t>jieba</a:t>
            </a:r>
            <a:r>
              <a:rPr lang="zh-CN" altLang="en-US" sz="2800" b="1" dirty="0"/>
              <a:t>库</a:t>
            </a:r>
            <a:r>
              <a:rPr lang="en-US" altLang="zh-CN" sz="2800" b="1" dirty="0"/>
              <a:t>——</a:t>
            </a:r>
            <a:r>
              <a:rPr lang="en-US" altLang="zh-CN" sz="2800" b="1" dirty="0" err="1"/>
              <a:t>jieba</a:t>
            </a:r>
            <a:r>
              <a:rPr lang="zh-CN" altLang="zh-CN" sz="2800" b="1" dirty="0"/>
              <a:t>库主要函数</a:t>
            </a:r>
          </a:p>
        </p:txBody>
      </p:sp>
      <p:sp>
        <p:nvSpPr>
          <p:cNvPr id="3" name="矩形 2">
            <a:extLst>
              <a:ext uri="{FF2B5EF4-FFF2-40B4-BE49-F238E27FC236}">
                <a16:creationId xmlns:a16="http://schemas.microsoft.com/office/drawing/2014/main" id="{8DA40F73-38CD-4A57-92B9-AA6DBB0F6977}"/>
              </a:ext>
            </a:extLst>
          </p:cNvPr>
          <p:cNvSpPr/>
          <p:nvPr/>
        </p:nvSpPr>
        <p:spPr>
          <a:xfrm>
            <a:off x="530360" y="1661951"/>
            <a:ext cx="7879080" cy="581057"/>
          </a:xfrm>
          <a:prstGeom prst="rect">
            <a:avLst/>
          </a:prstGeom>
        </p:spPr>
        <p:txBody>
          <a:bodyPr wrap="none">
            <a:spAutoFit/>
          </a:bodyPr>
          <a:lstStyle/>
          <a:p>
            <a:pPr>
              <a:lnSpc>
                <a:spcPct val="150000"/>
              </a:lnSpc>
            </a:pPr>
            <a:r>
              <a:rPr lang="zh-CN" altLang="zh-CN" sz="2400" dirty="0">
                <a:latin typeface="+mn-ea"/>
              </a:rPr>
              <a:t>如果加入的新词较多，我们可以使用自定义词典来分词。</a:t>
            </a:r>
          </a:p>
        </p:txBody>
      </p:sp>
      <p:sp>
        <p:nvSpPr>
          <p:cNvPr id="6" name="矩形 5">
            <a:extLst>
              <a:ext uri="{FF2B5EF4-FFF2-40B4-BE49-F238E27FC236}">
                <a16:creationId xmlns:a16="http://schemas.microsoft.com/office/drawing/2014/main" id="{3BC3FE79-765B-49F4-8624-A3E55BE25A3A}"/>
              </a:ext>
            </a:extLst>
          </p:cNvPr>
          <p:cNvSpPr/>
          <p:nvPr/>
        </p:nvSpPr>
        <p:spPr>
          <a:xfrm>
            <a:off x="284835" y="2562161"/>
            <a:ext cx="7010574" cy="319446"/>
          </a:xfrm>
          <a:prstGeom prst="rect">
            <a:avLst/>
          </a:prstGeom>
        </p:spPr>
        <p:txBody>
          <a:bodyPr wrap="none">
            <a:spAutoFit/>
          </a:bodyPr>
          <a:lstStyle/>
          <a:p>
            <a:pPr indent="266700" algn="just">
              <a:lnSpc>
                <a:spcPts val="1560"/>
              </a:lnSpc>
              <a:spcAft>
                <a:spcPts val="0"/>
              </a:spcAft>
            </a:pPr>
            <a:r>
              <a:rPr lang="zh-CN" altLang="zh-CN" sz="2400" kern="100" dirty="0">
                <a:solidFill>
                  <a:srgbClr val="000000"/>
                </a:solidFill>
                <a:latin typeface="+mn-ea"/>
                <a:cs typeface="Times New Roman" panose="02020603050405020304" pitchFamily="18" charset="0"/>
              </a:rPr>
              <a:t>创建文本文件“</a:t>
            </a:r>
            <a:r>
              <a:rPr lang="en-US" altLang="zh-CN" sz="2400" kern="100" dirty="0" err="1">
                <a:solidFill>
                  <a:srgbClr val="000000"/>
                </a:solidFill>
                <a:latin typeface="+mn-ea"/>
                <a:cs typeface="Times New Roman" panose="02020603050405020304" pitchFamily="18" charset="0"/>
              </a:rPr>
              <a:t>userdict.txt</a:t>
            </a:r>
            <a:r>
              <a:rPr lang="zh-CN" altLang="zh-CN" sz="2400" kern="100" dirty="0">
                <a:solidFill>
                  <a:srgbClr val="000000"/>
                </a:solidFill>
                <a:latin typeface="+mn-ea"/>
                <a:cs typeface="Times New Roman" panose="02020603050405020304" pitchFamily="18" charset="0"/>
              </a:rPr>
              <a:t>”，存入如下内容：</a:t>
            </a:r>
            <a:endParaRPr lang="zh-CN" altLang="zh-CN" sz="2400" kern="100" dirty="0">
              <a:latin typeface="+mn-ea"/>
              <a:cs typeface="Times New Roman" panose="02020603050405020304" pitchFamily="18" charset="0"/>
            </a:endParaRPr>
          </a:p>
        </p:txBody>
      </p:sp>
      <p:pic>
        <p:nvPicPr>
          <p:cNvPr id="16" name="图片 15">
            <a:extLst>
              <a:ext uri="{FF2B5EF4-FFF2-40B4-BE49-F238E27FC236}">
                <a16:creationId xmlns:a16="http://schemas.microsoft.com/office/drawing/2014/main" id="{AEABAD14-DE27-4D5E-8E86-38E25DF6FCD8}"/>
              </a:ext>
            </a:extLst>
          </p:cNvPr>
          <p:cNvPicPr/>
          <p:nvPr/>
        </p:nvPicPr>
        <p:blipFill>
          <a:blip r:embed="rId3"/>
          <a:stretch>
            <a:fillRect/>
          </a:stretch>
        </p:blipFill>
        <p:spPr>
          <a:xfrm>
            <a:off x="7681226" y="2354671"/>
            <a:ext cx="3554826" cy="1752345"/>
          </a:xfrm>
          <a:prstGeom prst="rect">
            <a:avLst/>
          </a:prstGeom>
          <a:ln w="3175">
            <a:solidFill>
              <a:schemeClr val="tx1"/>
            </a:solidFill>
          </a:ln>
        </p:spPr>
      </p:pic>
      <p:sp>
        <p:nvSpPr>
          <p:cNvPr id="17" name="矩形 16">
            <a:extLst>
              <a:ext uri="{FF2B5EF4-FFF2-40B4-BE49-F238E27FC236}">
                <a16:creationId xmlns:a16="http://schemas.microsoft.com/office/drawing/2014/main" id="{8327F56E-3CA5-45EE-99B3-FFF384B5AE71}"/>
              </a:ext>
            </a:extLst>
          </p:cNvPr>
          <p:cNvSpPr/>
          <p:nvPr/>
        </p:nvSpPr>
        <p:spPr>
          <a:xfrm>
            <a:off x="7479196" y="2881607"/>
            <a:ext cx="1943100" cy="944958"/>
          </a:xfrm>
          <a:prstGeom prst="rect">
            <a:avLst/>
          </a:prstGeom>
          <a:noFill/>
          <a:ln w="381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zh-CN" altLang="en-US"/>
          </a:p>
        </p:txBody>
      </p:sp>
      <p:pic>
        <p:nvPicPr>
          <p:cNvPr id="9" name="图片 8">
            <a:extLst>
              <a:ext uri="{FF2B5EF4-FFF2-40B4-BE49-F238E27FC236}">
                <a16:creationId xmlns:a16="http://schemas.microsoft.com/office/drawing/2014/main" id="{02B4C72F-AB13-4059-8BFC-406A8A336266}"/>
              </a:ext>
            </a:extLst>
          </p:cNvPr>
          <p:cNvPicPr>
            <a:picLocks noChangeAspect="1"/>
          </p:cNvPicPr>
          <p:nvPr/>
        </p:nvPicPr>
        <p:blipFill>
          <a:blip r:embed="rId4"/>
          <a:stretch>
            <a:fillRect/>
          </a:stretch>
        </p:blipFill>
        <p:spPr>
          <a:xfrm>
            <a:off x="567471" y="3061612"/>
            <a:ext cx="6810710" cy="1150984"/>
          </a:xfrm>
          <a:prstGeom prst="rect">
            <a:avLst/>
          </a:prstGeom>
        </p:spPr>
        <p:style>
          <a:lnRef idx="1">
            <a:schemeClr val="dk1"/>
          </a:lnRef>
          <a:fillRef idx="2">
            <a:schemeClr val="dk1"/>
          </a:fillRef>
          <a:effectRef idx="1">
            <a:schemeClr val="dk1"/>
          </a:effectRef>
          <a:fontRef idx="minor">
            <a:schemeClr val="dk1"/>
          </a:fontRef>
        </p:style>
      </p:pic>
      <p:sp>
        <p:nvSpPr>
          <p:cNvPr id="15" name="矩形 14">
            <a:extLst>
              <a:ext uri="{FF2B5EF4-FFF2-40B4-BE49-F238E27FC236}">
                <a16:creationId xmlns:a16="http://schemas.microsoft.com/office/drawing/2014/main" id="{97005615-CF48-498B-9C0D-C2B65B2BB9F4}"/>
              </a:ext>
            </a:extLst>
          </p:cNvPr>
          <p:cNvSpPr/>
          <p:nvPr/>
        </p:nvSpPr>
        <p:spPr>
          <a:xfrm>
            <a:off x="422348" y="2901353"/>
            <a:ext cx="6873061" cy="617099"/>
          </a:xfrm>
          <a:prstGeom prst="rect">
            <a:avLst/>
          </a:prstGeom>
          <a:noFill/>
          <a:ln w="381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02120BAC-8893-46C0-8179-9D872B5614DB}"/>
              </a:ext>
            </a:extLst>
          </p:cNvPr>
          <p:cNvSpPr/>
          <p:nvPr/>
        </p:nvSpPr>
        <p:spPr>
          <a:xfrm>
            <a:off x="530360" y="4531576"/>
            <a:ext cx="7351370" cy="581057"/>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indent="266700">
              <a:lnSpc>
                <a:spcPct val="150000"/>
              </a:lnSpc>
              <a:spcAft>
                <a:spcPts val="0"/>
              </a:spcAft>
            </a:pPr>
            <a:r>
              <a:rPr lang="zh-CN" altLang="zh-CN" sz="2400" kern="100" dirty="0">
                <a:solidFill>
                  <a:srgbClr val="3333FF"/>
                </a:solidFill>
                <a:latin typeface="+mn-ea"/>
              </a:rPr>
              <a:t>李元帅</a:t>
            </a:r>
            <a:r>
              <a:rPr lang="en-US" altLang="zh-CN" sz="2400" kern="100" dirty="0">
                <a:solidFill>
                  <a:srgbClr val="3333FF"/>
                </a:solidFill>
                <a:latin typeface="+mn-ea"/>
              </a:rPr>
              <a:t>/</a:t>
            </a:r>
            <a:r>
              <a:rPr lang="zh-CN" altLang="zh-CN" sz="2400" kern="100" dirty="0">
                <a:solidFill>
                  <a:srgbClr val="3333FF"/>
                </a:solidFill>
                <a:latin typeface="+mn-ea"/>
              </a:rPr>
              <a:t>是</a:t>
            </a:r>
            <a:r>
              <a:rPr lang="en-US" altLang="zh-CN" sz="2400" kern="100" dirty="0">
                <a:solidFill>
                  <a:srgbClr val="3333FF"/>
                </a:solidFill>
                <a:latin typeface="+mn-ea"/>
              </a:rPr>
              <a:t>/</a:t>
            </a:r>
            <a:r>
              <a:rPr lang="zh-CN" altLang="zh-CN" sz="2400" kern="100" dirty="0">
                <a:solidFill>
                  <a:srgbClr val="3333FF"/>
                </a:solidFill>
                <a:latin typeface="+mn-ea"/>
              </a:rPr>
              <a:t>计科系主任</a:t>
            </a:r>
            <a:r>
              <a:rPr lang="en-US" altLang="zh-CN" sz="2400" kern="100" dirty="0">
                <a:solidFill>
                  <a:srgbClr val="3333FF"/>
                </a:solidFill>
                <a:latin typeface="+mn-ea"/>
              </a:rPr>
              <a:t>/</a:t>
            </a:r>
            <a:r>
              <a:rPr lang="zh-CN" altLang="zh-CN" sz="2400" kern="100" dirty="0">
                <a:solidFill>
                  <a:srgbClr val="3333FF"/>
                </a:solidFill>
                <a:latin typeface="+mn-ea"/>
              </a:rPr>
              <a:t>也</a:t>
            </a:r>
            <a:r>
              <a:rPr lang="en-US" altLang="zh-CN" sz="2400" kern="100" dirty="0">
                <a:solidFill>
                  <a:srgbClr val="3333FF"/>
                </a:solidFill>
                <a:latin typeface="+mn-ea"/>
              </a:rPr>
              <a:t>/</a:t>
            </a:r>
            <a:r>
              <a:rPr lang="zh-CN" altLang="zh-CN" sz="2400" kern="100" dirty="0">
                <a:solidFill>
                  <a:srgbClr val="3333FF"/>
                </a:solidFill>
                <a:latin typeface="+mn-ea"/>
              </a:rPr>
              <a:t>是</a:t>
            </a:r>
            <a:r>
              <a:rPr lang="en-US" altLang="zh-CN" sz="2400" kern="100" dirty="0">
                <a:solidFill>
                  <a:srgbClr val="3333FF"/>
                </a:solidFill>
                <a:latin typeface="+mn-ea"/>
              </a:rPr>
              <a:t>/</a:t>
            </a:r>
            <a:r>
              <a:rPr lang="zh-CN" altLang="zh-CN" sz="2400" kern="100" dirty="0">
                <a:solidFill>
                  <a:srgbClr val="3333FF"/>
                </a:solidFill>
                <a:latin typeface="+mn-ea"/>
              </a:rPr>
              <a:t>云计算方面</a:t>
            </a:r>
            <a:r>
              <a:rPr lang="en-US" altLang="zh-CN" sz="2400" kern="100" dirty="0">
                <a:solidFill>
                  <a:srgbClr val="3333FF"/>
                </a:solidFill>
                <a:latin typeface="+mn-ea"/>
              </a:rPr>
              <a:t>/</a:t>
            </a:r>
            <a:r>
              <a:rPr lang="zh-CN" altLang="zh-CN" sz="2400" kern="100" dirty="0">
                <a:solidFill>
                  <a:srgbClr val="3333FF"/>
                </a:solidFill>
                <a:latin typeface="+mn-ea"/>
              </a:rPr>
              <a:t>的</a:t>
            </a:r>
            <a:r>
              <a:rPr lang="en-US" altLang="zh-CN" sz="2400" kern="100" dirty="0">
                <a:solidFill>
                  <a:srgbClr val="3333FF"/>
                </a:solidFill>
                <a:latin typeface="+mn-ea"/>
              </a:rPr>
              <a:t>/</a:t>
            </a:r>
            <a:r>
              <a:rPr lang="zh-CN" altLang="zh-CN" sz="2400" kern="100" dirty="0">
                <a:solidFill>
                  <a:srgbClr val="3333FF"/>
                </a:solidFill>
                <a:latin typeface="+mn-ea"/>
              </a:rPr>
              <a:t>专家</a:t>
            </a:r>
          </a:p>
        </p:txBody>
      </p:sp>
      <p:sp>
        <p:nvSpPr>
          <p:cNvPr id="21" name="矩形 20">
            <a:extLst>
              <a:ext uri="{FF2B5EF4-FFF2-40B4-BE49-F238E27FC236}">
                <a16:creationId xmlns:a16="http://schemas.microsoft.com/office/drawing/2014/main" id="{9C5351D6-D558-4E08-919E-1C61F0FAF991}"/>
              </a:ext>
            </a:extLst>
          </p:cNvPr>
          <p:cNvSpPr/>
          <p:nvPr/>
        </p:nvSpPr>
        <p:spPr>
          <a:xfrm>
            <a:off x="2320721" y="4512620"/>
            <a:ext cx="1615175" cy="658980"/>
          </a:xfrm>
          <a:prstGeom prst="rect">
            <a:avLst/>
          </a:prstGeom>
          <a:noFill/>
          <a:ln w="381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zh-CN" altLang="en-US"/>
          </a:p>
        </p:txBody>
      </p:sp>
      <p:sp>
        <p:nvSpPr>
          <p:cNvPr id="22" name="矩形 21">
            <a:extLst>
              <a:ext uri="{FF2B5EF4-FFF2-40B4-BE49-F238E27FC236}">
                <a16:creationId xmlns:a16="http://schemas.microsoft.com/office/drawing/2014/main" id="{B80298E7-E4F9-40E2-B628-E0EF6AF0A5CC}"/>
              </a:ext>
            </a:extLst>
          </p:cNvPr>
          <p:cNvSpPr/>
          <p:nvPr/>
        </p:nvSpPr>
        <p:spPr>
          <a:xfrm>
            <a:off x="4809339" y="4512620"/>
            <a:ext cx="1690852" cy="658980"/>
          </a:xfrm>
          <a:prstGeom prst="rect">
            <a:avLst/>
          </a:prstGeom>
          <a:noFill/>
          <a:ln w="381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zh-CN" altLang="en-US"/>
          </a:p>
        </p:txBody>
      </p:sp>
    </p:spTree>
    <p:extLst>
      <p:ext uri="{BB962C8B-B14F-4D97-AF65-F5344CB8AC3E}">
        <p14:creationId xmlns:p14="http://schemas.microsoft.com/office/powerpoint/2010/main" val="3186218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up)">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15"/>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fade">
                                      <p:cBhvr>
                                        <p:cTn id="30" dur="500"/>
                                        <p:tgtEl>
                                          <p:spTgt spid="10"/>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7" grpId="0" animBg="1"/>
      <p:bldP spid="15" grpId="0" animBg="1"/>
      <p:bldP spid="10" grpId="0" animBg="1"/>
      <p:bldP spid="21" grpId="0" animBg="1"/>
      <p:bldP spid="22" grpId="0" animBg="1"/>
    </p:bldLst>
  </p:timing>
</p:sld>
</file>

<file path=ppt/slides/slide13.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itchFamily="34" charset="-122"/>
                <a:ea typeface="微软雅黑" pitchFamily="34" charset="-122"/>
              </a:rPr>
              <a:t>中文文本分析相关库</a:t>
            </a:r>
          </a:p>
        </p:txBody>
      </p:sp>
      <p:grpSp>
        <p:nvGrpSpPr>
          <p:cNvPr id="56" name="组合 55">
            <a:extLst>
              <a:ext uri="{FF2B5EF4-FFF2-40B4-BE49-F238E27FC236}">
                <a16:creationId xmlns:a16="http://schemas.microsoft.com/office/drawing/2014/main" id="{B3ECA4EB-10D1-4B65-B604-4032302CDAF4}"/>
              </a:ext>
            </a:extLst>
          </p:cNvPr>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a:extLst>
                <a:ext uri="{FF2B5EF4-FFF2-40B4-BE49-F238E27FC236}">
                  <a16:creationId xmlns:a16="http://schemas.microsoft.com/office/drawing/2014/main" id="{FF372EA1-AB4F-47B1-B450-59AB8827ECD5}"/>
                </a:ext>
              </a:extLst>
            </p:cNvPr>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微软雅黑"/>
              </a:endParaRPr>
            </a:p>
          </p:txBody>
        </p:sp>
        <p:sp>
          <p:nvSpPr>
            <p:cNvPr id="58" name="椭圆 57">
              <a:extLst>
                <a:ext uri="{FF2B5EF4-FFF2-40B4-BE49-F238E27FC236}">
                  <a16:creationId xmlns:a16="http://schemas.microsoft.com/office/drawing/2014/main" id="{0BEE7D95-9E9C-4C6D-91AA-6429F74B9F98}"/>
                </a:ext>
              </a:extLst>
            </p:cNvPr>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微软雅黑"/>
              </a:endParaRPr>
            </a:p>
          </p:txBody>
        </p:sp>
      </p:grpSp>
      <p:cxnSp>
        <p:nvCxnSpPr>
          <p:cNvPr id="20" name="直接连接符 19">
            <a:extLst>
              <a:ext uri="{FF2B5EF4-FFF2-40B4-BE49-F238E27FC236}">
                <a16:creationId xmlns:a16="http://schemas.microsoft.com/office/drawing/2014/main" id="{C4FBB3C1-88AA-4E76-B54C-31018E3BFAA0}"/>
              </a:ext>
            </a:extLst>
          </p:cNvPr>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2" name="矩形 1">
            <a:extLst>
              <a:ext uri="{FF2B5EF4-FFF2-40B4-BE49-F238E27FC236}">
                <a16:creationId xmlns:a16="http://schemas.microsoft.com/office/drawing/2014/main" id="{6CBA683F-B27F-45C2-8BD8-11CF54284B25}"/>
              </a:ext>
            </a:extLst>
          </p:cNvPr>
          <p:cNvSpPr/>
          <p:nvPr/>
        </p:nvSpPr>
        <p:spPr>
          <a:xfrm>
            <a:off x="530360" y="904462"/>
            <a:ext cx="11267388" cy="669863"/>
          </a:xfrm>
          <a:prstGeom prst="rect">
            <a:avLst/>
          </a:prstGeom>
        </p:spPr>
        <p:txBody>
          <a:bodyPr wrap="square">
            <a:spAutoFit/>
          </a:bodyPr>
          <a:lstStyle/>
          <a:p>
            <a:pPr>
              <a:lnSpc>
                <a:spcPct val="150000"/>
              </a:lnSpc>
              <a:spcAft>
                <a:spcPts val="1200"/>
              </a:spcAft>
            </a:pPr>
            <a:r>
              <a:rPr lang="zh-CN" altLang="en-US" sz="2800" b="1" dirty="0"/>
              <a:t>中文分词</a:t>
            </a:r>
            <a:r>
              <a:rPr lang="en-US" altLang="zh-CN" sz="2800" b="1" dirty="0" err="1"/>
              <a:t>jieba</a:t>
            </a:r>
            <a:r>
              <a:rPr lang="zh-CN" altLang="en-US" sz="2800" b="1" dirty="0"/>
              <a:t>库</a:t>
            </a:r>
            <a:r>
              <a:rPr lang="en-US" altLang="zh-CN" sz="2800" b="1" dirty="0"/>
              <a:t>——</a:t>
            </a:r>
            <a:r>
              <a:rPr lang="zh-CN" altLang="en-US" sz="2800" b="1" dirty="0"/>
              <a:t>词性标注</a:t>
            </a:r>
            <a:endParaRPr lang="zh-CN" altLang="zh-CN" sz="2800" b="1" dirty="0"/>
          </a:p>
        </p:txBody>
      </p:sp>
      <p:sp>
        <p:nvSpPr>
          <p:cNvPr id="3" name="矩形 2">
            <a:extLst>
              <a:ext uri="{FF2B5EF4-FFF2-40B4-BE49-F238E27FC236}">
                <a16:creationId xmlns:a16="http://schemas.microsoft.com/office/drawing/2014/main" id="{8DA40F73-38CD-4A57-92B9-AA6DBB0F6977}"/>
              </a:ext>
            </a:extLst>
          </p:cNvPr>
          <p:cNvSpPr/>
          <p:nvPr/>
        </p:nvSpPr>
        <p:spPr>
          <a:xfrm>
            <a:off x="530360" y="1574325"/>
            <a:ext cx="11346566" cy="1689052"/>
          </a:xfrm>
          <a:prstGeom prst="rect">
            <a:avLst/>
          </a:prstGeom>
        </p:spPr>
        <p:txBody>
          <a:bodyPr wrap="square">
            <a:spAutoFit/>
          </a:bodyPr>
          <a:lstStyle/>
          <a:p>
            <a:pPr>
              <a:lnSpc>
                <a:spcPct val="150000"/>
              </a:lnSpc>
            </a:pPr>
            <a:r>
              <a:rPr lang="zh-CN" altLang="zh-CN" sz="2400" dirty="0">
                <a:latin typeface="+mn-ea"/>
              </a:rPr>
              <a:t>不同的语言有不同的词性标注集。为了方便指明词的词性，可以给每个词性编码，可以具体参考</a:t>
            </a:r>
            <a:r>
              <a:rPr lang="en-US" altLang="zh-CN" sz="2400" dirty="0">
                <a:solidFill>
                  <a:srgbClr val="FF0000"/>
                </a:solidFill>
                <a:latin typeface="+mn-ea"/>
              </a:rPr>
              <a:t>ICTCLAS汉语词性标注集</a:t>
            </a:r>
            <a:r>
              <a:rPr lang="zh-CN" altLang="zh-CN" sz="2400" dirty="0">
                <a:latin typeface="+mn-ea"/>
              </a:rPr>
              <a:t>。其中，常见的有</a:t>
            </a:r>
            <a:r>
              <a:rPr lang="en-US" altLang="zh-CN" sz="2400" dirty="0">
                <a:latin typeface="+mn-ea"/>
              </a:rPr>
              <a:t>a</a:t>
            </a:r>
            <a:r>
              <a:rPr lang="zh-CN" altLang="zh-CN" sz="2400" dirty="0">
                <a:latin typeface="+mn-ea"/>
              </a:rPr>
              <a:t>表示形容词，</a:t>
            </a:r>
            <a:r>
              <a:rPr lang="en-US" altLang="zh-CN" sz="2400" dirty="0">
                <a:latin typeface="+mn-ea"/>
              </a:rPr>
              <a:t>d</a:t>
            </a:r>
            <a:r>
              <a:rPr lang="zh-CN" altLang="zh-CN" sz="2400" dirty="0">
                <a:latin typeface="+mn-ea"/>
              </a:rPr>
              <a:t>表示副词，</a:t>
            </a:r>
            <a:r>
              <a:rPr lang="en-US" altLang="zh-CN" sz="2400" dirty="0">
                <a:latin typeface="+mn-ea"/>
              </a:rPr>
              <a:t>n</a:t>
            </a:r>
            <a:r>
              <a:rPr lang="zh-CN" altLang="zh-CN" sz="2400" dirty="0">
                <a:latin typeface="+mn-ea"/>
              </a:rPr>
              <a:t>表示名词，</a:t>
            </a:r>
            <a:r>
              <a:rPr lang="en-US" altLang="zh-CN" sz="2400" dirty="0">
                <a:latin typeface="+mn-ea"/>
              </a:rPr>
              <a:t>p</a:t>
            </a:r>
            <a:r>
              <a:rPr lang="zh-CN" altLang="zh-CN" sz="2400" dirty="0">
                <a:latin typeface="+mn-ea"/>
              </a:rPr>
              <a:t>表示介词，</a:t>
            </a:r>
            <a:r>
              <a:rPr lang="en-US" altLang="zh-CN" sz="2400" dirty="0">
                <a:latin typeface="+mn-ea"/>
              </a:rPr>
              <a:t>v</a:t>
            </a:r>
            <a:r>
              <a:rPr lang="zh-CN" altLang="zh-CN" sz="2400" dirty="0">
                <a:latin typeface="+mn-ea"/>
              </a:rPr>
              <a:t>表示动词等等。</a:t>
            </a:r>
          </a:p>
        </p:txBody>
      </p:sp>
      <p:pic>
        <p:nvPicPr>
          <p:cNvPr id="5" name="图片 4">
            <a:extLst>
              <a:ext uri="{FF2B5EF4-FFF2-40B4-BE49-F238E27FC236}">
                <a16:creationId xmlns:a16="http://schemas.microsoft.com/office/drawing/2014/main" id="{5FCE5971-A461-4F31-816A-AD8591D1246C}"/>
              </a:ext>
            </a:extLst>
          </p:cNvPr>
          <p:cNvPicPr>
            <a:picLocks noChangeAspect="1"/>
          </p:cNvPicPr>
          <p:nvPr/>
        </p:nvPicPr>
        <p:blipFill>
          <a:blip r:embed="rId3"/>
          <a:stretch>
            <a:fillRect/>
          </a:stretch>
        </p:blipFill>
        <p:spPr>
          <a:xfrm>
            <a:off x="530360" y="3280463"/>
            <a:ext cx="10074692" cy="2094826"/>
          </a:xfrm>
          <a:prstGeom prst="rect">
            <a:avLst/>
          </a:prstGeom>
        </p:spPr>
        <p:style>
          <a:lnRef idx="1">
            <a:schemeClr val="dk1"/>
          </a:lnRef>
          <a:fillRef idx="2">
            <a:schemeClr val="dk1"/>
          </a:fillRef>
          <a:effectRef idx="1">
            <a:schemeClr val="dk1"/>
          </a:effectRef>
          <a:fontRef idx="minor">
            <a:schemeClr val="dk1"/>
          </a:fontRef>
        </p:style>
      </p:pic>
      <p:sp>
        <p:nvSpPr>
          <p:cNvPr id="7" name="矩形 6">
            <a:extLst>
              <a:ext uri="{FF2B5EF4-FFF2-40B4-BE49-F238E27FC236}">
                <a16:creationId xmlns:a16="http://schemas.microsoft.com/office/drawing/2014/main" id="{A70363B9-C27C-4416-88D3-98EEBEC3E731}"/>
              </a:ext>
            </a:extLst>
          </p:cNvPr>
          <p:cNvSpPr/>
          <p:nvPr/>
        </p:nvSpPr>
        <p:spPr>
          <a:xfrm>
            <a:off x="530360" y="5560987"/>
            <a:ext cx="7390165" cy="461665"/>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zh-CN" altLang="zh-CN" sz="2400" dirty="0">
                <a:solidFill>
                  <a:srgbClr val="3333FF"/>
                </a:solidFill>
                <a:latin typeface="+mn-ea"/>
                <a:cs typeface="Times New Roman" panose="02020603050405020304" pitchFamily="18" charset="0"/>
              </a:rPr>
              <a:t>我</a:t>
            </a:r>
            <a:r>
              <a:rPr lang="en-US" altLang="zh-CN" sz="2400" dirty="0">
                <a:solidFill>
                  <a:srgbClr val="3333FF"/>
                </a:solidFill>
                <a:latin typeface="+mn-ea"/>
                <a:cs typeface="Times New Roman" panose="02020603050405020304" pitchFamily="18" charset="0"/>
              </a:rPr>
              <a:t>/r  </a:t>
            </a:r>
            <a:r>
              <a:rPr lang="zh-CN" altLang="zh-CN" sz="2400" dirty="0">
                <a:solidFill>
                  <a:srgbClr val="3333FF"/>
                </a:solidFill>
                <a:latin typeface="+mn-ea"/>
                <a:cs typeface="Times New Roman" panose="02020603050405020304" pitchFamily="18" charset="0"/>
              </a:rPr>
              <a:t>和</a:t>
            </a:r>
            <a:r>
              <a:rPr lang="en-US" altLang="zh-CN" sz="2400" dirty="0">
                <a:solidFill>
                  <a:srgbClr val="3333FF"/>
                </a:solidFill>
                <a:latin typeface="+mn-ea"/>
                <a:cs typeface="Times New Roman" panose="02020603050405020304" pitchFamily="18" charset="0"/>
              </a:rPr>
              <a:t>/c  </a:t>
            </a:r>
            <a:r>
              <a:rPr lang="zh-CN" altLang="zh-CN" sz="2400" dirty="0">
                <a:solidFill>
                  <a:srgbClr val="3333FF"/>
                </a:solidFill>
                <a:latin typeface="+mn-ea"/>
                <a:cs typeface="Times New Roman" panose="02020603050405020304" pitchFamily="18" charset="0"/>
              </a:rPr>
              <a:t>同学</a:t>
            </a:r>
            <a:r>
              <a:rPr lang="en-US" altLang="zh-CN" sz="2400" dirty="0">
                <a:solidFill>
                  <a:srgbClr val="3333FF"/>
                </a:solidFill>
                <a:latin typeface="+mn-ea"/>
                <a:cs typeface="Times New Roman" panose="02020603050405020304" pitchFamily="18" charset="0"/>
              </a:rPr>
              <a:t>/n  </a:t>
            </a:r>
            <a:r>
              <a:rPr lang="zh-CN" altLang="zh-CN" sz="2400" dirty="0">
                <a:solidFill>
                  <a:srgbClr val="3333FF"/>
                </a:solidFill>
                <a:latin typeface="+mn-ea"/>
                <a:cs typeface="Times New Roman" panose="02020603050405020304" pitchFamily="18" charset="0"/>
              </a:rPr>
              <a:t>一起</a:t>
            </a:r>
            <a:r>
              <a:rPr lang="en-US" altLang="zh-CN" sz="2400" dirty="0">
                <a:solidFill>
                  <a:srgbClr val="3333FF"/>
                </a:solidFill>
                <a:latin typeface="+mn-ea"/>
                <a:cs typeface="Times New Roman" panose="02020603050405020304" pitchFamily="18" charset="0"/>
              </a:rPr>
              <a:t>/m  </a:t>
            </a:r>
            <a:r>
              <a:rPr lang="zh-CN" altLang="zh-CN" sz="2400" dirty="0">
                <a:solidFill>
                  <a:srgbClr val="3333FF"/>
                </a:solidFill>
                <a:latin typeface="+mn-ea"/>
                <a:cs typeface="Times New Roman" panose="02020603050405020304" pitchFamily="18" charset="0"/>
              </a:rPr>
              <a:t>去</a:t>
            </a:r>
            <a:r>
              <a:rPr lang="en-US" altLang="zh-CN" sz="2400" dirty="0">
                <a:solidFill>
                  <a:srgbClr val="3333FF"/>
                </a:solidFill>
                <a:latin typeface="+mn-ea"/>
                <a:cs typeface="Times New Roman" panose="02020603050405020304" pitchFamily="18" charset="0"/>
              </a:rPr>
              <a:t>/v  </a:t>
            </a:r>
            <a:r>
              <a:rPr lang="zh-CN" altLang="zh-CN" sz="2400" dirty="0">
                <a:solidFill>
                  <a:srgbClr val="3333FF"/>
                </a:solidFill>
                <a:latin typeface="+mn-ea"/>
                <a:cs typeface="Times New Roman" panose="02020603050405020304" pitchFamily="18" charset="0"/>
              </a:rPr>
              <a:t>北京故宫</a:t>
            </a:r>
            <a:r>
              <a:rPr lang="en-US" altLang="zh-CN" sz="2400" dirty="0">
                <a:solidFill>
                  <a:srgbClr val="3333FF"/>
                </a:solidFill>
                <a:latin typeface="+mn-ea"/>
                <a:cs typeface="Times New Roman" panose="02020603050405020304" pitchFamily="18" charset="0"/>
              </a:rPr>
              <a:t>/ns  </a:t>
            </a:r>
            <a:r>
              <a:rPr lang="zh-CN" altLang="zh-CN" sz="2400" dirty="0">
                <a:solidFill>
                  <a:srgbClr val="3333FF"/>
                </a:solidFill>
                <a:latin typeface="+mn-ea"/>
                <a:cs typeface="Times New Roman" panose="02020603050405020304" pitchFamily="18" charset="0"/>
              </a:rPr>
              <a:t>玩</a:t>
            </a:r>
            <a:r>
              <a:rPr lang="en-US" altLang="zh-CN" sz="2400" dirty="0">
                <a:solidFill>
                  <a:srgbClr val="3333FF"/>
                </a:solidFill>
                <a:latin typeface="+mn-ea"/>
                <a:cs typeface="Times New Roman" panose="02020603050405020304" pitchFamily="18" charset="0"/>
              </a:rPr>
              <a:t>/v </a:t>
            </a:r>
            <a:endParaRPr lang="zh-CN" altLang="en-US" sz="2400" dirty="0">
              <a:solidFill>
                <a:srgbClr val="3333FF"/>
              </a:solidFill>
              <a:latin typeface="+mn-ea"/>
            </a:endParaRPr>
          </a:p>
        </p:txBody>
      </p:sp>
    </p:spTree>
    <p:extLst>
      <p:ext uri="{BB962C8B-B14F-4D97-AF65-F5344CB8AC3E}">
        <p14:creationId xmlns:p14="http://schemas.microsoft.com/office/powerpoint/2010/main" val="2271180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animBg="1"/>
    </p:bldLst>
  </p:timing>
</p:sld>
</file>

<file path=ppt/slides/slide14.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itchFamily="34" charset="-122"/>
                <a:ea typeface="微软雅黑" pitchFamily="34" charset="-122"/>
              </a:rPr>
              <a:t>中文文本分析相关库</a:t>
            </a:r>
          </a:p>
        </p:txBody>
      </p:sp>
      <p:grpSp>
        <p:nvGrpSpPr>
          <p:cNvPr id="56" name="组合 55">
            <a:extLst>
              <a:ext uri="{FF2B5EF4-FFF2-40B4-BE49-F238E27FC236}">
                <a16:creationId xmlns:a16="http://schemas.microsoft.com/office/drawing/2014/main" id="{B3ECA4EB-10D1-4B65-B604-4032302CDAF4}"/>
              </a:ext>
            </a:extLst>
          </p:cNvPr>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a:extLst>
                <a:ext uri="{FF2B5EF4-FFF2-40B4-BE49-F238E27FC236}">
                  <a16:creationId xmlns:a16="http://schemas.microsoft.com/office/drawing/2014/main" id="{FF372EA1-AB4F-47B1-B450-59AB8827ECD5}"/>
                </a:ext>
              </a:extLst>
            </p:cNvPr>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微软雅黑"/>
              </a:endParaRPr>
            </a:p>
          </p:txBody>
        </p:sp>
        <p:sp>
          <p:nvSpPr>
            <p:cNvPr id="58" name="椭圆 57">
              <a:extLst>
                <a:ext uri="{FF2B5EF4-FFF2-40B4-BE49-F238E27FC236}">
                  <a16:creationId xmlns:a16="http://schemas.microsoft.com/office/drawing/2014/main" id="{0BEE7D95-9E9C-4C6D-91AA-6429F74B9F98}"/>
                </a:ext>
              </a:extLst>
            </p:cNvPr>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微软雅黑"/>
              </a:endParaRPr>
            </a:p>
          </p:txBody>
        </p:sp>
      </p:grpSp>
      <p:cxnSp>
        <p:nvCxnSpPr>
          <p:cNvPr id="20" name="直接连接符 19">
            <a:extLst>
              <a:ext uri="{FF2B5EF4-FFF2-40B4-BE49-F238E27FC236}">
                <a16:creationId xmlns:a16="http://schemas.microsoft.com/office/drawing/2014/main" id="{C4FBB3C1-88AA-4E76-B54C-31018E3BFAA0}"/>
              </a:ext>
            </a:extLst>
          </p:cNvPr>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2" name="矩形 1">
            <a:extLst>
              <a:ext uri="{FF2B5EF4-FFF2-40B4-BE49-F238E27FC236}">
                <a16:creationId xmlns:a16="http://schemas.microsoft.com/office/drawing/2014/main" id="{6CBA683F-B27F-45C2-8BD8-11CF54284B25}"/>
              </a:ext>
            </a:extLst>
          </p:cNvPr>
          <p:cNvSpPr/>
          <p:nvPr/>
        </p:nvSpPr>
        <p:spPr>
          <a:xfrm>
            <a:off x="530360" y="904462"/>
            <a:ext cx="11267388" cy="669863"/>
          </a:xfrm>
          <a:prstGeom prst="rect">
            <a:avLst/>
          </a:prstGeom>
        </p:spPr>
        <p:txBody>
          <a:bodyPr wrap="square">
            <a:spAutoFit/>
          </a:bodyPr>
          <a:lstStyle/>
          <a:p>
            <a:pPr>
              <a:lnSpc>
                <a:spcPct val="150000"/>
              </a:lnSpc>
              <a:spcAft>
                <a:spcPts val="1200"/>
              </a:spcAft>
            </a:pPr>
            <a:r>
              <a:rPr lang="zh-CN" altLang="en-US" sz="2800" b="1" dirty="0"/>
              <a:t>中文分词</a:t>
            </a:r>
            <a:r>
              <a:rPr lang="en-US" altLang="zh-CN" sz="2800" b="1" dirty="0" err="1"/>
              <a:t>jieba</a:t>
            </a:r>
            <a:r>
              <a:rPr lang="zh-CN" altLang="en-US" sz="2800" b="1" dirty="0"/>
              <a:t>库</a:t>
            </a:r>
            <a:r>
              <a:rPr lang="en-US" altLang="zh-CN" sz="2800" b="1" dirty="0"/>
              <a:t>——</a:t>
            </a:r>
            <a:r>
              <a:rPr lang="zh-CN" altLang="en-US" sz="2800" b="1" dirty="0"/>
              <a:t>词性筛选</a:t>
            </a:r>
            <a:endParaRPr lang="zh-CN" altLang="zh-CN" sz="2800" b="1" dirty="0"/>
          </a:p>
        </p:txBody>
      </p:sp>
      <p:pic>
        <p:nvPicPr>
          <p:cNvPr id="6" name="图片 5">
            <a:extLst>
              <a:ext uri="{FF2B5EF4-FFF2-40B4-BE49-F238E27FC236}">
                <a16:creationId xmlns:a16="http://schemas.microsoft.com/office/drawing/2014/main" id="{C413D4B9-C378-4775-9BA4-A08220133CFA}"/>
              </a:ext>
            </a:extLst>
          </p:cNvPr>
          <p:cNvPicPr>
            <a:picLocks noChangeAspect="1"/>
          </p:cNvPicPr>
          <p:nvPr/>
        </p:nvPicPr>
        <p:blipFill>
          <a:blip r:embed="rId3"/>
          <a:stretch>
            <a:fillRect/>
          </a:stretch>
        </p:blipFill>
        <p:spPr>
          <a:xfrm>
            <a:off x="530360" y="1673399"/>
            <a:ext cx="10853530" cy="3511201"/>
          </a:xfrm>
          <a:prstGeom prst="rect">
            <a:avLst/>
          </a:prstGeom>
        </p:spPr>
        <p:style>
          <a:lnRef idx="1">
            <a:schemeClr val="dk1"/>
          </a:lnRef>
          <a:fillRef idx="2">
            <a:schemeClr val="dk1"/>
          </a:fillRef>
          <a:effectRef idx="1">
            <a:schemeClr val="dk1"/>
          </a:effectRef>
          <a:fontRef idx="minor">
            <a:schemeClr val="dk1"/>
          </a:fontRef>
        </p:style>
      </p:pic>
      <p:sp>
        <p:nvSpPr>
          <p:cNvPr id="8" name="矩形 7">
            <a:extLst>
              <a:ext uri="{FF2B5EF4-FFF2-40B4-BE49-F238E27FC236}">
                <a16:creationId xmlns:a16="http://schemas.microsoft.com/office/drawing/2014/main" id="{59CE1C1C-7380-4CC9-B4A2-9FC14ACD6368}"/>
              </a:ext>
            </a:extLst>
          </p:cNvPr>
          <p:cNvSpPr/>
          <p:nvPr/>
        </p:nvSpPr>
        <p:spPr>
          <a:xfrm>
            <a:off x="422348" y="5372481"/>
            <a:ext cx="5490606" cy="581057"/>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pPr indent="266700">
              <a:lnSpc>
                <a:spcPct val="150000"/>
              </a:lnSpc>
              <a:spcAft>
                <a:spcPts val="0"/>
              </a:spcAft>
            </a:pPr>
            <a:r>
              <a:rPr lang="en-US" altLang="zh-CN" sz="2400" kern="100" dirty="0">
                <a:solidFill>
                  <a:srgbClr val="3333FF"/>
                </a:solidFill>
                <a:latin typeface="+mn-ea"/>
              </a:rPr>
              <a:t>['</a:t>
            </a:r>
            <a:r>
              <a:rPr lang="zh-CN" altLang="zh-CN" sz="2400" kern="100" dirty="0">
                <a:solidFill>
                  <a:srgbClr val="3333FF"/>
                </a:solidFill>
                <a:latin typeface="+mn-ea"/>
              </a:rPr>
              <a:t>曼谷</a:t>
            </a:r>
            <a:r>
              <a:rPr lang="en-US" altLang="zh-CN" sz="2400" kern="100" dirty="0">
                <a:solidFill>
                  <a:srgbClr val="3333FF"/>
                </a:solidFill>
                <a:latin typeface="+mn-ea"/>
              </a:rPr>
              <a:t>', '</a:t>
            </a:r>
            <a:r>
              <a:rPr lang="zh-CN" altLang="zh-CN" sz="2400" kern="100" dirty="0">
                <a:solidFill>
                  <a:srgbClr val="3333FF"/>
                </a:solidFill>
                <a:latin typeface="+mn-ea"/>
              </a:rPr>
              <a:t>海岛</a:t>
            </a:r>
            <a:r>
              <a:rPr lang="en-US" altLang="zh-CN" sz="2400" kern="100" dirty="0">
                <a:solidFill>
                  <a:srgbClr val="3333FF"/>
                </a:solidFill>
                <a:latin typeface="+mn-ea"/>
              </a:rPr>
              <a:t>', '</a:t>
            </a:r>
            <a:r>
              <a:rPr lang="zh-CN" altLang="zh-CN" sz="2400" kern="100" dirty="0">
                <a:solidFill>
                  <a:srgbClr val="3333FF"/>
                </a:solidFill>
                <a:latin typeface="+mn-ea"/>
              </a:rPr>
              <a:t>沙美岛</a:t>
            </a:r>
            <a:r>
              <a:rPr lang="en-US" altLang="zh-CN" sz="2400" kern="100" dirty="0">
                <a:solidFill>
                  <a:srgbClr val="3333FF"/>
                </a:solidFill>
                <a:latin typeface="+mn-ea"/>
              </a:rPr>
              <a:t>', '</a:t>
            </a:r>
            <a:r>
              <a:rPr lang="zh-CN" altLang="zh-CN" sz="2400" kern="100" dirty="0">
                <a:solidFill>
                  <a:srgbClr val="3333FF"/>
                </a:solidFill>
                <a:latin typeface="+mn-ea"/>
              </a:rPr>
              <a:t>曼谷</a:t>
            </a:r>
            <a:r>
              <a:rPr lang="en-US" altLang="zh-CN" sz="2400" kern="100" dirty="0">
                <a:solidFill>
                  <a:srgbClr val="3333FF"/>
                </a:solidFill>
                <a:latin typeface="+mn-ea"/>
              </a:rPr>
              <a:t>', '</a:t>
            </a:r>
            <a:r>
              <a:rPr lang="zh-CN" altLang="zh-CN" sz="2400" kern="100" dirty="0">
                <a:solidFill>
                  <a:srgbClr val="3333FF"/>
                </a:solidFill>
                <a:latin typeface="+mn-ea"/>
              </a:rPr>
              <a:t>象岛</a:t>
            </a:r>
            <a:r>
              <a:rPr lang="en-US" altLang="zh-CN" sz="2400" kern="100" dirty="0">
                <a:solidFill>
                  <a:srgbClr val="3333FF"/>
                </a:solidFill>
                <a:latin typeface="+mn-ea"/>
              </a:rPr>
              <a:t>']</a:t>
            </a:r>
            <a:endParaRPr lang="zh-CN" altLang="zh-CN" sz="2400" kern="100" dirty="0">
              <a:solidFill>
                <a:srgbClr val="3333FF"/>
              </a:solidFill>
              <a:latin typeface="+mn-ea"/>
            </a:endParaRPr>
          </a:p>
        </p:txBody>
      </p:sp>
      <p:sp>
        <p:nvSpPr>
          <p:cNvPr id="13" name="矩形 12">
            <a:extLst>
              <a:ext uri="{FF2B5EF4-FFF2-40B4-BE49-F238E27FC236}">
                <a16:creationId xmlns:a16="http://schemas.microsoft.com/office/drawing/2014/main" id="{13C54B08-CC19-4F89-A427-0AF1F79D4AB8}"/>
              </a:ext>
            </a:extLst>
          </p:cNvPr>
          <p:cNvSpPr/>
          <p:nvPr/>
        </p:nvSpPr>
        <p:spPr>
          <a:xfrm>
            <a:off x="163843" y="4376196"/>
            <a:ext cx="8304296" cy="434343"/>
          </a:xfrm>
          <a:prstGeom prst="rect">
            <a:avLst/>
          </a:prstGeom>
          <a:noFill/>
          <a:ln w="381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zh-CN" altLang="en-US"/>
          </a:p>
        </p:txBody>
      </p:sp>
    </p:spTree>
    <p:extLst>
      <p:ext uri="{BB962C8B-B14F-4D97-AF65-F5344CB8AC3E}">
        <p14:creationId xmlns:p14="http://schemas.microsoft.com/office/powerpoint/2010/main" val="2972829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3" grpId="0" animBg="1"/>
    </p:bldLst>
  </p:timing>
</p:sld>
</file>

<file path=ppt/slides/slide15.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itchFamily="34" charset="-122"/>
                <a:ea typeface="微软雅黑" pitchFamily="34" charset="-122"/>
              </a:rPr>
              <a:t>中文文本分析相关库</a:t>
            </a:r>
          </a:p>
        </p:txBody>
      </p:sp>
      <p:grpSp>
        <p:nvGrpSpPr>
          <p:cNvPr id="56" name="组合 55">
            <a:extLst>
              <a:ext uri="{FF2B5EF4-FFF2-40B4-BE49-F238E27FC236}">
                <a16:creationId xmlns:a16="http://schemas.microsoft.com/office/drawing/2014/main" id="{B3ECA4EB-10D1-4B65-B604-4032302CDAF4}"/>
              </a:ext>
            </a:extLst>
          </p:cNvPr>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a:extLst>
                <a:ext uri="{FF2B5EF4-FFF2-40B4-BE49-F238E27FC236}">
                  <a16:creationId xmlns:a16="http://schemas.microsoft.com/office/drawing/2014/main" id="{FF372EA1-AB4F-47B1-B450-59AB8827ECD5}"/>
                </a:ext>
              </a:extLst>
            </p:cNvPr>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微软雅黑"/>
              </a:endParaRPr>
            </a:p>
          </p:txBody>
        </p:sp>
        <p:sp>
          <p:nvSpPr>
            <p:cNvPr id="58" name="椭圆 57">
              <a:extLst>
                <a:ext uri="{FF2B5EF4-FFF2-40B4-BE49-F238E27FC236}">
                  <a16:creationId xmlns:a16="http://schemas.microsoft.com/office/drawing/2014/main" id="{0BEE7D95-9E9C-4C6D-91AA-6429F74B9F98}"/>
                </a:ext>
              </a:extLst>
            </p:cNvPr>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微软雅黑"/>
              </a:endParaRPr>
            </a:p>
          </p:txBody>
        </p:sp>
      </p:grpSp>
      <p:cxnSp>
        <p:nvCxnSpPr>
          <p:cNvPr id="20" name="直接连接符 19">
            <a:extLst>
              <a:ext uri="{FF2B5EF4-FFF2-40B4-BE49-F238E27FC236}">
                <a16:creationId xmlns:a16="http://schemas.microsoft.com/office/drawing/2014/main" id="{C4FBB3C1-88AA-4E76-B54C-31018E3BFAA0}"/>
              </a:ext>
            </a:extLst>
          </p:cNvPr>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2" name="矩形 1">
            <a:extLst>
              <a:ext uri="{FF2B5EF4-FFF2-40B4-BE49-F238E27FC236}">
                <a16:creationId xmlns:a16="http://schemas.microsoft.com/office/drawing/2014/main" id="{6CBA683F-B27F-45C2-8BD8-11CF54284B25}"/>
              </a:ext>
            </a:extLst>
          </p:cNvPr>
          <p:cNvSpPr/>
          <p:nvPr/>
        </p:nvSpPr>
        <p:spPr>
          <a:xfrm>
            <a:off x="530360" y="904462"/>
            <a:ext cx="11267388" cy="669863"/>
          </a:xfrm>
          <a:prstGeom prst="rect">
            <a:avLst/>
          </a:prstGeom>
        </p:spPr>
        <p:txBody>
          <a:bodyPr wrap="square">
            <a:spAutoFit/>
          </a:bodyPr>
          <a:lstStyle/>
          <a:p>
            <a:pPr>
              <a:lnSpc>
                <a:spcPct val="150000"/>
              </a:lnSpc>
              <a:spcAft>
                <a:spcPts val="1200"/>
              </a:spcAft>
            </a:pPr>
            <a:r>
              <a:rPr lang="zh-CN" altLang="en-US" sz="2800" b="1" dirty="0"/>
              <a:t>中文分词</a:t>
            </a:r>
            <a:r>
              <a:rPr lang="en-US" altLang="zh-CN" sz="2800" b="1" dirty="0" err="1"/>
              <a:t>jieba</a:t>
            </a:r>
            <a:r>
              <a:rPr lang="zh-CN" altLang="en-US" sz="2800" b="1" dirty="0"/>
              <a:t>库</a:t>
            </a:r>
            <a:r>
              <a:rPr lang="en-US" altLang="zh-CN" sz="2800" b="1" dirty="0"/>
              <a:t>——</a:t>
            </a:r>
            <a:r>
              <a:rPr lang="zh-CN" altLang="en-US" sz="2800" b="1" dirty="0"/>
              <a:t>关键词提取</a:t>
            </a:r>
            <a:endParaRPr lang="zh-CN" altLang="zh-CN" sz="2800" b="1" dirty="0"/>
          </a:p>
        </p:txBody>
      </p:sp>
      <p:sp>
        <p:nvSpPr>
          <p:cNvPr id="3" name="矩形 2">
            <a:extLst>
              <a:ext uri="{FF2B5EF4-FFF2-40B4-BE49-F238E27FC236}">
                <a16:creationId xmlns:a16="http://schemas.microsoft.com/office/drawing/2014/main" id="{ED7D658B-805A-43E3-93E2-2DC91D1D9096}"/>
              </a:ext>
            </a:extLst>
          </p:cNvPr>
          <p:cNvSpPr/>
          <p:nvPr/>
        </p:nvSpPr>
        <p:spPr>
          <a:xfrm>
            <a:off x="394252" y="1574325"/>
            <a:ext cx="11167997" cy="1135054"/>
          </a:xfrm>
          <a:prstGeom prst="rect">
            <a:avLst/>
          </a:prstGeom>
        </p:spPr>
        <p:txBody>
          <a:bodyPr wrap="square">
            <a:spAutoFit/>
          </a:bodyPr>
          <a:lstStyle/>
          <a:p>
            <a:pPr indent="266700" algn="just">
              <a:lnSpc>
                <a:spcPct val="150000"/>
              </a:lnSpc>
              <a:spcAft>
                <a:spcPts val="0"/>
              </a:spcAft>
            </a:pPr>
            <a:r>
              <a:rPr lang="zh-CN" altLang="zh-CN" sz="2400" kern="100" dirty="0">
                <a:solidFill>
                  <a:srgbClr val="000000"/>
                </a:solidFill>
                <a:latin typeface="+mn-ea"/>
                <a:cs typeface="Times New Roman" panose="02020603050405020304" pitchFamily="18" charset="0"/>
              </a:rPr>
              <a:t>关键词抽取就是从文本里面把跟这篇文档意义最相关的一些词抽取出来。</a:t>
            </a:r>
            <a:r>
              <a:rPr lang="zh-CN" altLang="zh-CN" sz="2400" dirty="0">
                <a:solidFill>
                  <a:srgbClr val="000000"/>
                </a:solidFill>
                <a:latin typeface="+mn-ea"/>
                <a:cs typeface="Times New Roman" panose="02020603050405020304" pitchFamily="18" charset="0"/>
              </a:rPr>
              <a:t>关键词</a:t>
            </a:r>
            <a:r>
              <a:rPr lang="zh-CN" altLang="en-US" sz="2400" dirty="0">
                <a:solidFill>
                  <a:srgbClr val="000000"/>
                </a:solidFill>
                <a:latin typeface="+mn-ea"/>
                <a:cs typeface="Times New Roman" panose="02020603050405020304" pitchFamily="18" charset="0"/>
              </a:rPr>
              <a:t>在</a:t>
            </a:r>
            <a:r>
              <a:rPr lang="zh-CN" altLang="zh-CN" sz="2400" dirty="0">
                <a:solidFill>
                  <a:srgbClr val="000000"/>
                </a:solidFill>
                <a:latin typeface="+mn-ea"/>
                <a:cs typeface="Times New Roman" panose="02020603050405020304" pitchFamily="18" charset="0"/>
              </a:rPr>
              <a:t>文本聚类、分类、自动摘要等领域中有着重要的作用。</a:t>
            </a:r>
            <a:endParaRPr lang="zh-CN" altLang="en-US" sz="2400" dirty="0">
              <a:latin typeface="+mn-ea"/>
            </a:endParaRPr>
          </a:p>
        </p:txBody>
      </p:sp>
    </p:spTree>
    <p:extLst>
      <p:ext uri="{BB962C8B-B14F-4D97-AF65-F5344CB8AC3E}">
        <p14:creationId xmlns:p14="http://schemas.microsoft.com/office/powerpoint/2010/main" val="25306328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itchFamily="34" charset="-122"/>
                <a:ea typeface="微软雅黑" pitchFamily="34" charset="-122"/>
              </a:rPr>
              <a:t>中文文本分析相关库</a:t>
            </a:r>
          </a:p>
        </p:txBody>
      </p:sp>
      <p:grpSp>
        <p:nvGrpSpPr>
          <p:cNvPr id="56" name="组合 55">
            <a:extLst>
              <a:ext uri="{FF2B5EF4-FFF2-40B4-BE49-F238E27FC236}">
                <a16:creationId xmlns:a16="http://schemas.microsoft.com/office/drawing/2014/main" id="{B3ECA4EB-10D1-4B65-B604-4032302CDAF4}"/>
              </a:ext>
            </a:extLst>
          </p:cNvPr>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a:extLst>
                <a:ext uri="{FF2B5EF4-FFF2-40B4-BE49-F238E27FC236}">
                  <a16:creationId xmlns:a16="http://schemas.microsoft.com/office/drawing/2014/main" id="{FF372EA1-AB4F-47B1-B450-59AB8827ECD5}"/>
                </a:ext>
              </a:extLst>
            </p:cNvPr>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微软雅黑"/>
              </a:endParaRPr>
            </a:p>
          </p:txBody>
        </p:sp>
        <p:sp>
          <p:nvSpPr>
            <p:cNvPr id="58" name="椭圆 57">
              <a:extLst>
                <a:ext uri="{FF2B5EF4-FFF2-40B4-BE49-F238E27FC236}">
                  <a16:creationId xmlns:a16="http://schemas.microsoft.com/office/drawing/2014/main" id="{0BEE7D95-9E9C-4C6D-91AA-6429F74B9F98}"/>
                </a:ext>
              </a:extLst>
            </p:cNvPr>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微软雅黑"/>
              </a:endParaRPr>
            </a:p>
          </p:txBody>
        </p:sp>
      </p:grpSp>
      <p:cxnSp>
        <p:nvCxnSpPr>
          <p:cNvPr id="20" name="直接连接符 19">
            <a:extLst>
              <a:ext uri="{FF2B5EF4-FFF2-40B4-BE49-F238E27FC236}">
                <a16:creationId xmlns:a16="http://schemas.microsoft.com/office/drawing/2014/main" id="{C4FBB3C1-88AA-4E76-B54C-31018E3BFAA0}"/>
              </a:ext>
            </a:extLst>
          </p:cNvPr>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pic>
        <p:nvPicPr>
          <p:cNvPr id="5" name="图片 4">
            <a:extLst>
              <a:ext uri="{FF2B5EF4-FFF2-40B4-BE49-F238E27FC236}">
                <a16:creationId xmlns:a16="http://schemas.microsoft.com/office/drawing/2014/main" id="{E473A9F1-D3BC-448F-801F-5141C77A0AF2}"/>
              </a:ext>
            </a:extLst>
          </p:cNvPr>
          <p:cNvPicPr>
            <a:picLocks noChangeAspect="1"/>
          </p:cNvPicPr>
          <p:nvPr/>
        </p:nvPicPr>
        <p:blipFill>
          <a:blip r:embed="rId3"/>
          <a:stretch>
            <a:fillRect/>
          </a:stretch>
        </p:blipFill>
        <p:spPr>
          <a:xfrm>
            <a:off x="530360" y="796666"/>
            <a:ext cx="10724322" cy="5857886"/>
          </a:xfrm>
          <a:prstGeom prst="rect">
            <a:avLst/>
          </a:prstGeom>
        </p:spPr>
        <p:style>
          <a:lnRef idx="1">
            <a:schemeClr val="dk1"/>
          </a:lnRef>
          <a:fillRef idx="2">
            <a:schemeClr val="dk1"/>
          </a:fillRef>
          <a:effectRef idx="1">
            <a:schemeClr val="dk1"/>
          </a:effectRef>
          <a:fontRef idx="minor">
            <a:schemeClr val="dk1"/>
          </a:fontRef>
        </p:style>
      </p:pic>
      <p:sp>
        <p:nvSpPr>
          <p:cNvPr id="10" name="矩形 9">
            <a:extLst>
              <a:ext uri="{FF2B5EF4-FFF2-40B4-BE49-F238E27FC236}">
                <a16:creationId xmlns:a16="http://schemas.microsoft.com/office/drawing/2014/main" id="{8163D7C3-7019-4A3C-92A1-EF34721616CF}"/>
              </a:ext>
            </a:extLst>
          </p:cNvPr>
          <p:cNvSpPr/>
          <p:nvPr/>
        </p:nvSpPr>
        <p:spPr>
          <a:xfrm>
            <a:off x="422348" y="707504"/>
            <a:ext cx="4189409" cy="434343"/>
          </a:xfrm>
          <a:prstGeom prst="rect">
            <a:avLst/>
          </a:prstGeom>
          <a:noFill/>
          <a:ln w="381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BE85FD71-D85A-4771-ADC8-01DBC48139A1}"/>
              </a:ext>
            </a:extLst>
          </p:cNvPr>
          <p:cNvSpPr/>
          <p:nvPr/>
        </p:nvSpPr>
        <p:spPr>
          <a:xfrm>
            <a:off x="422347" y="4853274"/>
            <a:ext cx="10103191" cy="434343"/>
          </a:xfrm>
          <a:prstGeom prst="rect">
            <a:avLst/>
          </a:prstGeom>
          <a:noFill/>
          <a:ln w="381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zh-CN" altLang="en-US"/>
          </a:p>
        </p:txBody>
      </p:sp>
      <p:grpSp>
        <p:nvGrpSpPr>
          <p:cNvPr id="8" name="组合 7">
            <a:extLst>
              <a:ext uri="{FF2B5EF4-FFF2-40B4-BE49-F238E27FC236}">
                <a16:creationId xmlns:a16="http://schemas.microsoft.com/office/drawing/2014/main" id="{996E07F8-7B08-4FEB-AA62-587D180D586E}"/>
              </a:ext>
            </a:extLst>
          </p:cNvPr>
          <p:cNvGrpSpPr/>
          <p:nvPr/>
        </p:nvGrpSpPr>
        <p:grpSpPr>
          <a:xfrm>
            <a:off x="3375991" y="1603512"/>
            <a:ext cx="7676322" cy="3160600"/>
            <a:chOff x="3375991" y="1603512"/>
            <a:chExt cx="7676322" cy="3160600"/>
          </a:xfrm>
        </p:grpSpPr>
        <p:sp>
          <p:nvSpPr>
            <p:cNvPr id="6" name="矩形 5">
              <a:extLst>
                <a:ext uri="{FF2B5EF4-FFF2-40B4-BE49-F238E27FC236}">
                  <a16:creationId xmlns:a16="http://schemas.microsoft.com/office/drawing/2014/main" id="{F859E755-E51D-4E3A-B1FA-A4D4730692B2}"/>
                </a:ext>
              </a:extLst>
            </p:cNvPr>
            <p:cNvSpPr/>
            <p:nvPr/>
          </p:nvSpPr>
          <p:spPr>
            <a:xfrm>
              <a:off x="3375991" y="1603512"/>
              <a:ext cx="7676322" cy="2346283"/>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indent="266700">
                <a:lnSpc>
                  <a:spcPct val="150000"/>
                </a:lnSpc>
                <a:spcAft>
                  <a:spcPts val="0"/>
                </a:spcAft>
              </a:pPr>
              <a:r>
                <a:rPr lang="en-US" altLang="zh-CN" sz="2000" kern="100" dirty="0">
                  <a:solidFill>
                    <a:srgbClr val="000000"/>
                  </a:solidFill>
                  <a:latin typeface="+mn-ea"/>
                </a:rPr>
                <a:t># </a:t>
              </a:r>
              <a:r>
                <a:rPr lang="zh-CN" altLang="zh-CN" sz="2000" kern="100" dirty="0">
                  <a:solidFill>
                    <a:srgbClr val="000000"/>
                  </a:solidFill>
                  <a:latin typeface="+mn-ea"/>
                </a:rPr>
                <a:t>基于</a:t>
              </a:r>
              <a:r>
                <a:rPr lang="en-US" altLang="zh-CN" sz="2000" kern="100" dirty="0">
                  <a:solidFill>
                    <a:srgbClr val="000000"/>
                  </a:solidFill>
                  <a:latin typeface="+mn-ea"/>
                </a:rPr>
                <a:t>TF-</a:t>
              </a:r>
              <a:r>
                <a:rPr lang="en-US" altLang="zh-CN" sz="2000" kern="100" dirty="0" err="1">
                  <a:solidFill>
                    <a:srgbClr val="000000"/>
                  </a:solidFill>
                  <a:latin typeface="+mn-ea"/>
                </a:rPr>
                <a:t>IDF</a:t>
              </a:r>
              <a:r>
                <a:rPr lang="zh-CN" altLang="zh-CN" sz="2000" kern="100" dirty="0">
                  <a:solidFill>
                    <a:srgbClr val="000000"/>
                  </a:solidFill>
                  <a:latin typeface="+mn-ea"/>
                </a:rPr>
                <a:t>算法进行关键词抽取</a:t>
              </a:r>
            </a:p>
            <a:p>
              <a:pPr indent="266700">
                <a:lnSpc>
                  <a:spcPct val="150000"/>
                </a:lnSpc>
                <a:spcAft>
                  <a:spcPts val="0"/>
                </a:spcAft>
              </a:pPr>
              <a:r>
                <a:rPr lang="en-US" altLang="zh-CN" sz="2000" kern="100" dirty="0">
                  <a:solidFill>
                    <a:srgbClr val="000000"/>
                  </a:solidFill>
                  <a:latin typeface="+mn-ea"/>
                </a:rPr>
                <a:t># </a:t>
              </a:r>
              <a:r>
                <a:rPr lang="en-US" altLang="zh-CN" sz="2000" kern="100" dirty="0" err="1">
                  <a:solidFill>
                    <a:srgbClr val="000000"/>
                  </a:solidFill>
                  <a:latin typeface="+mn-ea"/>
                </a:rPr>
                <a:t>topK</a:t>
              </a:r>
              <a:r>
                <a:rPr lang="zh-CN" altLang="zh-CN" sz="2000" kern="100" dirty="0">
                  <a:solidFill>
                    <a:srgbClr val="000000"/>
                  </a:solidFill>
                  <a:latin typeface="+mn-ea"/>
                </a:rPr>
                <a:t>表示最大抽取个数，默认为</a:t>
              </a:r>
              <a:r>
                <a:rPr lang="en-US" altLang="zh-CN" sz="2000" kern="100" dirty="0">
                  <a:solidFill>
                    <a:srgbClr val="000000"/>
                  </a:solidFill>
                  <a:latin typeface="+mn-ea"/>
                </a:rPr>
                <a:t>20</a:t>
              </a:r>
              <a:r>
                <a:rPr lang="zh-CN" altLang="zh-CN" sz="2000" kern="100" dirty="0">
                  <a:solidFill>
                    <a:srgbClr val="000000"/>
                  </a:solidFill>
                  <a:latin typeface="+mn-ea"/>
                </a:rPr>
                <a:t>个</a:t>
              </a:r>
            </a:p>
            <a:p>
              <a:pPr indent="266700">
                <a:lnSpc>
                  <a:spcPct val="150000"/>
                </a:lnSpc>
                <a:spcAft>
                  <a:spcPts val="0"/>
                </a:spcAft>
              </a:pPr>
              <a:r>
                <a:rPr lang="en-US" altLang="zh-CN" sz="2000" kern="100" dirty="0">
                  <a:solidFill>
                    <a:srgbClr val="000000"/>
                  </a:solidFill>
                  <a:latin typeface="+mn-ea"/>
                </a:rPr>
                <a:t># </a:t>
              </a:r>
              <a:r>
                <a:rPr lang="en-US" altLang="zh-CN" sz="2000" kern="100" dirty="0" err="1">
                  <a:solidFill>
                    <a:srgbClr val="000000"/>
                  </a:solidFill>
                  <a:latin typeface="+mn-ea"/>
                </a:rPr>
                <a:t>withWeight</a:t>
              </a:r>
              <a:r>
                <a:rPr lang="zh-CN" altLang="zh-CN" sz="2000" kern="100" dirty="0">
                  <a:solidFill>
                    <a:srgbClr val="000000"/>
                  </a:solidFill>
                  <a:latin typeface="+mn-ea"/>
                </a:rPr>
                <a:t>表示是否返回关键词权重值，默认值为</a:t>
              </a:r>
              <a:r>
                <a:rPr lang="en-US" altLang="zh-CN" sz="2000" kern="100" dirty="0">
                  <a:solidFill>
                    <a:srgbClr val="000000"/>
                  </a:solidFill>
                  <a:latin typeface="+mn-ea"/>
                </a:rPr>
                <a:t> False</a:t>
              </a:r>
              <a:endParaRPr lang="zh-CN" altLang="zh-CN" sz="2000" kern="100" dirty="0">
                <a:solidFill>
                  <a:srgbClr val="000000"/>
                </a:solidFill>
                <a:latin typeface="+mn-ea"/>
              </a:endParaRPr>
            </a:p>
            <a:p>
              <a:pPr indent="266700">
                <a:lnSpc>
                  <a:spcPct val="150000"/>
                </a:lnSpc>
                <a:spcAft>
                  <a:spcPts val="0"/>
                </a:spcAft>
              </a:pPr>
              <a:r>
                <a:rPr lang="en-US" altLang="zh-CN" sz="2000" kern="100" dirty="0">
                  <a:solidFill>
                    <a:srgbClr val="000000"/>
                  </a:solidFill>
                  <a:latin typeface="+mn-ea"/>
                </a:rPr>
                <a:t># </a:t>
              </a:r>
              <a:r>
                <a:rPr lang="zh-CN" altLang="zh-CN" sz="2000" kern="100" dirty="0">
                  <a:solidFill>
                    <a:srgbClr val="000000"/>
                  </a:solidFill>
                  <a:latin typeface="+mn-ea"/>
                </a:rPr>
                <a:t>还有一个参数</a:t>
              </a:r>
              <a:r>
                <a:rPr lang="en-US" altLang="zh-CN" sz="2000" kern="100" dirty="0" err="1">
                  <a:solidFill>
                    <a:srgbClr val="000000"/>
                  </a:solidFill>
                  <a:latin typeface="+mn-ea"/>
                </a:rPr>
                <a:t>allowPOS</a:t>
              </a:r>
              <a:r>
                <a:rPr lang="zh-CN" altLang="zh-CN" sz="2000" kern="100" dirty="0">
                  <a:solidFill>
                    <a:srgbClr val="000000"/>
                  </a:solidFill>
                  <a:latin typeface="+mn-ea"/>
                </a:rPr>
                <a:t>默认为</a:t>
              </a:r>
              <a:r>
                <a:rPr lang="en-US" altLang="zh-CN" sz="2000" kern="100" dirty="0">
                  <a:solidFill>
                    <a:srgbClr val="000000"/>
                  </a:solidFill>
                  <a:latin typeface="+mn-ea"/>
                </a:rPr>
                <a:t>('ns','n','</a:t>
              </a:r>
              <a:r>
                <a:rPr lang="en-US" altLang="zh-CN" sz="2000" kern="100" dirty="0" err="1">
                  <a:solidFill>
                    <a:srgbClr val="000000"/>
                  </a:solidFill>
                  <a:latin typeface="+mn-ea"/>
                </a:rPr>
                <a:t>vn</a:t>
              </a:r>
              <a:r>
                <a:rPr lang="en-US" altLang="zh-CN" sz="2000" kern="100" dirty="0">
                  <a:solidFill>
                    <a:srgbClr val="000000"/>
                  </a:solidFill>
                  <a:latin typeface="+mn-ea"/>
                </a:rPr>
                <a:t>','v')</a:t>
              </a:r>
              <a:r>
                <a:rPr lang="zh-CN" altLang="zh-CN" sz="2000" kern="100" dirty="0">
                  <a:solidFill>
                    <a:srgbClr val="000000"/>
                  </a:solidFill>
                  <a:latin typeface="+mn-ea"/>
                </a:rPr>
                <a:t>即仅提取地名、名词、动名词、动词</a:t>
              </a:r>
            </a:p>
          </p:txBody>
        </p:sp>
        <p:sp>
          <p:nvSpPr>
            <p:cNvPr id="7" name="箭头: 下 6">
              <a:extLst>
                <a:ext uri="{FF2B5EF4-FFF2-40B4-BE49-F238E27FC236}">
                  <a16:creationId xmlns:a16="http://schemas.microsoft.com/office/drawing/2014/main" id="{571B6CA6-FBAC-4C8D-B357-A6B9545537D7}"/>
                </a:ext>
              </a:extLst>
            </p:cNvPr>
            <p:cNvSpPr/>
            <p:nvPr/>
          </p:nvSpPr>
          <p:spPr>
            <a:xfrm>
              <a:off x="7036904" y="4055165"/>
              <a:ext cx="487018" cy="708947"/>
            </a:xfrm>
            <a:prstGeom prst="downArrow">
              <a:avLst/>
            </a:prstGeom>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grpSp>
    </p:spTree>
    <p:extLst>
      <p:ext uri="{BB962C8B-B14F-4D97-AF65-F5344CB8AC3E}">
        <p14:creationId xmlns:p14="http://schemas.microsoft.com/office/powerpoint/2010/main" val="1915509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1"/>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wipe(up)">
                                      <p:cBhvr>
                                        <p:cTn id="2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17.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itchFamily="34" charset="-122"/>
                <a:ea typeface="微软雅黑" pitchFamily="34" charset="-122"/>
              </a:rPr>
              <a:t>中文文本分析相关库</a:t>
            </a:r>
          </a:p>
        </p:txBody>
      </p:sp>
      <p:grpSp>
        <p:nvGrpSpPr>
          <p:cNvPr id="56" name="组合 55">
            <a:extLst>
              <a:ext uri="{FF2B5EF4-FFF2-40B4-BE49-F238E27FC236}">
                <a16:creationId xmlns:a16="http://schemas.microsoft.com/office/drawing/2014/main" id="{B3ECA4EB-10D1-4B65-B604-4032302CDAF4}"/>
              </a:ext>
            </a:extLst>
          </p:cNvPr>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a:extLst>
                <a:ext uri="{FF2B5EF4-FFF2-40B4-BE49-F238E27FC236}">
                  <a16:creationId xmlns:a16="http://schemas.microsoft.com/office/drawing/2014/main" id="{FF372EA1-AB4F-47B1-B450-59AB8827ECD5}"/>
                </a:ext>
              </a:extLst>
            </p:cNvPr>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微软雅黑"/>
              </a:endParaRPr>
            </a:p>
          </p:txBody>
        </p:sp>
        <p:sp>
          <p:nvSpPr>
            <p:cNvPr id="58" name="椭圆 57">
              <a:extLst>
                <a:ext uri="{FF2B5EF4-FFF2-40B4-BE49-F238E27FC236}">
                  <a16:creationId xmlns:a16="http://schemas.microsoft.com/office/drawing/2014/main" id="{0BEE7D95-9E9C-4C6D-91AA-6429F74B9F98}"/>
                </a:ext>
              </a:extLst>
            </p:cNvPr>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微软雅黑"/>
              </a:endParaRPr>
            </a:p>
          </p:txBody>
        </p:sp>
      </p:grpSp>
      <p:cxnSp>
        <p:nvCxnSpPr>
          <p:cNvPr id="20" name="直接连接符 19">
            <a:extLst>
              <a:ext uri="{FF2B5EF4-FFF2-40B4-BE49-F238E27FC236}">
                <a16:creationId xmlns:a16="http://schemas.microsoft.com/office/drawing/2014/main" id="{C4FBB3C1-88AA-4E76-B54C-31018E3BFAA0}"/>
              </a:ext>
            </a:extLst>
          </p:cNvPr>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pic>
        <p:nvPicPr>
          <p:cNvPr id="5" name="图片 4">
            <a:extLst>
              <a:ext uri="{FF2B5EF4-FFF2-40B4-BE49-F238E27FC236}">
                <a16:creationId xmlns:a16="http://schemas.microsoft.com/office/drawing/2014/main" id="{E473A9F1-D3BC-448F-801F-5141C77A0AF2}"/>
              </a:ext>
            </a:extLst>
          </p:cNvPr>
          <p:cNvPicPr>
            <a:picLocks noChangeAspect="1"/>
          </p:cNvPicPr>
          <p:nvPr/>
        </p:nvPicPr>
        <p:blipFill>
          <a:blip r:embed="rId3"/>
          <a:stretch>
            <a:fillRect/>
          </a:stretch>
        </p:blipFill>
        <p:spPr>
          <a:xfrm>
            <a:off x="530360" y="796666"/>
            <a:ext cx="10724322" cy="5857886"/>
          </a:xfrm>
          <a:prstGeom prst="rect">
            <a:avLst/>
          </a:prstGeom>
        </p:spPr>
        <p:style>
          <a:lnRef idx="1">
            <a:schemeClr val="dk1"/>
          </a:lnRef>
          <a:fillRef idx="2">
            <a:schemeClr val="dk1"/>
          </a:fillRef>
          <a:effectRef idx="1">
            <a:schemeClr val="dk1"/>
          </a:effectRef>
          <a:fontRef idx="minor">
            <a:schemeClr val="dk1"/>
          </a:fontRef>
        </p:style>
      </p:pic>
      <p:sp>
        <p:nvSpPr>
          <p:cNvPr id="10" name="矩形 9">
            <a:extLst>
              <a:ext uri="{FF2B5EF4-FFF2-40B4-BE49-F238E27FC236}">
                <a16:creationId xmlns:a16="http://schemas.microsoft.com/office/drawing/2014/main" id="{8163D7C3-7019-4A3C-92A1-EF34721616CF}"/>
              </a:ext>
            </a:extLst>
          </p:cNvPr>
          <p:cNvSpPr/>
          <p:nvPr/>
        </p:nvSpPr>
        <p:spPr>
          <a:xfrm>
            <a:off x="422348" y="707504"/>
            <a:ext cx="4189409" cy="434343"/>
          </a:xfrm>
          <a:prstGeom prst="rect">
            <a:avLst/>
          </a:prstGeom>
          <a:noFill/>
          <a:ln w="381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BE85FD71-D85A-4771-ADC8-01DBC48139A1}"/>
              </a:ext>
            </a:extLst>
          </p:cNvPr>
          <p:cNvSpPr/>
          <p:nvPr/>
        </p:nvSpPr>
        <p:spPr>
          <a:xfrm>
            <a:off x="422347" y="4853274"/>
            <a:ext cx="10103191" cy="434343"/>
          </a:xfrm>
          <a:prstGeom prst="rect">
            <a:avLst/>
          </a:prstGeom>
          <a:noFill/>
          <a:ln w="381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zh-CN" altLang="en-US"/>
          </a:p>
        </p:txBody>
      </p:sp>
      <p:pic>
        <p:nvPicPr>
          <p:cNvPr id="12" name="图片 11">
            <a:extLst>
              <a:ext uri="{FF2B5EF4-FFF2-40B4-BE49-F238E27FC236}">
                <a16:creationId xmlns:a16="http://schemas.microsoft.com/office/drawing/2014/main" id="{8E30EEC8-2760-4DD8-8B38-D30DFD9AA890}"/>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7454947" y="362016"/>
            <a:ext cx="3955085" cy="4154557"/>
          </a:xfrm>
          <a:prstGeom prst="rect">
            <a:avLst/>
          </a:prstGeom>
        </p:spPr>
        <p:style>
          <a:lnRef idx="2">
            <a:schemeClr val="accent2"/>
          </a:lnRef>
          <a:fillRef idx="1">
            <a:schemeClr val="lt1"/>
          </a:fillRef>
          <a:effectRef idx="0">
            <a:schemeClr val="accent2"/>
          </a:effectRef>
          <a:fontRef idx="minor">
            <a:schemeClr val="dk1"/>
          </a:fontRef>
        </p:style>
      </p:pic>
    </p:spTree>
    <p:extLst>
      <p:ext uri="{BB962C8B-B14F-4D97-AF65-F5344CB8AC3E}">
        <p14:creationId xmlns:p14="http://schemas.microsoft.com/office/powerpoint/2010/main" val="12813394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itchFamily="34" charset="-122"/>
                <a:ea typeface="微软雅黑" pitchFamily="34" charset="-122"/>
              </a:rPr>
              <a:t>中文文本分析相关库</a:t>
            </a:r>
          </a:p>
        </p:txBody>
      </p:sp>
      <p:grpSp>
        <p:nvGrpSpPr>
          <p:cNvPr id="56" name="组合 55">
            <a:extLst>
              <a:ext uri="{FF2B5EF4-FFF2-40B4-BE49-F238E27FC236}">
                <a16:creationId xmlns:a16="http://schemas.microsoft.com/office/drawing/2014/main" id="{B3ECA4EB-10D1-4B65-B604-4032302CDAF4}"/>
              </a:ext>
            </a:extLst>
          </p:cNvPr>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a:extLst>
                <a:ext uri="{FF2B5EF4-FFF2-40B4-BE49-F238E27FC236}">
                  <a16:creationId xmlns:a16="http://schemas.microsoft.com/office/drawing/2014/main" id="{FF372EA1-AB4F-47B1-B450-59AB8827ECD5}"/>
                </a:ext>
              </a:extLst>
            </p:cNvPr>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微软雅黑"/>
              </a:endParaRPr>
            </a:p>
          </p:txBody>
        </p:sp>
        <p:sp>
          <p:nvSpPr>
            <p:cNvPr id="58" name="椭圆 57">
              <a:extLst>
                <a:ext uri="{FF2B5EF4-FFF2-40B4-BE49-F238E27FC236}">
                  <a16:creationId xmlns:a16="http://schemas.microsoft.com/office/drawing/2014/main" id="{0BEE7D95-9E9C-4C6D-91AA-6429F74B9F98}"/>
                </a:ext>
              </a:extLst>
            </p:cNvPr>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微软雅黑"/>
              </a:endParaRPr>
            </a:p>
          </p:txBody>
        </p:sp>
      </p:grpSp>
      <p:cxnSp>
        <p:nvCxnSpPr>
          <p:cNvPr id="20" name="直接连接符 19">
            <a:extLst>
              <a:ext uri="{FF2B5EF4-FFF2-40B4-BE49-F238E27FC236}">
                <a16:creationId xmlns:a16="http://schemas.microsoft.com/office/drawing/2014/main" id="{C4FBB3C1-88AA-4E76-B54C-31018E3BFAA0}"/>
              </a:ext>
            </a:extLst>
          </p:cNvPr>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2" name="矩形 1">
            <a:extLst>
              <a:ext uri="{FF2B5EF4-FFF2-40B4-BE49-F238E27FC236}">
                <a16:creationId xmlns:a16="http://schemas.microsoft.com/office/drawing/2014/main" id="{6CBA683F-B27F-45C2-8BD8-11CF54284B25}"/>
              </a:ext>
            </a:extLst>
          </p:cNvPr>
          <p:cNvSpPr/>
          <p:nvPr/>
        </p:nvSpPr>
        <p:spPr>
          <a:xfrm>
            <a:off x="530360" y="904462"/>
            <a:ext cx="11267388" cy="581057"/>
          </a:xfrm>
          <a:prstGeom prst="rect">
            <a:avLst/>
          </a:prstGeom>
        </p:spPr>
        <p:txBody>
          <a:bodyPr wrap="square">
            <a:spAutoFit/>
          </a:bodyPr>
          <a:lstStyle/>
          <a:p>
            <a:pPr>
              <a:lnSpc>
                <a:spcPct val="150000"/>
              </a:lnSpc>
              <a:spcAft>
                <a:spcPts val="1200"/>
              </a:spcAft>
            </a:pPr>
            <a:r>
              <a:rPr lang="zh-CN" altLang="zh-CN" sz="2400" b="1" dirty="0">
                <a:latin typeface="+mn-ea"/>
              </a:rPr>
              <a:t>词云绘制</a:t>
            </a:r>
            <a:r>
              <a:rPr lang="en-US" altLang="zh-CN" sz="2400" b="1" dirty="0" err="1">
                <a:latin typeface="+mn-ea"/>
              </a:rPr>
              <a:t>wordcloud</a:t>
            </a:r>
            <a:r>
              <a:rPr lang="zh-CN" altLang="zh-CN" sz="2400" b="1" dirty="0">
                <a:latin typeface="+mn-ea"/>
              </a:rPr>
              <a:t>库</a:t>
            </a:r>
            <a:endParaRPr lang="zh-CN" altLang="zh-CN" sz="3600" b="1" dirty="0">
              <a:latin typeface="+mn-ea"/>
            </a:endParaRPr>
          </a:p>
        </p:txBody>
      </p:sp>
      <p:sp>
        <p:nvSpPr>
          <p:cNvPr id="3" name="矩形 2">
            <a:extLst>
              <a:ext uri="{FF2B5EF4-FFF2-40B4-BE49-F238E27FC236}">
                <a16:creationId xmlns:a16="http://schemas.microsoft.com/office/drawing/2014/main" id="{ED7D658B-805A-43E3-93E2-2DC91D1D9096}"/>
              </a:ext>
            </a:extLst>
          </p:cNvPr>
          <p:cNvSpPr/>
          <p:nvPr/>
        </p:nvSpPr>
        <p:spPr>
          <a:xfrm>
            <a:off x="530360" y="1485519"/>
            <a:ext cx="11167997" cy="2243050"/>
          </a:xfrm>
          <a:prstGeom prst="rect">
            <a:avLst/>
          </a:prstGeom>
        </p:spPr>
        <p:txBody>
          <a:bodyPr wrap="square">
            <a:spAutoFit/>
          </a:bodyPr>
          <a:lstStyle/>
          <a:p>
            <a:pPr>
              <a:lnSpc>
                <a:spcPct val="150000"/>
              </a:lnSpc>
            </a:pPr>
            <a:r>
              <a:rPr lang="en-US" altLang="zh-CN" sz="2400" dirty="0" err="1">
                <a:latin typeface="+mn-ea"/>
              </a:rPr>
              <a:t>wordcloud</a:t>
            </a:r>
            <a:r>
              <a:rPr lang="zh-CN" altLang="zh-CN" sz="2400" dirty="0">
                <a:latin typeface="+mn-ea"/>
              </a:rPr>
              <a:t>库，是</a:t>
            </a:r>
            <a:r>
              <a:rPr lang="en-US" altLang="zh-CN" sz="2400" dirty="0">
                <a:latin typeface="+mn-ea"/>
              </a:rPr>
              <a:t>Python</a:t>
            </a:r>
            <a:r>
              <a:rPr lang="zh-CN" altLang="zh-CN" sz="2400" dirty="0">
                <a:latin typeface="+mn-ea"/>
              </a:rPr>
              <a:t>非常优秀的词云展示第三方库。词云以词语为基本单位，更加直观和艺术的展示文本，是对文本中出现频率较高的“关键词”予以视觉化的展现，词云过滤掉大量的低频低质的文本信息，使得浏览者只要一眼扫过文本就可领略文本的主旨。</a:t>
            </a:r>
          </a:p>
        </p:txBody>
      </p:sp>
      <p:pic>
        <p:nvPicPr>
          <p:cNvPr id="9" name="图片 8">
            <a:extLst>
              <a:ext uri="{FF2B5EF4-FFF2-40B4-BE49-F238E27FC236}">
                <a16:creationId xmlns:a16="http://schemas.microsoft.com/office/drawing/2014/main" id="{427BB051-A394-4A02-B281-37D165EEA0AA}"/>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4103895" y="3314446"/>
            <a:ext cx="3777835" cy="3297715"/>
          </a:xfrm>
          <a:prstGeom prst="rect">
            <a:avLst/>
          </a:prstGeom>
        </p:spPr>
        <p:style>
          <a:lnRef idx="1">
            <a:schemeClr val="dk1"/>
          </a:lnRef>
          <a:fillRef idx="2">
            <a:schemeClr val="dk1"/>
          </a:fillRef>
          <a:effectRef idx="1">
            <a:schemeClr val="dk1"/>
          </a:effectRef>
          <a:fontRef idx="minor">
            <a:schemeClr val="dk1"/>
          </a:fontRef>
        </p:style>
      </p:pic>
    </p:spTree>
    <p:extLst>
      <p:ext uri="{BB962C8B-B14F-4D97-AF65-F5344CB8AC3E}">
        <p14:creationId xmlns:p14="http://schemas.microsoft.com/office/powerpoint/2010/main" val="1464137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itchFamily="34" charset="-122"/>
                <a:ea typeface="微软雅黑" pitchFamily="34" charset="-122"/>
              </a:rPr>
              <a:t>中文文本分析相关库</a:t>
            </a:r>
          </a:p>
        </p:txBody>
      </p:sp>
      <p:grpSp>
        <p:nvGrpSpPr>
          <p:cNvPr id="56" name="组合 55">
            <a:extLst>
              <a:ext uri="{FF2B5EF4-FFF2-40B4-BE49-F238E27FC236}">
                <a16:creationId xmlns:a16="http://schemas.microsoft.com/office/drawing/2014/main" id="{B3ECA4EB-10D1-4B65-B604-4032302CDAF4}"/>
              </a:ext>
            </a:extLst>
          </p:cNvPr>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a:extLst>
                <a:ext uri="{FF2B5EF4-FFF2-40B4-BE49-F238E27FC236}">
                  <a16:creationId xmlns:a16="http://schemas.microsoft.com/office/drawing/2014/main" id="{FF372EA1-AB4F-47B1-B450-59AB8827ECD5}"/>
                </a:ext>
              </a:extLst>
            </p:cNvPr>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微软雅黑"/>
              </a:endParaRPr>
            </a:p>
          </p:txBody>
        </p:sp>
        <p:sp>
          <p:nvSpPr>
            <p:cNvPr id="58" name="椭圆 57">
              <a:extLst>
                <a:ext uri="{FF2B5EF4-FFF2-40B4-BE49-F238E27FC236}">
                  <a16:creationId xmlns:a16="http://schemas.microsoft.com/office/drawing/2014/main" id="{0BEE7D95-9E9C-4C6D-91AA-6429F74B9F98}"/>
                </a:ext>
              </a:extLst>
            </p:cNvPr>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微软雅黑"/>
              </a:endParaRPr>
            </a:p>
          </p:txBody>
        </p:sp>
      </p:grpSp>
      <p:cxnSp>
        <p:nvCxnSpPr>
          <p:cNvPr id="20" name="直接连接符 19">
            <a:extLst>
              <a:ext uri="{FF2B5EF4-FFF2-40B4-BE49-F238E27FC236}">
                <a16:creationId xmlns:a16="http://schemas.microsoft.com/office/drawing/2014/main" id="{C4FBB3C1-88AA-4E76-B54C-31018E3BFAA0}"/>
              </a:ext>
            </a:extLst>
          </p:cNvPr>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2" name="矩形 1">
            <a:extLst>
              <a:ext uri="{FF2B5EF4-FFF2-40B4-BE49-F238E27FC236}">
                <a16:creationId xmlns:a16="http://schemas.microsoft.com/office/drawing/2014/main" id="{6CBA683F-B27F-45C2-8BD8-11CF54284B25}"/>
              </a:ext>
            </a:extLst>
          </p:cNvPr>
          <p:cNvSpPr/>
          <p:nvPr/>
        </p:nvSpPr>
        <p:spPr>
          <a:xfrm>
            <a:off x="530360" y="904462"/>
            <a:ext cx="11267388" cy="581057"/>
          </a:xfrm>
          <a:prstGeom prst="rect">
            <a:avLst/>
          </a:prstGeom>
        </p:spPr>
        <p:txBody>
          <a:bodyPr wrap="square">
            <a:spAutoFit/>
          </a:bodyPr>
          <a:lstStyle/>
          <a:p>
            <a:pPr>
              <a:lnSpc>
                <a:spcPct val="150000"/>
              </a:lnSpc>
              <a:spcAft>
                <a:spcPts val="1200"/>
              </a:spcAft>
            </a:pPr>
            <a:r>
              <a:rPr lang="zh-CN" altLang="zh-CN" sz="2400" b="1" dirty="0">
                <a:latin typeface="+mn-ea"/>
              </a:rPr>
              <a:t>词云绘制</a:t>
            </a:r>
            <a:r>
              <a:rPr lang="en-US" altLang="zh-CN" sz="2400" b="1" dirty="0" err="1">
                <a:latin typeface="+mn-ea"/>
              </a:rPr>
              <a:t>wordcloud</a:t>
            </a:r>
            <a:r>
              <a:rPr lang="zh-CN" altLang="zh-CN" sz="2400" b="1" dirty="0">
                <a:latin typeface="+mn-ea"/>
              </a:rPr>
              <a:t>库</a:t>
            </a:r>
            <a:r>
              <a:rPr lang="en-US" altLang="zh-CN" sz="2400" b="1" dirty="0">
                <a:latin typeface="+mn-ea"/>
              </a:rPr>
              <a:t>——</a:t>
            </a:r>
            <a:r>
              <a:rPr lang="en-US" altLang="zh-CN" sz="2400" b="1" dirty="0" err="1">
                <a:latin typeface="+mn-ea"/>
              </a:rPr>
              <a:t>wordcloud</a:t>
            </a:r>
            <a:r>
              <a:rPr lang="zh-CN" altLang="zh-CN" sz="2400" b="1" dirty="0">
                <a:latin typeface="+mn-ea"/>
              </a:rPr>
              <a:t>库的安装</a:t>
            </a:r>
            <a:endParaRPr lang="zh-CN" altLang="zh-CN" sz="3600" b="1" dirty="0">
              <a:latin typeface="+mn-ea"/>
            </a:endParaRPr>
          </a:p>
        </p:txBody>
      </p:sp>
      <p:sp>
        <p:nvSpPr>
          <p:cNvPr id="3" name="矩形 2">
            <a:extLst>
              <a:ext uri="{FF2B5EF4-FFF2-40B4-BE49-F238E27FC236}">
                <a16:creationId xmlns:a16="http://schemas.microsoft.com/office/drawing/2014/main" id="{ED7D658B-805A-43E3-93E2-2DC91D1D9096}"/>
              </a:ext>
            </a:extLst>
          </p:cNvPr>
          <p:cNvSpPr/>
          <p:nvPr/>
        </p:nvSpPr>
        <p:spPr>
          <a:xfrm>
            <a:off x="530360" y="1485519"/>
            <a:ext cx="11167997" cy="1689052"/>
          </a:xfrm>
          <a:prstGeom prst="rect">
            <a:avLst/>
          </a:prstGeom>
        </p:spPr>
        <p:txBody>
          <a:bodyPr wrap="square">
            <a:spAutoFit/>
          </a:bodyPr>
          <a:lstStyle/>
          <a:p>
            <a:pPr>
              <a:lnSpc>
                <a:spcPct val="150000"/>
              </a:lnSpc>
            </a:pPr>
            <a:r>
              <a:rPr lang="zh-CN" altLang="zh-CN" sz="2400" dirty="0">
                <a:latin typeface="+mn-ea"/>
              </a:rPr>
              <a:t>可以到</a:t>
            </a:r>
            <a:r>
              <a:rPr lang="en-US" altLang="zh-CN" sz="2400" dirty="0">
                <a:latin typeface="+mn-ea"/>
              </a:rPr>
              <a:t>Python</a:t>
            </a:r>
            <a:r>
              <a:rPr lang="zh-CN" altLang="zh-CN" sz="2400" dirty="0">
                <a:latin typeface="+mn-ea"/>
              </a:rPr>
              <a:t>社区中下载安装包进行安装，这种方法对所有的第三方库安装都适用。下载地址为：</a:t>
            </a:r>
            <a:r>
              <a:rPr lang="en-US" altLang="zh-CN" sz="2400" dirty="0">
                <a:latin typeface="+mn-ea"/>
              </a:rPr>
              <a:t>https://</a:t>
            </a:r>
            <a:r>
              <a:rPr lang="en-US" altLang="zh-CN" sz="2400" dirty="0" err="1">
                <a:latin typeface="+mn-ea"/>
              </a:rPr>
              <a:t>www.lfd.uci.edu</a:t>
            </a:r>
            <a:r>
              <a:rPr lang="en-US" altLang="zh-CN" sz="2400" dirty="0">
                <a:latin typeface="+mn-ea"/>
              </a:rPr>
              <a:t>/~</a:t>
            </a:r>
            <a:r>
              <a:rPr lang="en-US" altLang="zh-CN" sz="2400" dirty="0" err="1">
                <a:latin typeface="+mn-ea"/>
              </a:rPr>
              <a:t>gohlke</a:t>
            </a:r>
            <a:r>
              <a:rPr lang="en-US" altLang="zh-CN" sz="2400" dirty="0">
                <a:latin typeface="+mn-ea"/>
              </a:rPr>
              <a:t>/</a:t>
            </a:r>
            <a:r>
              <a:rPr lang="en-US" altLang="zh-CN" sz="2400" dirty="0" err="1">
                <a:latin typeface="+mn-ea"/>
              </a:rPr>
              <a:t>pythonlibs</a:t>
            </a:r>
            <a:r>
              <a:rPr lang="en-US" altLang="zh-CN" sz="2400" dirty="0">
                <a:latin typeface="+mn-ea"/>
              </a:rPr>
              <a:t>/#</a:t>
            </a:r>
            <a:r>
              <a:rPr lang="en-US" altLang="zh-CN" sz="2400" dirty="0" err="1">
                <a:latin typeface="+mn-ea"/>
              </a:rPr>
              <a:t>wordcloud</a:t>
            </a:r>
            <a:r>
              <a:rPr lang="zh-CN" altLang="zh-CN" sz="2400" dirty="0">
                <a:latin typeface="+mn-ea"/>
              </a:rPr>
              <a:t>。需要注意的是，在下载列表中选择和</a:t>
            </a:r>
            <a:r>
              <a:rPr lang="en-US" altLang="zh-CN" sz="2400" dirty="0">
                <a:latin typeface="+mn-ea"/>
              </a:rPr>
              <a:t>Python</a:t>
            </a:r>
            <a:r>
              <a:rPr lang="zh-CN" altLang="zh-CN" sz="2400" dirty="0">
                <a:latin typeface="+mn-ea"/>
              </a:rPr>
              <a:t>相对应的版本。</a:t>
            </a:r>
          </a:p>
        </p:txBody>
      </p:sp>
      <p:pic>
        <p:nvPicPr>
          <p:cNvPr id="10" name="图片 9">
            <a:extLst>
              <a:ext uri="{FF2B5EF4-FFF2-40B4-BE49-F238E27FC236}">
                <a16:creationId xmlns:a16="http://schemas.microsoft.com/office/drawing/2014/main" id="{CD03CC4C-83FD-420A-891A-2F9F5E90DB53}"/>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674376" y="3174571"/>
            <a:ext cx="4204501" cy="3361468"/>
          </a:xfrm>
          <a:prstGeom prst="rect">
            <a:avLst/>
          </a:prstGeom>
        </p:spPr>
        <p:style>
          <a:lnRef idx="1">
            <a:schemeClr val="dk1"/>
          </a:lnRef>
          <a:fillRef idx="2">
            <a:schemeClr val="dk1"/>
          </a:fillRef>
          <a:effectRef idx="1">
            <a:schemeClr val="dk1"/>
          </a:effectRef>
          <a:fontRef idx="minor">
            <a:schemeClr val="dk1"/>
          </a:fontRef>
        </p:style>
      </p:pic>
    </p:spTree>
    <p:extLst>
      <p:ext uri="{BB962C8B-B14F-4D97-AF65-F5344CB8AC3E}">
        <p14:creationId xmlns:p14="http://schemas.microsoft.com/office/powerpoint/2010/main" val="1475105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itchFamily="34" charset="-122"/>
                <a:ea typeface="微软雅黑" pitchFamily="34" charset="-122"/>
              </a:rPr>
              <a:t>中文文本分析</a:t>
            </a:r>
          </a:p>
        </p:txBody>
      </p:sp>
      <p:grpSp>
        <p:nvGrpSpPr>
          <p:cNvPr id="56" name="组合 55">
            <a:extLst>
              <a:ext uri="{FF2B5EF4-FFF2-40B4-BE49-F238E27FC236}">
                <a16:creationId xmlns:a16="http://schemas.microsoft.com/office/drawing/2014/main" id="{B3ECA4EB-10D1-4B65-B604-4032302CDAF4}"/>
              </a:ext>
            </a:extLst>
          </p:cNvPr>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a:extLst>
                <a:ext uri="{FF2B5EF4-FFF2-40B4-BE49-F238E27FC236}">
                  <a16:creationId xmlns:a16="http://schemas.microsoft.com/office/drawing/2014/main" id="{FF372EA1-AB4F-47B1-B450-59AB8827ECD5}"/>
                </a:ext>
              </a:extLst>
            </p:cNvPr>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微软雅黑"/>
              </a:endParaRPr>
            </a:p>
          </p:txBody>
        </p:sp>
        <p:sp>
          <p:nvSpPr>
            <p:cNvPr id="58" name="椭圆 57">
              <a:extLst>
                <a:ext uri="{FF2B5EF4-FFF2-40B4-BE49-F238E27FC236}">
                  <a16:creationId xmlns:a16="http://schemas.microsoft.com/office/drawing/2014/main" id="{0BEE7D95-9E9C-4C6D-91AA-6429F74B9F98}"/>
                </a:ext>
              </a:extLst>
            </p:cNvPr>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微软雅黑"/>
              </a:endParaRPr>
            </a:p>
          </p:txBody>
        </p:sp>
      </p:grpSp>
      <p:cxnSp>
        <p:nvCxnSpPr>
          <p:cNvPr id="20" name="直接连接符 19">
            <a:extLst>
              <a:ext uri="{FF2B5EF4-FFF2-40B4-BE49-F238E27FC236}">
                <a16:creationId xmlns:a16="http://schemas.microsoft.com/office/drawing/2014/main" id="{C4FBB3C1-88AA-4E76-B54C-31018E3BFAA0}"/>
              </a:ext>
            </a:extLst>
          </p:cNvPr>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2" name="矩形 1">
            <a:extLst>
              <a:ext uri="{FF2B5EF4-FFF2-40B4-BE49-F238E27FC236}">
                <a16:creationId xmlns:a16="http://schemas.microsoft.com/office/drawing/2014/main" id="{6CBA683F-B27F-45C2-8BD8-11CF54284B25}"/>
              </a:ext>
            </a:extLst>
          </p:cNvPr>
          <p:cNvSpPr/>
          <p:nvPr/>
        </p:nvSpPr>
        <p:spPr>
          <a:xfrm>
            <a:off x="530360" y="904462"/>
            <a:ext cx="11267388" cy="3111108"/>
          </a:xfrm>
          <a:prstGeom prst="rect">
            <a:avLst/>
          </a:prstGeom>
        </p:spPr>
        <p:txBody>
          <a:bodyPr wrap="square">
            <a:spAutoFit/>
          </a:bodyPr>
          <a:lstStyle/>
          <a:p>
            <a:pPr marL="342900" indent="-342900">
              <a:lnSpc>
                <a:spcPct val="150000"/>
              </a:lnSpc>
              <a:spcAft>
                <a:spcPts val="1200"/>
              </a:spcAft>
              <a:buFont typeface="Arial" panose="020B0604020202020204" pitchFamily="34" charset="0"/>
              <a:buChar char="•"/>
            </a:pPr>
            <a:r>
              <a:rPr lang="zh-CN" altLang="zh-CN" sz="2400" dirty="0"/>
              <a:t>文本分析是指对文本的表示及其特征项的选取；文本分析是文本挖掘、信息检索的一个基本问题，它把从文本中抽取出的特征词进行量化来表示文本信息。</a:t>
            </a:r>
            <a:endParaRPr lang="en-US" altLang="zh-CN" sz="2400" dirty="0"/>
          </a:p>
          <a:p>
            <a:pPr marL="342900" indent="-342900">
              <a:lnSpc>
                <a:spcPct val="150000"/>
              </a:lnSpc>
              <a:spcAft>
                <a:spcPts val="1200"/>
              </a:spcAft>
              <a:buFont typeface="Arial" panose="020B0604020202020204" pitchFamily="34" charset="0"/>
              <a:buChar char="•"/>
            </a:pPr>
            <a:r>
              <a:rPr lang="zh-CN" altLang="zh-CN" sz="2400" dirty="0"/>
              <a:t>文本是由特定的人制作的，文本的语义不可避免地会反映人的特定立场、观点、价值和利益。因此，由文本内容分析，可以推断文本提供者的意图和目的。</a:t>
            </a:r>
          </a:p>
          <a:p>
            <a:pPr marL="342900" indent="-342900">
              <a:lnSpc>
                <a:spcPct val="150000"/>
              </a:lnSpc>
              <a:spcAft>
                <a:spcPts val="1200"/>
              </a:spcAft>
              <a:buFont typeface="Arial" panose="020B0604020202020204" pitchFamily="34" charset="0"/>
              <a:buChar char="•"/>
            </a:pPr>
            <a:r>
              <a:rPr lang="zh-CN" altLang="zh-CN" sz="2400" dirty="0"/>
              <a:t>本章中我们将重点讨论中文文本分析。</a:t>
            </a:r>
          </a:p>
        </p:txBody>
      </p:sp>
    </p:spTree>
    <p:extLst>
      <p:ext uri="{BB962C8B-B14F-4D97-AF65-F5344CB8AC3E}">
        <p14:creationId xmlns:p14="http://schemas.microsoft.com/office/powerpoint/2010/main" val="3427335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itchFamily="34" charset="-122"/>
                <a:ea typeface="微软雅黑" pitchFamily="34" charset="-122"/>
              </a:rPr>
              <a:t>中文文本分析相关库</a:t>
            </a:r>
          </a:p>
        </p:txBody>
      </p:sp>
      <p:grpSp>
        <p:nvGrpSpPr>
          <p:cNvPr id="56" name="组合 55">
            <a:extLst>
              <a:ext uri="{FF2B5EF4-FFF2-40B4-BE49-F238E27FC236}">
                <a16:creationId xmlns:a16="http://schemas.microsoft.com/office/drawing/2014/main" id="{B3ECA4EB-10D1-4B65-B604-4032302CDAF4}"/>
              </a:ext>
            </a:extLst>
          </p:cNvPr>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a:extLst>
                <a:ext uri="{FF2B5EF4-FFF2-40B4-BE49-F238E27FC236}">
                  <a16:creationId xmlns:a16="http://schemas.microsoft.com/office/drawing/2014/main" id="{FF372EA1-AB4F-47B1-B450-59AB8827ECD5}"/>
                </a:ext>
              </a:extLst>
            </p:cNvPr>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微软雅黑"/>
              </a:endParaRPr>
            </a:p>
          </p:txBody>
        </p:sp>
        <p:sp>
          <p:nvSpPr>
            <p:cNvPr id="58" name="椭圆 57">
              <a:extLst>
                <a:ext uri="{FF2B5EF4-FFF2-40B4-BE49-F238E27FC236}">
                  <a16:creationId xmlns:a16="http://schemas.microsoft.com/office/drawing/2014/main" id="{0BEE7D95-9E9C-4C6D-91AA-6429F74B9F98}"/>
                </a:ext>
              </a:extLst>
            </p:cNvPr>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微软雅黑"/>
              </a:endParaRPr>
            </a:p>
          </p:txBody>
        </p:sp>
      </p:grpSp>
      <p:cxnSp>
        <p:nvCxnSpPr>
          <p:cNvPr id="20" name="直接连接符 19">
            <a:extLst>
              <a:ext uri="{FF2B5EF4-FFF2-40B4-BE49-F238E27FC236}">
                <a16:creationId xmlns:a16="http://schemas.microsoft.com/office/drawing/2014/main" id="{C4FBB3C1-88AA-4E76-B54C-31018E3BFAA0}"/>
              </a:ext>
            </a:extLst>
          </p:cNvPr>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2" name="矩形 1">
            <a:extLst>
              <a:ext uri="{FF2B5EF4-FFF2-40B4-BE49-F238E27FC236}">
                <a16:creationId xmlns:a16="http://schemas.microsoft.com/office/drawing/2014/main" id="{6CBA683F-B27F-45C2-8BD8-11CF54284B25}"/>
              </a:ext>
            </a:extLst>
          </p:cNvPr>
          <p:cNvSpPr/>
          <p:nvPr/>
        </p:nvSpPr>
        <p:spPr>
          <a:xfrm>
            <a:off x="530360" y="904462"/>
            <a:ext cx="11267388" cy="581057"/>
          </a:xfrm>
          <a:prstGeom prst="rect">
            <a:avLst/>
          </a:prstGeom>
        </p:spPr>
        <p:txBody>
          <a:bodyPr wrap="square">
            <a:spAutoFit/>
          </a:bodyPr>
          <a:lstStyle/>
          <a:p>
            <a:pPr>
              <a:lnSpc>
                <a:spcPct val="150000"/>
              </a:lnSpc>
              <a:spcAft>
                <a:spcPts val="1200"/>
              </a:spcAft>
            </a:pPr>
            <a:r>
              <a:rPr lang="zh-CN" altLang="zh-CN" sz="2400" b="1" dirty="0">
                <a:latin typeface="+mn-ea"/>
              </a:rPr>
              <a:t>词云绘制</a:t>
            </a:r>
            <a:r>
              <a:rPr lang="en-US" altLang="zh-CN" sz="2400" b="1" dirty="0" err="1">
                <a:latin typeface="+mn-ea"/>
              </a:rPr>
              <a:t>wordcloud</a:t>
            </a:r>
            <a:r>
              <a:rPr lang="zh-CN" altLang="zh-CN" sz="2400" b="1" dirty="0">
                <a:latin typeface="+mn-ea"/>
              </a:rPr>
              <a:t>库</a:t>
            </a:r>
            <a:r>
              <a:rPr lang="en-US" altLang="zh-CN" sz="2400" b="1" dirty="0">
                <a:latin typeface="+mn-ea"/>
              </a:rPr>
              <a:t>——</a:t>
            </a:r>
            <a:r>
              <a:rPr lang="en-US" altLang="zh-CN" sz="2400" b="1" dirty="0" err="1">
                <a:latin typeface="+mn-ea"/>
              </a:rPr>
              <a:t>wordcloud</a:t>
            </a:r>
            <a:r>
              <a:rPr lang="zh-CN" altLang="zh-CN" sz="2400" b="1" dirty="0">
                <a:latin typeface="+mn-ea"/>
              </a:rPr>
              <a:t>库的安装</a:t>
            </a:r>
            <a:endParaRPr lang="zh-CN" altLang="zh-CN" sz="3600" b="1" dirty="0">
              <a:latin typeface="+mn-ea"/>
            </a:endParaRPr>
          </a:p>
        </p:txBody>
      </p:sp>
      <p:sp>
        <p:nvSpPr>
          <p:cNvPr id="3" name="矩形 2">
            <a:extLst>
              <a:ext uri="{FF2B5EF4-FFF2-40B4-BE49-F238E27FC236}">
                <a16:creationId xmlns:a16="http://schemas.microsoft.com/office/drawing/2014/main" id="{ED7D658B-805A-43E3-93E2-2DC91D1D9096}"/>
              </a:ext>
            </a:extLst>
          </p:cNvPr>
          <p:cNvSpPr/>
          <p:nvPr/>
        </p:nvSpPr>
        <p:spPr>
          <a:xfrm>
            <a:off x="530360" y="1485519"/>
            <a:ext cx="11167997" cy="2243050"/>
          </a:xfrm>
          <a:prstGeom prst="rect">
            <a:avLst/>
          </a:prstGeom>
        </p:spPr>
        <p:txBody>
          <a:bodyPr wrap="square">
            <a:spAutoFit/>
          </a:bodyPr>
          <a:lstStyle/>
          <a:p>
            <a:pPr>
              <a:lnSpc>
                <a:spcPct val="150000"/>
              </a:lnSpc>
            </a:pPr>
            <a:r>
              <a:rPr lang="zh-CN" altLang="zh-CN" sz="2400" dirty="0">
                <a:latin typeface="+mn-ea"/>
              </a:rPr>
              <a:t>下载完毕后，我们需要找到下载文件的地址，然后在此处打开命令行，输入：</a:t>
            </a:r>
          </a:p>
          <a:p>
            <a:pPr>
              <a:lnSpc>
                <a:spcPct val="150000"/>
              </a:lnSpc>
            </a:pPr>
            <a:r>
              <a:rPr lang="en-US" altLang="zh-CN" sz="2400" dirty="0">
                <a:latin typeface="+mn-ea"/>
              </a:rPr>
              <a:t>pip install </a:t>
            </a:r>
            <a:r>
              <a:rPr lang="en-US" altLang="zh-CN" sz="2400" dirty="0" err="1">
                <a:latin typeface="+mn-ea"/>
              </a:rPr>
              <a:t>wordcloud</a:t>
            </a:r>
            <a:r>
              <a:rPr lang="en-US" altLang="zh-CN" sz="2400" dirty="0">
                <a:latin typeface="+mn-ea"/>
              </a:rPr>
              <a:t>-1.5.0</a:t>
            </a:r>
            <a:r>
              <a:rPr lang="zh-CN" altLang="zh-CN" sz="2400" dirty="0">
                <a:latin typeface="+mn-ea"/>
              </a:rPr>
              <a:t>……（也就是你所下载文件的文件名）</a:t>
            </a:r>
          </a:p>
          <a:p>
            <a:pPr>
              <a:lnSpc>
                <a:spcPct val="150000"/>
              </a:lnSpc>
            </a:pPr>
            <a:r>
              <a:rPr lang="zh-CN" altLang="zh-CN" sz="2400" dirty="0">
                <a:latin typeface="+mn-ea"/>
              </a:rPr>
              <a:t>之后在</a:t>
            </a:r>
            <a:r>
              <a:rPr lang="en-US" altLang="zh-CN" sz="2400" dirty="0" err="1">
                <a:latin typeface="+mn-ea"/>
              </a:rPr>
              <a:t>IDEL</a:t>
            </a:r>
            <a:r>
              <a:rPr lang="zh-CN" altLang="zh-CN" sz="2400" dirty="0">
                <a:latin typeface="+mn-ea"/>
              </a:rPr>
              <a:t>中直接调用</a:t>
            </a:r>
            <a:r>
              <a:rPr lang="en-US" altLang="zh-CN" sz="2400" dirty="0">
                <a:latin typeface="+mn-ea"/>
              </a:rPr>
              <a:t> import </a:t>
            </a:r>
            <a:r>
              <a:rPr lang="en-US" altLang="zh-CN" sz="2400" dirty="0" err="1">
                <a:latin typeface="+mn-ea"/>
              </a:rPr>
              <a:t>wordcloud</a:t>
            </a:r>
            <a:r>
              <a:rPr lang="en-US" altLang="zh-CN" sz="2400" dirty="0">
                <a:latin typeface="+mn-ea"/>
              </a:rPr>
              <a:t> </a:t>
            </a:r>
            <a:r>
              <a:rPr lang="zh-CN" altLang="zh-CN" sz="2400" dirty="0">
                <a:latin typeface="+mn-ea"/>
              </a:rPr>
              <a:t>检验是否会报错，测试</a:t>
            </a:r>
            <a:r>
              <a:rPr lang="en-US" altLang="zh-CN" sz="2400" dirty="0" err="1">
                <a:latin typeface="+mn-ea"/>
              </a:rPr>
              <a:t>wordcloud</a:t>
            </a:r>
            <a:r>
              <a:rPr lang="zh-CN" altLang="zh-CN" sz="2400" dirty="0">
                <a:latin typeface="+mn-ea"/>
              </a:rPr>
              <a:t>有没有安装成功。</a:t>
            </a:r>
            <a:endParaRPr lang="zh-CN" altLang="zh-CN" sz="3200" dirty="0">
              <a:latin typeface="+mn-ea"/>
            </a:endParaRPr>
          </a:p>
        </p:txBody>
      </p:sp>
      <p:pic>
        <p:nvPicPr>
          <p:cNvPr id="5" name="图片 4">
            <a:extLst>
              <a:ext uri="{FF2B5EF4-FFF2-40B4-BE49-F238E27FC236}">
                <a16:creationId xmlns:a16="http://schemas.microsoft.com/office/drawing/2014/main" id="{19634E6D-3530-4328-AE77-F8CB5E0CFB3F}"/>
              </a:ext>
            </a:extLst>
          </p:cNvPr>
          <p:cNvPicPr>
            <a:picLocks noChangeAspect="1"/>
          </p:cNvPicPr>
          <p:nvPr/>
        </p:nvPicPr>
        <p:blipFill>
          <a:blip r:embed="rId3"/>
          <a:stretch>
            <a:fillRect/>
          </a:stretch>
        </p:blipFill>
        <p:spPr>
          <a:xfrm>
            <a:off x="3453848" y="3429000"/>
            <a:ext cx="4199283" cy="697012"/>
          </a:xfrm>
          <a:prstGeom prst="rect">
            <a:avLst/>
          </a:prstGeom>
        </p:spPr>
        <p:style>
          <a:lnRef idx="1">
            <a:schemeClr val="dk1"/>
          </a:lnRef>
          <a:fillRef idx="2">
            <a:schemeClr val="dk1"/>
          </a:fillRef>
          <a:effectRef idx="1">
            <a:schemeClr val="dk1"/>
          </a:effectRef>
          <a:fontRef idx="minor">
            <a:schemeClr val="dk1"/>
          </a:fontRef>
        </p:style>
      </p:pic>
    </p:spTree>
    <p:extLst>
      <p:ext uri="{BB962C8B-B14F-4D97-AF65-F5344CB8AC3E}">
        <p14:creationId xmlns:p14="http://schemas.microsoft.com/office/powerpoint/2010/main" val="3850789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itchFamily="34" charset="-122"/>
                <a:ea typeface="微软雅黑" pitchFamily="34" charset="-122"/>
              </a:rPr>
              <a:t>中文文本分析相关库</a:t>
            </a:r>
          </a:p>
        </p:txBody>
      </p:sp>
      <p:grpSp>
        <p:nvGrpSpPr>
          <p:cNvPr id="56" name="组合 55">
            <a:extLst>
              <a:ext uri="{FF2B5EF4-FFF2-40B4-BE49-F238E27FC236}">
                <a16:creationId xmlns:a16="http://schemas.microsoft.com/office/drawing/2014/main" id="{B3ECA4EB-10D1-4B65-B604-4032302CDAF4}"/>
              </a:ext>
            </a:extLst>
          </p:cNvPr>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a:extLst>
                <a:ext uri="{FF2B5EF4-FFF2-40B4-BE49-F238E27FC236}">
                  <a16:creationId xmlns:a16="http://schemas.microsoft.com/office/drawing/2014/main" id="{FF372EA1-AB4F-47B1-B450-59AB8827ECD5}"/>
                </a:ext>
              </a:extLst>
            </p:cNvPr>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微软雅黑"/>
              </a:endParaRPr>
            </a:p>
          </p:txBody>
        </p:sp>
        <p:sp>
          <p:nvSpPr>
            <p:cNvPr id="58" name="椭圆 57">
              <a:extLst>
                <a:ext uri="{FF2B5EF4-FFF2-40B4-BE49-F238E27FC236}">
                  <a16:creationId xmlns:a16="http://schemas.microsoft.com/office/drawing/2014/main" id="{0BEE7D95-9E9C-4C6D-91AA-6429F74B9F98}"/>
                </a:ext>
              </a:extLst>
            </p:cNvPr>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微软雅黑"/>
              </a:endParaRPr>
            </a:p>
          </p:txBody>
        </p:sp>
      </p:grpSp>
      <p:cxnSp>
        <p:nvCxnSpPr>
          <p:cNvPr id="20" name="直接连接符 19">
            <a:extLst>
              <a:ext uri="{FF2B5EF4-FFF2-40B4-BE49-F238E27FC236}">
                <a16:creationId xmlns:a16="http://schemas.microsoft.com/office/drawing/2014/main" id="{C4FBB3C1-88AA-4E76-B54C-31018E3BFAA0}"/>
              </a:ext>
            </a:extLst>
          </p:cNvPr>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2" name="矩形 1">
            <a:extLst>
              <a:ext uri="{FF2B5EF4-FFF2-40B4-BE49-F238E27FC236}">
                <a16:creationId xmlns:a16="http://schemas.microsoft.com/office/drawing/2014/main" id="{6CBA683F-B27F-45C2-8BD8-11CF54284B25}"/>
              </a:ext>
            </a:extLst>
          </p:cNvPr>
          <p:cNvSpPr/>
          <p:nvPr/>
        </p:nvSpPr>
        <p:spPr>
          <a:xfrm>
            <a:off x="530360" y="904462"/>
            <a:ext cx="11267388" cy="581057"/>
          </a:xfrm>
          <a:prstGeom prst="rect">
            <a:avLst/>
          </a:prstGeom>
        </p:spPr>
        <p:txBody>
          <a:bodyPr wrap="square">
            <a:spAutoFit/>
          </a:bodyPr>
          <a:lstStyle/>
          <a:p>
            <a:pPr>
              <a:lnSpc>
                <a:spcPct val="150000"/>
              </a:lnSpc>
              <a:spcAft>
                <a:spcPts val="1200"/>
              </a:spcAft>
            </a:pPr>
            <a:r>
              <a:rPr lang="zh-CN" altLang="zh-CN" sz="2400" b="1" dirty="0">
                <a:latin typeface="+mn-ea"/>
              </a:rPr>
              <a:t>词云绘制</a:t>
            </a:r>
            <a:r>
              <a:rPr lang="en-US" altLang="zh-CN" sz="2400" b="1" dirty="0" err="1">
                <a:latin typeface="+mn-ea"/>
              </a:rPr>
              <a:t>wordcloud</a:t>
            </a:r>
            <a:r>
              <a:rPr lang="zh-CN" altLang="zh-CN" sz="2400" b="1" dirty="0">
                <a:latin typeface="+mn-ea"/>
              </a:rPr>
              <a:t>库</a:t>
            </a:r>
            <a:r>
              <a:rPr lang="en-US" altLang="zh-CN" sz="2400" b="1" dirty="0">
                <a:latin typeface="+mn-ea"/>
              </a:rPr>
              <a:t>——</a:t>
            </a:r>
            <a:r>
              <a:rPr lang="zh-CN" altLang="en-US" sz="2400" b="1" dirty="0">
                <a:latin typeface="+mn-ea"/>
              </a:rPr>
              <a:t>使用方法</a:t>
            </a:r>
            <a:endParaRPr lang="zh-CN" altLang="zh-CN" sz="3600" b="1" dirty="0">
              <a:latin typeface="+mn-ea"/>
            </a:endParaRPr>
          </a:p>
        </p:txBody>
      </p:sp>
      <p:sp>
        <p:nvSpPr>
          <p:cNvPr id="3" name="矩形 2">
            <a:extLst>
              <a:ext uri="{FF2B5EF4-FFF2-40B4-BE49-F238E27FC236}">
                <a16:creationId xmlns:a16="http://schemas.microsoft.com/office/drawing/2014/main" id="{ED7D658B-805A-43E3-93E2-2DC91D1D9096}"/>
              </a:ext>
            </a:extLst>
          </p:cNvPr>
          <p:cNvSpPr/>
          <p:nvPr/>
        </p:nvSpPr>
        <p:spPr>
          <a:xfrm>
            <a:off x="530360" y="1485519"/>
            <a:ext cx="11167997" cy="2243050"/>
          </a:xfrm>
          <a:prstGeom prst="rect">
            <a:avLst/>
          </a:prstGeom>
        </p:spPr>
        <p:txBody>
          <a:bodyPr wrap="square">
            <a:spAutoFit/>
          </a:bodyPr>
          <a:lstStyle/>
          <a:p>
            <a:pPr marL="342900" indent="-342900">
              <a:lnSpc>
                <a:spcPct val="150000"/>
              </a:lnSpc>
              <a:buFont typeface="Arial" panose="020B0604020202020204" pitchFamily="34" charset="0"/>
              <a:buChar char="•"/>
            </a:pPr>
            <a:r>
              <a:rPr lang="en-US" altLang="zh-CN" sz="2400" dirty="0" err="1">
                <a:latin typeface="+mn-ea"/>
              </a:rPr>
              <a:t>wordcloud</a:t>
            </a:r>
            <a:r>
              <a:rPr lang="zh-CN" altLang="zh-CN" sz="2400" dirty="0">
                <a:latin typeface="+mn-ea"/>
              </a:rPr>
              <a:t>把词云当作一个对象，它可以将文本中词语出现的频率作为一个参数绘制词云，而词云的大小、颜色、形状等都是可以设定的。</a:t>
            </a:r>
          </a:p>
          <a:p>
            <a:pPr marL="342900" indent="-342900">
              <a:lnSpc>
                <a:spcPct val="150000"/>
              </a:lnSpc>
              <a:buFont typeface="Arial" panose="020B0604020202020204" pitchFamily="34" charset="0"/>
              <a:buChar char="•"/>
            </a:pPr>
            <a:r>
              <a:rPr lang="en-US" altLang="zh-CN" sz="2400" dirty="0" err="1">
                <a:latin typeface="+mn-ea"/>
              </a:rPr>
              <a:t>wordcloud</a:t>
            </a:r>
            <a:r>
              <a:rPr lang="en-US" altLang="zh-CN" sz="2400" dirty="0">
                <a:latin typeface="+mn-ea"/>
              </a:rPr>
              <a:t> </a:t>
            </a:r>
            <a:r>
              <a:rPr lang="zh-CN" altLang="zh-CN" sz="2400" dirty="0">
                <a:latin typeface="+mn-ea"/>
              </a:rPr>
              <a:t>生成词云有两个方法。</a:t>
            </a:r>
            <a:r>
              <a:rPr lang="en-US" altLang="zh-CN" sz="2400" dirty="0">
                <a:latin typeface="+mn-ea"/>
              </a:rPr>
              <a:t>from text </a:t>
            </a:r>
            <a:r>
              <a:rPr lang="zh-CN" altLang="zh-CN" sz="2400" dirty="0">
                <a:latin typeface="+mn-ea"/>
              </a:rPr>
              <a:t>和</a:t>
            </a:r>
            <a:r>
              <a:rPr lang="en-US" altLang="zh-CN" sz="2400" dirty="0">
                <a:latin typeface="+mn-ea"/>
              </a:rPr>
              <a:t> from frequencies </a:t>
            </a:r>
            <a:r>
              <a:rPr lang="zh-CN" altLang="zh-CN" sz="2400" dirty="0">
                <a:latin typeface="+mn-ea"/>
              </a:rPr>
              <a:t>，即文本生成和频率生成，每一个都有对应的函数可以使用。</a:t>
            </a:r>
          </a:p>
        </p:txBody>
      </p:sp>
    </p:spTree>
    <p:extLst>
      <p:ext uri="{BB962C8B-B14F-4D97-AF65-F5344CB8AC3E}">
        <p14:creationId xmlns:p14="http://schemas.microsoft.com/office/powerpoint/2010/main" val="3545090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up)">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up)">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itchFamily="34" charset="-122"/>
                <a:ea typeface="微软雅黑" pitchFamily="34" charset="-122"/>
              </a:rPr>
              <a:t>中文文本分析相关库</a:t>
            </a:r>
          </a:p>
        </p:txBody>
      </p:sp>
      <p:grpSp>
        <p:nvGrpSpPr>
          <p:cNvPr id="56" name="组合 55">
            <a:extLst>
              <a:ext uri="{FF2B5EF4-FFF2-40B4-BE49-F238E27FC236}">
                <a16:creationId xmlns:a16="http://schemas.microsoft.com/office/drawing/2014/main" id="{B3ECA4EB-10D1-4B65-B604-4032302CDAF4}"/>
              </a:ext>
            </a:extLst>
          </p:cNvPr>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a:extLst>
                <a:ext uri="{FF2B5EF4-FFF2-40B4-BE49-F238E27FC236}">
                  <a16:creationId xmlns:a16="http://schemas.microsoft.com/office/drawing/2014/main" id="{FF372EA1-AB4F-47B1-B450-59AB8827ECD5}"/>
                </a:ext>
              </a:extLst>
            </p:cNvPr>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微软雅黑"/>
              </a:endParaRPr>
            </a:p>
          </p:txBody>
        </p:sp>
        <p:sp>
          <p:nvSpPr>
            <p:cNvPr id="58" name="椭圆 57">
              <a:extLst>
                <a:ext uri="{FF2B5EF4-FFF2-40B4-BE49-F238E27FC236}">
                  <a16:creationId xmlns:a16="http://schemas.microsoft.com/office/drawing/2014/main" id="{0BEE7D95-9E9C-4C6D-91AA-6429F74B9F98}"/>
                </a:ext>
              </a:extLst>
            </p:cNvPr>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微软雅黑"/>
              </a:endParaRPr>
            </a:p>
          </p:txBody>
        </p:sp>
      </p:grpSp>
      <p:cxnSp>
        <p:nvCxnSpPr>
          <p:cNvPr id="20" name="直接连接符 19">
            <a:extLst>
              <a:ext uri="{FF2B5EF4-FFF2-40B4-BE49-F238E27FC236}">
                <a16:creationId xmlns:a16="http://schemas.microsoft.com/office/drawing/2014/main" id="{C4FBB3C1-88AA-4E76-B54C-31018E3BFAA0}"/>
              </a:ext>
            </a:extLst>
          </p:cNvPr>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2" name="矩形 1">
            <a:extLst>
              <a:ext uri="{FF2B5EF4-FFF2-40B4-BE49-F238E27FC236}">
                <a16:creationId xmlns:a16="http://schemas.microsoft.com/office/drawing/2014/main" id="{6CBA683F-B27F-45C2-8BD8-11CF54284B25}"/>
              </a:ext>
            </a:extLst>
          </p:cNvPr>
          <p:cNvSpPr/>
          <p:nvPr/>
        </p:nvSpPr>
        <p:spPr>
          <a:xfrm>
            <a:off x="530360" y="904462"/>
            <a:ext cx="11267388" cy="581057"/>
          </a:xfrm>
          <a:prstGeom prst="rect">
            <a:avLst/>
          </a:prstGeom>
        </p:spPr>
        <p:txBody>
          <a:bodyPr wrap="square">
            <a:spAutoFit/>
          </a:bodyPr>
          <a:lstStyle/>
          <a:p>
            <a:pPr>
              <a:lnSpc>
                <a:spcPct val="150000"/>
              </a:lnSpc>
              <a:spcAft>
                <a:spcPts val="1200"/>
              </a:spcAft>
            </a:pPr>
            <a:r>
              <a:rPr lang="zh-CN" altLang="zh-CN" sz="2400" b="1" dirty="0">
                <a:latin typeface="+mn-ea"/>
              </a:rPr>
              <a:t>词云绘制</a:t>
            </a:r>
            <a:r>
              <a:rPr lang="en-US" altLang="zh-CN" sz="2400" b="1" dirty="0" err="1">
                <a:latin typeface="+mn-ea"/>
              </a:rPr>
              <a:t>wordcloud</a:t>
            </a:r>
            <a:r>
              <a:rPr lang="zh-CN" altLang="zh-CN" sz="2400" b="1" dirty="0">
                <a:latin typeface="+mn-ea"/>
              </a:rPr>
              <a:t>库</a:t>
            </a:r>
            <a:r>
              <a:rPr lang="en-US" altLang="zh-CN" sz="2400" b="1" dirty="0">
                <a:latin typeface="+mn-ea"/>
              </a:rPr>
              <a:t>——</a:t>
            </a:r>
            <a:r>
              <a:rPr lang="zh-CN" altLang="en-US" sz="2400" b="1" dirty="0">
                <a:latin typeface="+mn-ea"/>
              </a:rPr>
              <a:t>使用方法</a:t>
            </a:r>
            <a:endParaRPr lang="zh-CN" altLang="zh-CN" sz="3600" b="1" dirty="0">
              <a:latin typeface="+mn-ea"/>
            </a:endParaRPr>
          </a:p>
        </p:txBody>
      </p:sp>
      <p:sp>
        <p:nvSpPr>
          <p:cNvPr id="3" name="矩形 2">
            <a:extLst>
              <a:ext uri="{FF2B5EF4-FFF2-40B4-BE49-F238E27FC236}">
                <a16:creationId xmlns:a16="http://schemas.microsoft.com/office/drawing/2014/main" id="{ED7D658B-805A-43E3-93E2-2DC91D1D9096}"/>
              </a:ext>
            </a:extLst>
          </p:cNvPr>
          <p:cNvSpPr/>
          <p:nvPr/>
        </p:nvSpPr>
        <p:spPr>
          <a:xfrm>
            <a:off x="170320" y="1485519"/>
            <a:ext cx="11167997" cy="5016758"/>
          </a:xfrm>
          <a:prstGeom prst="rect">
            <a:avLst/>
          </a:prstGeom>
        </p:spPr>
        <p:txBody>
          <a:bodyPr wrap="square">
            <a:spAutoFit/>
          </a:bodyPr>
          <a:lstStyle/>
          <a:p>
            <a:pPr marL="800100" lvl="1" indent="-342900">
              <a:spcAft>
                <a:spcPts val="1200"/>
              </a:spcAft>
              <a:buFont typeface="+mj-lt"/>
              <a:buAutoNum type="arabicPeriod"/>
            </a:pPr>
            <a:r>
              <a:rPr lang="en-US" altLang="zh-CN" sz="2000" dirty="0" err="1">
                <a:solidFill>
                  <a:srgbClr val="3333FF"/>
                </a:solidFill>
                <a:latin typeface="+mn-ea"/>
              </a:rPr>
              <a:t>font_path</a:t>
            </a:r>
            <a:r>
              <a:rPr lang="en-US" altLang="zh-CN" sz="2000" dirty="0">
                <a:solidFill>
                  <a:srgbClr val="3333FF"/>
                </a:solidFill>
                <a:latin typeface="+mn-ea"/>
              </a:rPr>
              <a:t> : string     //</a:t>
            </a:r>
            <a:r>
              <a:rPr lang="zh-CN" altLang="zh-CN" sz="2000" dirty="0">
                <a:solidFill>
                  <a:srgbClr val="3333FF"/>
                </a:solidFill>
                <a:latin typeface="+mn-ea"/>
              </a:rPr>
              <a:t>字体路径，如：</a:t>
            </a:r>
            <a:r>
              <a:rPr lang="en-US" altLang="zh-CN" sz="2000" dirty="0" err="1">
                <a:solidFill>
                  <a:srgbClr val="3333FF"/>
                </a:solidFill>
                <a:latin typeface="+mn-ea"/>
              </a:rPr>
              <a:t>font_path</a:t>
            </a:r>
            <a:r>
              <a:rPr lang="en-US" altLang="zh-CN" sz="2000" dirty="0">
                <a:solidFill>
                  <a:srgbClr val="3333FF"/>
                </a:solidFill>
                <a:latin typeface="+mn-ea"/>
              </a:rPr>
              <a:t> = '</a:t>
            </a:r>
            <a:r>
              <a:rPr lang="zh-CN" altLang="zh-CN" sz="2000" dirty="0">
                <a:solidFill>
                  <a:srgbClr val="3333FF"/>
                </a:solidFill>
                <a:latin typeface="+mn-ea"/>
              </a:rPr>
              <a:t>黑体</a:t>
            </a:r>
            <a:r>
              <a:rPr lang="en-US" altLang="zh-CN" sz="2000" dirty="0">
                <a:solidFill>
                  <a:srgbClr val="3333FF"/>
                </a:solidFill>
                <a:latin typeface="+mn-ea"/>
              </a:rPr>
              <a:t>.</a:t>
            </a:r>
            <a:r>
              <a:rPr lang="en-US" altLang="zh-CN" sz="2000" dirty="0" err="1">
                <a:solidFill>
                  <a:srgbClr val="3333FF"/>
                </a:solidFill>
                <a:latin typeface="+mn-ea"/>
              </a:rPr>
              <a:t>ttf</a:t>
            </a:r>
            <a:r>
              <a:rPr lang="en-US" altLang="zh-CN" sz="2000" dirty="0">
                <a:solidFill>
                  <a:srgbClr val="3333FF"/>
                </a:solidFill>
                <a:latin typeface="+mn-ea"/>
              </a:rPr>
              <a:t>'</a:t>
            </a:r>
            <a:endParaRPr lang="zh-CN" altLang="zh-CN" sz="2000" dirty="0">
              <a:solidFill>
                <a:srgbClr val="3333FF"/>
              </a:solidFill>
              <a:latin typeface="+mn-ea"/>
            </a:endParaRPr>
          </a:p>
          <a:p>
            <a:pPr marL="800100" lvl="1" indent="-342900">
              <a:spcAft>
                <a:spcPts val="1200"/>
              </a:spcAft>
              <a:buFont typeface="+mj-lt"/>
              <a:buAutoNum type="arabicPeriod"/>
            </a:pPr>
            <a:r>
              <a:rPr lang="en-US" altLang="zh-CN" sz="2000" dirty="0">
                <a:solidFill>
                  <a:srgbClr val="3333FF"/>
                </a:solidFill>
                <a:latin typeface="+mn-ea"/>
              </a:rPr>
              <a:t>width : int (default=400)     //</a:t>
            </a:r>
            <a:r>
              <a:rPr lang="zh-CN" altLang="zh-CN" sz="2000" dirty="0">
                <a:solidFill>
                  <a:srgbClr val="3333FF"/>
                </a:solidFill>
                <a:latin typeface="+mn-ea"/>
              </a:rPr>
              <a:t>输出的画布宽度，默认为</a:t>
            </a:r>
            <a:r>
              <a:rPr lang="en-US" altLang="zh-CN" sz="2000" dirty="0">
                <a:solidFill>
                  <a:srgbClr val="3333FF"/>
                </a:solidFill>
                <a:latin typeface="+mn-ea"/>
              </a:rPr>
              <a:t>400</a:t>
            </a:r>
            <a:r>
              <a:rPr lang="zh-CN" altLang="zh-CN" sz="2000" dirty="0">
                <a:solidFill>
                  <a:srgbClr val="3333FF"/>
                </a:solidFill>
                <a:latin typeface="+mn-ea"/>
              </a:rPr>
              <a:t>像素</a:t>
            </a:r>
          </a:p>
          <a:p>
            <a:pPr marL="800100" lvl="1" indent="-342900">
              <a:spcAft>
                <a:spcPts val="1200"/>
              </a:spcAft>
              <a:buFont typeface="+mj-lt"/>
              <a:buAutoNum type="arabicPeriod"/>
            </a:pPr>
            <a:r>
              <a:rPr lang="en-US" altLang="zh-CN" sz="2000" dirty="0">
                <a:solidFill>
                  <a:srgbClr val="3333FF"/>
                </a:solidFill>
                <a:latin typeface="+mn-ea"/>
              </a:rPr>
              <a:t>height : int (default=200)     //</a:t>
            </a:r>
            <a:r>
              <a:rPr lang="zh-CN" altLang="zh-CN" sz="2000" dirty="0">
                <a:solidFill>
                  <a:srgbClr val="3333FF"/>
                </a:solidFill>
                <a:latin typeface="+mn-ea"/>
              </a:rPr>
              <a:t>输出的画布高度，默认为</a:t>
            </a:r>
            <a:r>
              <a:rPr lang="en-US" altLang="zh-CN" sz="2000" dirty="0">
                <a:solidFill>
                  <a:srgbClr val="3333FF"/>
                </a:solidFill>
                <a:latin typeface="+mn-ea"/>
              </a:rPr>
              <a:t>200</a:t>
            </a:r>
            <a:r>
              <a:rPr lang="zh-CN" altLang="zh-CN" sz="2000" dirty="0">
                <a:solidFill>
                  <a:srgbClr val="3333FF"/>
                </a:solidFill>
                <a:latin typeface="+mn-ea"/>
              </a:rPr>
              <a:t>像素</a:t>
            </a:r>
          </a:p>
          <a:p>
            <a:pPr marL="800100" lvl="1" indent="-342900">
              <a:spcAft>
                <a:spcPts val="1200"/>
              </a:spcAft>
              <a:buFont typeface="+mj-lt"/>
              <a:buAutoNum type="arabicPeriod"/>
            </a:pPr>
            <a:r>
              <a:rPr lang="en-US" altLang="zh-CN" sz="2000" dirty="0">
                <a:latin typeface="+mn-ea"/>
              </a:rPr>
              <a:t>mask : </a:t>
            </a:r>
            <a:r>
              <a:rPr lang="en-US" altLang="zh-CN" sz="2000" dirty="0" err="1">
                <a:latin typeface="+mn-ea"/>
              </a:rPr>
              <a:t>nd</a:t>
            </a:r>
            <a:r>
              <a:rPr lang="en-US" altLang="zh-CN" sz="2000" dirty="0">
                <a:latin typeface="+mn-ea"/>
              </a:rPr>
              <a:t>-array or None (default=None)     //</a:t>
            </a:r>
            <a:r>
              <a:rPr lang="zh-CN" altLang="zh-CN" sz="2000" dirty="0">
                <a:latin typeface="+mn-ea"/>
              </a:rPr>
              <a:t>如果参数为空，则使用二维遮罩绘制词云。如果</a:t>
            </a:r>
            <a:r>
              <a:rPr lang="en-US" altLang="zh-CN" sz="2000" dirty="0">
                <a:latin typeface="+mn-ea"/>
              </a:rPr>
              <a:t> mask </a:t>
            </a:r>
            <a:r>
              <a:rPr lang="zh-CN" altLang="zh-CN" sz="2000" dirty="0">
                <a:latin typeface="+mn-ea"/>
              </a:rPr>
              <a:t>非空，设置的宽高值将被忽略，遮罩形状被</a:t>
            </a:r>
            <a:r>
              <a:rPr lang="en-US" altLang="zh-CN" sz="2000" dirty="0">
                <a:latin typeface="+mn-ea"/>
              </a:rPr>
              <a:t> mask </a:t>
            </a:r>
            <a:r>
              <a:rPr lang="zh-CN" altLang="zh-CN" sz="2000" dirty="0">
                <a:latin typeface="+mn-ea"/>
              </a:rPr>
              <a:t>取代。</a:t>
            </a:r>
          </a:p>
          <a:p>
            <a:pPr marL="800100" lvl="1" indent="-342900">
              <a:spcAft>
                <a:spcPts val="1200"/>
              </a:spcAft>
              <a:buFont typeface="+mj-lt"/>
              <a:buAutoNum type="arabicPeriod"/>
            </a:pPr>
            <a:r>
              <a:rPr lang="en-US" altLang="zh-CN" sz="2000" dirty="0" err="1">
                <a:latin typeface="+mn-ea"/>
              </a:rPr>
              <a:t>min_font_size</a:t>
            </a:r>
            <a:r>
              <a:rPr lang="en-US" altLang="zh-CN" sz="2000" dirty="0">
                <a:latin typeface="+mn-ea"/>
              </a:rPr>
              <a:t> : int (default=4)     //</a:t>
            </a:r>
            <a:r>
              <a:rPr lang="zh-CN" altLang="zh-CN" sz="2000" dirty="0">
                <a:latin typeface="+mn-ea"/>
              </a:rPr>
              <a:t>显示的最小的字体大小</a:t>
            </a:r>
          </a:p>
          <a:p>
            <a:pPr marL="800100" lvl="1" indent="-342900">
              <a:spcAft>
                <a:spcPts val="1200"/>
              </a:spcAft>
              <a:buFont typeface="+mj-lt"/>
              <a:buAutoNum type="arabicPeriod"/>
            </a:pPr>
            <a:r>
              <a:rPr lang="en-US" altLang="zh-CN" sz="2000" dirty="0" err="1">
                <a:solidFill>
                  <a:srgbClr val="3333FF"/>
                </a:solidFill>
                <a:latin typeface="+mn-ea"/>
              </a:rPr>
              <a:t>max_words</a:t>
            </a:r>
            <a:r>
              <a:rPr lang="en-US" altLang="zh-CN" sz="2000" dirty="0">
                <a:solidFill>
                  <a:srgbClr val="3333FF"/>
                </a:solidFill>
                <a:latin typeface="+mn-ea"/>
              </a:rPr>
              <a:t> : number (default=200)     //</a:t>
            </a:r>
            <a:r>
              <a:rPr lang="zh-CN" altLang="zh-CN" sz="2000" dirty="0">
                <a:solidFill>
                  <a:srgbClr val="3333FF"/>
                </a:solidFill>
                <a:latin typeface="+mn-ea"/>
              </a:rPr>
              <a:t>要显示的词的最大个数</a:t>
            </a:r>
          </a:p>
          <a:p>
            <a:pPr marL="800100" lvl="1" indent="-342900">
              <a:spcAft>
                <a:spcPts val="1200"/>
              </a:spcAft>
              <a:buFont typeface="+mj-lt"/>
              <a:buAutoNum type="arabicPeriod"/>
            </a:pPr>
            <a:r>
              <a:rPr lang="en-US" altLang="zh-CN" sz="2000" dirty="0" err="1">
                <a:latin typeface="+mn-ea"/>
              </a:rPr>
              <a:t>stopwords</a:t>
            </a:r>
            <a:r>
              <a:rPr lang="en-US" altLang="zh-CN" sz="2000" dirty="0">
                <a:latin typeface="+mn-ea"/>
              </a:rPr>
              <a:t> : set of strings or None     //</a:t>
            </a:r>
            <a:r>
              <a:rPr lang="zh-CN" altLang="zh-CN" sz="2000" dirty="0">
                <a:latin typeface="+mn-ea"/>
              </a:rPr>
              <a:t>设置需要屏蔽的词，如果为空，则使用内置的</a:t>
            </a:r>
            <a:r>
              <a:rPr lang="en-US" altLang="zh-CN" sz="2000" dirty="0" err="1">
                <a:latin typeface="+mn-ea"/>
              </a:rPr>
              <a:t>STOPWORDS</a:t>
            </a:r>
            <a:endParaRPr lang="zh-CN" altLang="zh-CN" sz="2000" dirty="0">
              <a:latin typeface="+mn-ea"/>
            </a:endParaRPr>
          </a:p>
          <a:p>
            <a:pPr marL="800100" lvl="1" indent="-342900">
              <a:spcAft>
                <a:spcPts val="1200"/>
              </a:spcAft>
              <a:buFont typeface="+mj-lt"/>
              <a:buAutoNum type="arabicPeriod"/>
            </a:pPr>
            <a:r>
              <a:rPr lang="en-US" altLang="zh-CN" sz="2000" dirty="0" err="1">
                <a:latin typeface="+mn-ea"/>
              </a:rPr>
              <a:t>background_color</a:t>
            </a:r>
            <a:r>
              <a:rPr lang="en-US" altLang="zh-CN" sz="2000" dirty="0">
                <a:latin typeface="+mn-ea"/>
              </a:rPr>
              <a:t> : color value (default=”black”)     //</a:t>
            </a:r>
            <a:r>
              <a:rPr lang="zh-CN" altLang="zh-CN" sz="2000" dirty="0">
                <a:latin typeface="+mn-ea"/>
              </a:rPr>
              <a:t>背景颜色，如</a:t>
            </a:r>
            <a:r>
              <a:rPr lang="en-US" altLang="zh-CN" sz="2000" dirty="0" err="1">
                <a:latin typeface="+mn-ea"/>
              </a:rPr>
              <a:t>background_color</a:t>
            </a:r>
            <a:r>
              <a:rPr lang="en-US" altLang="zh-CN" sz="2000" dirty="0">
                <a:latin typeface="+mn-ea"/>
              </a:rPr>
              <a:t>='white',</a:t>
            </a:r>
            <a:r>
              <a:rPr lang="zh-CN" altLang="zh-CN" sz="2000" dirty="0">
                <a:latin typeface="+mn-ea"/>
              </a:rPr>
              <a:t>背景颜色为白色。</a:t>
            </a:r>
          </a:p>
          <a:p>
            <a:pPr marL="800100" lvl="1" indent="-342900">
              <a:spcAft>
                <a:spcPts val="1200"/>
              </a:spcAft>
              <a:buFont typeface="+mj-lt"/>
              <a:buAutoNum type="arabicPeriod"/>
            </a:pPr>
            <a:r>
              <a:rPr lang="en-US" altLang="zh-CN" sz="2000" dirty="0" err="1">
                <a:latin typeface="+mn-ea"/>
              </a:rPr>
              <a:t>max_font_size</a:t>
            </a:r>
            <a:r>
              <a:rPr lang="en-US" altLang="zh-CN" sz="2000" dirty="0">
                <a:latin typeface="+mn-ea"/>
              </a:rPr>
              <a:t> : int or None (default=None)     //</a:t>
            </a:r>
            <a:r>
              <a:rPr lang="zh-CN" altLang="zh-CN" sz="2000" dirty="0">
                <a:latin typeface="+mn-ea"/>
              </a:rPr>
              <a:t>显示的最大的字体大小</a:t>
            </a:r>
          </a:p>
        </p:txBody>
      </p:sp>
    </p:spTree>
    <p:extLst>
      <p:ext uri="{BB962C8B-B14F-4D97-AF65-F5344CB8AC3E}">
        <p14:creationId xmlns:p14="http://schemas.microsoft.com/office/powerpoint/2010/main" val="19031580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itchFamily="34" charset="-122"/>
                <a:ea typeface="微软雅黑" pitchFamily="34" charset="-122"/>
              </a:rPr>
              <a:t>中文文本分析相关库</a:t>
            </a:r>
          </a:p>
        </p:txBody>
      </p:sp>
      <p:grpSp>
        <p:nvGrpSpPr>
          <p:cNvPr id="56" name="组合 55">
            <a:extLst>
              <a:ext uri="{FF2B5EF4-FFF2-40B4-BE49-F238E27FC236}">
                <a16:creationId xmlns:a16="http://schemas.microsoft.com/office/drawing/2014/main" id="{B3ECA4EB-10D1-4B65-B604-4032302CDAF4}"/>
              </a:ext>
            </a:extLst>
          </p:cNvPr>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a:extLst>
                <a:ext uri="{FF2B5EF4-FFF2-40B4-BE49-F238E27FC236}">
                  <a16:creationId xmlns:a16="http://schemas.microsoft.com/office/drawing/2014/main" id="{FF372EA1-AB4F-47B1-B450-59AB8827ECD5}"/>
                </a:ext>
              </a:extLst>
            </p:cNvPr>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微软雅黑"/>
              </a:endParaRPr>
            </a:p>
          </p:txBody>
        </p:sp>
        <p:sp>
          <p:nvSpPr>
            <p:cNvPr id="58" name="椭圆 57">
              <a:extLst>
                <a:ext uri="{FF2B5EF4-FFF2-40B4-BE49-F238E27FC236}">
                  <a16:creationId xmlns:a16="http://schemas.microsoft.com/office/drawing/2014/main" id="{0BEE7D95-9E9C-4C6D-91AA-6429F74B9F98}"/>
                </a:ext>
              </a:extLst>
            </p:cNvPr>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微软雅黑"/>
              </a:endParaRPr>
            </a:p>
          </p:txBody>
        </p:sp>
      </p:grpSp>
      <p:cxnSp>
        <p:nvCxnSpPr>
          <p:cNvPr id="20" name="直接连接符 19">
            <a:extLst>
              <a:ext uri="{FF2B5EF4-FFF2-40B4-BE49-F238E27FC236}">
                <a16:creationId xmlns:a16="http://schemas.microsoft.com/office/drawing/2014/main" id="{C4FBB3C1-88AA-4E76-B54C-31018E3BFAA0}"/>
              </a:ext>
            </a:extLst>
          </p:cNvPr>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2" name="矩形 1">
            <a:extLst>
              <a:ext uri="{FF2B5EF4-FFF2-40B4-BE49-F238E27FC236}">
                <a16:creationId xmlns:a16="http://schemas.microsoft.com/office/drawing/2014/main" id="{6CBA683F-B27F-45C2-8BD8-11CF54284B25}"/>
              </a:ext>
            </a:extLst>
          </p:cNvPr>
          <p:cNvSpPr/>
          <p:nvPr/>
        </p:nvSpPr>
        <p:spPr>
          <a:xfrm>
            <a:off x="530360" y="904462"/>
            <a:ext cx="11267388" cy="581057"/>
          </a:xfrm>
          <a:prstGeom prst="rect">
            <a:avLst/>
          </a:prstGeom>
        </p:spPr>
        <p:txBody>
          <a:bodyPr wrap="square">
            <a:spAutoFit/>
          </a:bodyPr>
          <a:lstStyle/>
          <a:p>
            <a:pPr>
              <a:lnSpc>
                <a:spcPct val="150000"/>
              </a:lnSpc>
              <a:spcAft>
                <a:spcPts val="1200"/>
              </a:spcAft>
            </a:pPr>
            <a:r>
              <a:rPr lang="zh-CN" altLang="zh-CN" sz="2400" b="1" dirty="0">
                <a:latin typeface="+mn-ea"/>
              </a:rPr>
              <a:t>词云绘制</a:t>
            </a:r>
            <a:r>
              <a:rPr lang="en-US" altLang="zh-CN" sz="2400" b="1" dirty="0" err="1">
                <a:latin typeface="+mn-ea"/>
              </a:rPr>
              <a:t>wordcloud</a:t>
            </a:r>
            <a:r>
              <a:rPr lang="zh-CN" altLang="zh-CN" sz="2400" b="1" dirty="0">
                <a:latin typeface="+mn-ea"/>
              </a:rPr>
              <a:t>库</a:t>
            </a:r>
            <a:r>
              <a:rPr lang="en-US" altLang="zh-CN" sz="2400" b="1" dirty="0">
                <a:latin typeface="+mn-ea"/>
              </a:rPr>
              <a:t>——</a:t>
            </a:r>
            <a:r>
              <a:rPr lang="zh-CN" altLang="en-US" sz="2400" b="1" dirty="0">
                <a:latin typeface="+mn-ea"/>
              </a:rPr>
              <a:t>使用方法</a:t>
            </a:r>
            <a:endParaRPr lang="zh-CN" altLang="zh-CN" sz="3600" b="1" dirty="0">
              <a:latin typeface="+mn-ea"/>
            </a:endParaRPr>
          </a:p>
        </p:txBody>
      </p:sp>
      <p:sp>
        <p:nvSpPr>
          <p:cNvPr id="3" name="矩形 2">
            <a:extLst>
              <a:ext uri="{FF2B5EF4-FFF2-40B4-BE49-F238E27FC236}">
                <a16:creationId xmlns:a16="http://schemas.microsoft.com/office/drawing/2014/main" id="{ED7D658B-805A-43E3-93E2-2DC91D1D9096}"/>
              </a:ext>
            </a:extLst>
          </p:cNvPr>
          <p:cNvSpPr/>
          <p:nvPr/>
        </p:nvSpPr>
        <p:spPr>
          <a:xfrm>
            <a:off x="170320" y="1485519"/>
            <a:ext cx="11167997" cy="4708981"/>
          </a:xfrm>
          <a:prstGeom prst="rect">
            <a:avLst/>
          </a:prstGeom>
        </p:spPr>
        <p:txBody>
          <a:bodyPr wrap="square">
            <a:spAutoFit/>
          </a:bodyPr>
          <a:lstStyle/>
          <a:p>
            <a:pPr marL="800100" lvl="1" indent="-342900">
              <a:spcAft>
                <a:spcPts val="1200"/>
              </a:spcAft>
              <a:buFont typeface="+mj-lt"/>
              <a:buAutoNum type="arabicPeriod" startAt="10"/>
            </a:pPr>
            <a:r>
              <a:rPr lang="en-US" altLang="zh-CN" sz="2000" dirty="0" err="1">
                <a:latin typeface="+mn-ea"/>
              </a:rPr>
              <a:t>relative_scaling</a:t>
            </a:r>
            <a:r>
              <a:rPr lang="en-US" altLang="zh-CN" sz="2000" dirty="0">
                <a:latin typeface="+mn-ea"/>
              </a:rPr>
              <a:t> : float (default=.5)     //</a:t>
            </a:r>
            <a:r>
              <a:rPr lang="zh-CN" altLang="zh-CN" sz="2000" dirty="0">
                <a:latin typeface="+mn-ea"/>
              </a:rPr>
              <a:t>词频和字体大小的关联性</a:t>
            </a:r>
          </a:p>
          <a:p>
            <a:pPr marL="800100" lvl="1" indent="-342900">
              <a:spcAft>
                <a:spcPts val="1200"/>
              </a:spcAft>
              <a:buFont typeface="+mj-lt"/>
              <a:buAutoNum type="arabicPeriod" startAt="10"/>
            </a:pPr>
            <a:r>
              <a:rPr lang="en-US" altLang="zh-CN" sz="2000" dirty="0" err="1">
                <a:latin typeface="+mn-ea"/>
              </a:rPr>
              <a:t>color_func</a:t>
            </a:r>
            <a:r>
              <a:rPr lang="en-US" altLang="zh-CN" sz="2000" dirty="0">
                <a:latin typeface="+mn-ea"/>
              </a:rPr>
              <a:t> : callable, default=None     //</a:t>
            </a:r>
            <a:r>
              <a:rPr lang="zh-CN" altLang="zh-CN" sz="2000" dirty="0">
                <a:latin typeface="+mn-ea"/>
              </a:rPr>
              <a:t>生成新颜色的函数，如果为空，则使用</a:t>
            </a:r>
            <a:r>
              <a:rPr lang="en-US" altLang="zh-CN" sz="2000" dirty="0">
                <a:latin typeface="+mn-ea"/>
              </a:rPr>
              <a:t> </a:t>
            </a:r>
            <a:r>
              <a:rPr lang="en-US" altLang="zh-CN" sz="2000" dirty="0" err="1">
                <a:latin typeface="+mn-ea"/>
              </a:rPr>
              <a:t>self.color_func</a:t>
            </a:r>
            <a:endParaRPr lang="zh-CN" altLang="zh-CN" sz="2000" dirty="0">
              <a:latin typeface="+mn-ea"/>
            </a:endParaRPr>
          </a:p>
          <a:p>
            <a:pPr marL="800100" lvl="1" indent="-342900">
              <a:spcAft>
                <a:spcPts val="1200"/>
              </a:spcAft>
              <a:buFont typeface="+mj-lt"/>
              <a:buAutoNum type="arabicPeriod" startAt="10"/>
            </a:pPr>
            <a:r>
              <a:rPr lang="en-US" altLang="zh-CN" sz="2000" dirty="0" err="1">
                <a:latin typeface="+mn-ea"/>
              </a:rPr>
              <a:t>fit_words</a:t>
            </a:r>
            <a:r>
              <a:rPr lang="en-US" altLang="zh-CN" sz="2000" dirty="0">
                <a:latin typeface="+mn-ea"/>
              </a:rPr>
              <a:t>(frequencies)     //</a:t>
            </a:r>
            <a:r>
              <a:rPr lang="zh-CN" altLang="zh-CN" sz="2000" dirty="0">
                <a:latin typeface="+mn-ea"/>
              </a:rPr>
              <a:t>根据词频生成词云（</a:t>
            </a:r>
            <a:r>
              <a:rPr lang="en-US" altLang="zh-CN" sz="2000" dirty="0">
                <a:latin typeface="+mn-ea"/>
              </a:rPr>
              <a:t>frequencies</a:t>
            </a:r>
            <a:r>
              <a:rPr lang="zh-CN" altLang="zh-CN" sz="2000" dirty="0">
                <a:latin typeface="+mn-ea"/>
              </a:rPr>
              <a:t>，为字典类型）</a:t>
            </a:r>
          </a:p>
          <a:p>
            <a:pPr marL="800100" lvl="1" indent="-342900">
              <a:spcAft>
                <a:spcPts val="1200"/>
              </a:spcAft>
              <a:buFont typeface="+mj-lt"/>
              <a:buAutoNum type="arabicPeriod" startAt="10"/>
            </a:pPr>
            <a:r>
              <a:rPr lang="en-US" altLang="zh-CN" sz="2000" dirty="0">
                <a:latin typeface="+mn-ea"/>
              </a:rPr>
              <a:t>generate(text)      //</a:t>
            </a:r>
            <a:r>
              <a:rPr lang="zh-CN" altLang="zh-CN" sz="2000" dirty="0">
                <a:latin typeface="+mn-ea"/>
              </a:rPr>
              <a:t>根据文本生成词云</a:t>
            </a:r>
          </a:p>
          <a:p>
            <a:pPr marL="800100" lvl="1" indent="-342900">
              <a:spcAft>
                <a:spcPts val="1200"/>
              </a:spcAft>
              <a:buFont typeface="+mj-lt"/>
              <a:buAutoNum type="arabicPeriod" startAt="10"/>
            </a:pPr>
            <a:r>
              <a:rPr lang="en-US" altLang="zh-CN" sz="2000" dirty="0" err="1">
                <a:solidFill>
                  <a:srgbClr val="3333FF"/>
                </a:solidFill>
                <a:latin typeface="+mn-ea"/>
              </a:rPr>
              <a:t>generate_from_frequencies</a:t>
            </a:r>
            <a:r>
              <a:rPr lang="en-US" altLang="zh-CN" sz="2000" dirty="0">
                <a:solidFill>
                  <a:srgbClr val="3333FF"/>
                </a:solidFill>
                <a:latin typeface="+mn-ea"/>
              </a:rPr>
              <a:t>(frequencies[, ...])      //</a:t>
            </a:r>
            <a:r>
              <a:rPr lang="zh-CN" altLang="zh-CN" sz="2000" dirty="0">
                <a:solidFill>
                  <a:srgbClr val="3333FF"/>
                </a:solidFill>
                <a:latin typeface="+mn-ea"/>
              </a:rPr>
              <a:t>根据词频生成词云</a:t>
            </a:r>
          </a:p>
          <a:p>
            <a:pPr marL="800100" lvl="1" indent="-342900">
              <a:spcAft>
                <a:spcPts val="1200"/>
              </a:spcAft>
              <a:buFont typeface="+mj-lt"/>
              <a:buAutoNum type="arabicPeriod" startAt="10"/>
            </a:pPr>
            <a:r>
              <a:rPr lang="en-US" altLang="zh-CN" sz="2000" dirty="0" err="1">
                <a:solidFill>
                  <a:srgbClr val="3333FF"/>
                </a:solidFill>
                <a:latin typeface="+mn-ea"/>
              </a:rPr>
              <a:t>generate_from_text</a:t>
            </a:r>
            <a:r>
              <a:rPr lang="en-US" altLang="zh-CN" sz="2000" dirty="0">
                <a:solidFill>
                  <a:srgbClr val="3333FF"/>
                </a:solidFill>
                <a:latin typeface="+mn-ea"/>
              </a:rPr>
              <a:t>(text)      //</a:t>
            </a:r>
            <a:r>
              <a:rPr lang="zh-CN" altLang="zh-CN" sz="2000" dirty="0">
                <a:solidFill>
                  <a:srgbClr val="3333FF"/>
                </a:solidFill>
                <a:latin typeface="+mn-ea"/>
              </a:rPr>
              <a:t>根据文本生成词云</a:t>
            </a:r>
          </a:p>
          <a:p>
            <a:pPr marL="800100" lvl="1" indent="-342900">
              <a:spcAft>
                <a:spcPts val="1200"/>
              </a:spcAft>
              <a:buFont typeface="+mj-lt"/>
              <a:buAutoNum type="arabicPeriod" startAt="10"/>
            </a:pPr>
            <a:r>
              <a:rPr lang="en-US" altLang="zh-CN" sz="2000" dirty="0" err="1">
                <a:latin typeface="+mn-ea"/>
              </a:rPr>
              <a:t>process_text</a:t>
            </a:r>
            <a:r>
              <a:rPr lang="en-US" altLang="zh-CN" sz="2000" dirty="0">
                <a:latin typeface="+mn-ea"/>
              </a:rPr>
              <a:t>(text)      //</a:t>
            </a:r>
            <a:r>
              <a:rPr lang="zh-CN" altLang="zh-CN" sz="2000" dirty="0">
                <a:latin typeface="+mn-ea"/>
              </a:rPr>
              <a:t>将长文本分词并去除屏蔽词（此处指英语，中文分词还是需要自己用别的库先行实现，使用上面的</a:t>
            </a:r>
            <a:r>
              <a:rPr lang="en-US" altLang="zh-CN" sz="2000" dirty="0">
                <a:latin typeface="+mn-ea"/>
              </a:rPr>
              <a:t> </a:t>
            </a:r>
            <a:r>
              <a:rPr lang="en-US" altLang="zh-CN" sz="2000" dirty="0" err="1">
                <a:latin typeface="+mn-ea"/>
              </a:rPr>
              <a:t>fit_words</a:t>
            </a:r>
            <a:r>
              <a:rPr lang="en-US" altLang="zh-CN" sz="2000" dirty="0">
                <a:latin typeface="+mn-ea"/>
              </a:rPr>
              <a:t>(frequencies)</a:t>
            </a:r>
            <a:r>
              <a:rPr lang="zh-CN" altLang="zh-CN" sz="2000" dirty="0">
                <a:latin typeface="+mn-ea"/>
              </a:rPr>
              <a:t>）</a:t>
            </a:r>
          </a:p>
          <a:p>
            <a:pPr marL="800100" lvl="1" indent="-342900">
              <a:spcAft>
                <a:spcPts val="1200"/>
              </a:spcAft>
              <a:buFont typeface="+mj-lt"/>
              <a:buAutoNum type="arabicPeriod" startAt="10"/>
            </a:pPr>
            <a:r>
              <a:rPr lang="en-US" altLang="zh-CN" sz="2000" dirty="0" err="1">
                <a:latin typeface="+mn-ea"/>
              </a:rPr>
              <a:t>to_array</a:t>
            </a:r>
            <a:r>
              <a:rPr lang="en-US" altLang="zh-CN" sz="2000" dirty="0">
                <a:latin typeface="+mn-ea"/>
              </a:rPr>
              <a:t>()     //</a:t>
            </a:r>
            <a:r>
              <a:rPr lang="zh-CN" altLang="zh-CN" sz="2000" dirty="0">
                <a:latin typeface="+mn-ea"/>
              </a:rPr>
              <a:t>转化为</a:t>
            </a:r>
            <a:r>
              <a:rPr lang="en-US" altLang="zh-CN" sz="2000" dirty="0">
                <a:latin typeface="+mn-ea"/>
              </a:rPr>
              <a:t> </a:t>
            </a:r>
            <a:r>
              <a:rPr lang="en-US" altLang="zh-CN" sz="2000" dirty="0" err="1">
                <a:latin typeface="+mn-ea"/>
              </a:rPr>
              <a:t>numpy</a:t>
            </a:r>
            <a:r>
              <a:rPr lang="en-US" altLang="zh-CN" sz="2000" dirty="0">
                <a:latin typeface="+mn-ea"/>
              </a:rPr>
              <a:t> array</a:t>
            </a:r>
            <a:endParaRPr lang="zh-CN" altLang="zh-CN" sz="2000" dirty="0">
              <a:latin typeface="+mn-ea"/>
            </a:endParaRPr>
          </a:p>
          <a:p>
            <a:pPr marL="800100" lvl="1" indent="-342900">
              <a:spcAft>
                <a:spcPts val="1200"/>
              </a:spcAft>
              <a:buFont typeface="+mj-lt"/>
              <a:buAutoNum type="arabicPeriod" startAt="10"/>
            </a:pPr>
            <a:r>
              <a:rPr lang="en-US" altLang="zh-CN" sz="2000" dirty="0" err="1">
                <a:latin typeface="+mn-ea"/>
              </a:rPr>
              <a:t>to_file</a:t>
            </a:r>
            <a:r>
              <a:rPr lang="en-US" altLang="zh-CN" sz="2000" dirty="0">
                <a:latin typeface="+mn-ea"/>
              </a:rPr>
              <a:t>(filename)      //</a:t>
            </a:r>
            <a:r>
              <a:rPr lang="zh-CN" altLang="zh-CN" sz="2000" dirty="0">
                <a:latin typeface="+mn-ea"/>
              </a:rPr>
              <a:t>输出到文件</a:t>
            </a:r>
          </a:p>
        </p:txBody>
      </p:sp>
    </p:spTree>
    <p:extLst>
      <p:ext uri="{BB962C8B-B14F-4D97-AF65-F5344CB8AC3E}">
        <p14:creationId xmlns:p14="http://schemas.microsoft.com/office/powerpoint/2010/main" val="10520102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itchFamily="34" charset="-122"/>
                <a:ea typeface="微软雅黑" pitchFamily="34" charset="-122"/>
              </a:rPr>
              <a:t>中文文本分析相关库</a:t>
            </a:r>
          </a:p>
        </p:txBody>
      </p:sp>
      <p:grpSp>
        <p:nvGrpSpPr>
          <p:cNvPr id="56" name="组合 55">
            <a:extLst>
              <a:ext uri="{FF2B5EF4-FFF2-40B4-BE49-F238E27FC236}">
                <a16:creationId xmlns:a16="http://schemas.microsoft.com/office/drawing/2014/main" id="{B3ECA4EB-10D1-4B65-B604-4032302CDAF4}"/>
              </a:ext>
            </a:extLst>
          </p:cNvPr>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a:extLst>
                <a:ext uri="{FF2B5EF4-FFF2-40B4-BE49-F238E27FC236}">
                  <a16:creationId xmlns:a16="http://schemas.microsoft.com/office/drawing/2014/main" id="{FF372EA1-AB4F-47B1-B450-59AB8827ECD5}"/>
                </a:ext>
              </a:extLst>
            </p:cNvPr>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微软雅黑"/>
              </a:endParaRPr>
            </a:p>
          </p:txBody>
        </p:sp>
        <p:sp>
          <p:nvSpPr>
            <p:cNvPr id="58" name="椭圆 57">
              <a:extLst>
                <a:ext uri="{FF2B5EF4-FFF2-40B4-BE49-F238E27FC236}">
                  <a16:creationId xmlns:a16="http://schemas.microsoft.com/office/drawing/2014/main" id="{0BEE7D95-9E9C-4C6D-91AA-6429F74B9F98}"/>
                </a:ext>
              </a:extLst>
            </p:cNvPr>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微软雅黑"/>
              </a:endParaRPr>
            </a:p>
          </p:txBody>
        </p:sp>
      </p:grpSp>
      <p:cxnSp>
        <p:nvCxnSpPr>
          <p:cNvPr id="20" name="直接连接符 19">
            <a:extLst>
              <a:ext uri="{FF2B5EF4-FFF2-40B4-BE49-F238E27FC236}">
                <a16:creationId xmlns:a16="http://schemas.microsoft.com/office/drawing/2014/main" id="{C4FBB3C1-88AA-4E76-B54C-31018E3BFAA0}"/>
              </a:ext>
            </a:extLst>
          </p:cNvPr>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2" name="矩形 1">
            <a:extLst>
              <a:ext uri="{FF2B5EF4-FFF2-40B4-BE49-F238E27FC236}">
                <a16:creationId xmlns:a16="http://schemas.microsoft.com/office/drawing/2014/main" id="{6CBA683F-B27F-45C2-8BD8-11CF54284B25}"/>
              </a:ext>
            </a:extLst>
          </p:cNvPr>
          <p:cNvSpPr/>
          <p:nvPr/>
        </p:nvSpPr>
        <p:spPr>
          <a:xfrm>
            <a:off x="530360" y="904462"/>
            <a:ext cx="11267388" cy="581057"/>
          </a:xfrm>
          <a:prstGeom prst="rect">
            <a:avLst/>
          </a:prstGeom>
        </p:spPr>
        <p:txBody>
          <a:bodyPr wrap="square">
            <a:spAutoFit/>
          </a:bodyPr>
          <a:lstStyle/>
          <a:p>
            <a:pPr>
              <a:lnSpc>
                <a:spcPct val="150000"/>
              </a:lnSpc>
              <a:spcAft>
                <a:spcPts val="1200"/>
              </a:spcAft>
            </a:pPr>
            <a:r>
              <a:rPr lang="zh-CN" altLang="zh-CN" sz="2400" b="1" dirty="0">
                <a:latin typeface="+mn-ea"/>
              </a:rPr>
              <a:t>词云绘制</a:t>
            </a:r>
            <a:r>
              <a:rPr lang="en-US" altLang="zh-CN" sz="2400" b="1" dirty="0" err="1">
                <a:latin typeface="+mn-ea"/>
              </a:rPr>
              <a:t>wordcloud</a:t>
            </a:r>
            <a:r>
              <a:rPr lang="zh-CN" altLang="zh-CN" sz="2400" b="1" dirty="0">
                <a:latin typeface="+mn-ea"/>
              </a:rPr>
              <a:t>库</a:t>
            </a:r>
            <a:r>
              <a:rPr lang="en-US" altLang="zh-CN" sz="2400" b="1" dirty="0">
                <a:latin typeface="+mn-ea"/>
              </a:rPr>
              <a:t>——</a:t>
            </a:r>
            <a:r>
              <a:rPr lang="zh-CN" altLang="en-US" sz="2400" b="1" dirty="0">
                <a:latin typeface="+mn-ea"/>
              </a:rPr>
              <a:t>使用方法</a:t>
            </a:r>
            <a:endParaRPr lang="zh-CN" altLang="zh-CN" sz="3600" b="1" dirty="0">
              <a:latin typeface="+mn-ea"/>
            </a:endParaRPr>
          </a:p>
        </p:txBody>
      </p:sp>
      <p:pic>
        <p:nvPicPr>
          <p:cNvPr id="5" name="图片 4">
            <a:extLst>
              <a:ext uri="{FF2B5EF4-FFF2-40B4-BE49-F238E27FC236}">
                <a16:creationId xmlns:a16="http://schemas.microsoft.com/office/drawing/2014/main" id="{5F678443-781B-4F43-9E27-7732C62E9370}"/>
              </a:ext>
            </a:extLst>
          </p:cNvPr>
          <p:cNvPicPr>
            <a:picLocks noChangeAspect="1"/>
          </p:cNvPicPr>
          <p:nvPr/>
        </p:nvPicPr>
        <p:blipFill>
          <a:blip r:embed="rId3"/>
          <a:stretch>
            <a:fillRect/>
          </a:stretch>
        </p:blipFill>
        <p:spPr>
          <a:xfrm>
            <a:off x="1053548" y="1574971"/>
            <a:ext cx="9839739" cy="5133776"/>
          </a:xfrm>
          <a:prstGeom prst="rect">
            <a:avLst/>
          </a:prstGeom>
        </p:spPr>
        <p:style>
          <a:lnRef idx="1">
            <a:schemeClr val="dk1"/>
          </a:lnRef>
          <a:fillRef idx="2">
            <a:schemeClr val="dk1"/>
          </a:fillRef>
          <a:effectRef idx="1">
            <a:schemeClr val="dk1"/>
          </a:effectRef>
          <a:fontRef idx="minor">
            <a:schemeClr val="dk1"/>
          </a:fontRef>
        </p:style>
      </p:pic>
      <p:sp>
        <p:nvSpPr>
          <p:cNvPr id="7" name="矩形 6">
            <a:extLst>
              <a:ext uri="{FF2B5EF4-FFF2-40B4-BE49-F238E27FC236}">
                <a16:creationId xmlns:a16="http://schemas.microsoft.com/office/drawing/2014/main" id="{FF924FA5-F8C3-4C59-863D-2DD1E49C48CA}"/>
              </a:ext>
            </a:extLst>
          </p:cNvPr>
          <p:cNvSpPr/>
          <p:nvPr/>
        </p:nvSpPr>
        <p:spPr>
          <a:xfrm>
            <a:off x="964096" y="2603289"/>
            <a:ext cx="7046843" cy="581057"/>
          </a:xfrm>
          <a:prstGeom prst="rect">
            <a:avLst/>
          </a:prstGeom>
          <a:noFill/>
          <a:ln w="2857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zh-CN" altLang="en-US"/>
          </a:p>
        </p:txBody>
      </p:sp>
      <p:sp>
        <p:nvSpPr>
          <p:cNvPr id="8" name="矩形 7">
            <a:extLst>
              <a:ext uri="{FF2B5EF4-FFF2-40B4-BE49-F238E27FC236}">
                <a16:creationId xmlns:a16="http://schemas.microsoft.com/office/drawing/2014/main" id="{B5260CBA-9D01-4222-A92F-3FC095D7CCE7}"/>
              </a:ext>
            </a:extLst>
          </p:cNvPr>
          <p:cNvSpPr/>
          <p:nvPr/>
        </p:nvSpPr>
        <p:spPr>
          <a:xfrm>
            <a:off x="5246956" y="1598119"/>
            <a:ext cx="6767045" cy="581057"/>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pPr algn="ctr">
              <a:lnSpc>
                <a:spcPct val="150000"/>
              </a:lnSpc>
            </a:pPr>
            <a:r>
              <a:rPr lang="en-US" altLang="zh-CN" sz="2400" dirty="0" err="1">
                <a:solidFill>
                  <a:schemeClr val="tx1"/>
                </a:solidFill>
                <a:latin typeface="+mn-ea"/>
              </a:rPr>
              <a:t>string.ascii_uppercase</a:t>
            </a:r>
            <a:r>
              <a:rPr lang="zh-CN" altLang="zh-CN" sz="2400" dirty="0">
                <a:solidFill>
                  <a:schemeClr val="tx1"/>
                </a:solidFill>
                <a:latin typeface="+mn-ea"/>
              </a:rPr>
              <a:t>可以获取所有的大写字母</a:t>
            </a:r>
            <a:endParaRPr lang="zh-CN" altLang="en-US" sz="2400" dirty="0">
              <a:solidFill>
                <a:schemeClr val="tx1"/>
              </a:solidFill>
              <a:latin typeface="+mn-ea"/>
            </a:endParaRPr>
          </a:p>
        </p:txBody>
      </p:sp>
    </p:spTree>
    <p:extLst>
      <p:ext uri="{BB962C8B-B14F-4D97-AF65-F5344CB8AC3E}">
        <p14:creationId xmlns:p14="http://schemas.microsoft.com/office/powerpoint/2010/main" val="2454701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25.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itchFamily="34" charset="-122"/>
                <a:ea typeface="微软雅黑" pitchFamily="34" charset="-122"/>
              </a:rPr>
              <a:t>中文文本分析相关库</a:t>
            </a:r>
          </a:p>
        </p:txBody>
      </p:sp>
      <p:grpSp>
        <p:nvGrpSpPr>
          <p:cNvPr id="56" name="组合 55">
            <a:extLst>
              <a:ext uri="{FF2B5EF4-FFF2-40B4-BE49-F238E27FC236}">
                <a16:creationId xmlns:a16="http://schemas.microsoft.com/office/drawing/2014/main" id="{B3ECA4EB-10D1-4B65-B604-4032302CDAF4}"/>
              </a:ext>
            </a:extLst>
          </p:cNvPr>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a:extLst>
                <a:ext uri="{FF2B5EF4-FFF2-40B4-BE49-F238E27FC236}">
                  <a16:creationId xmlns:a16="http://schemas.microsoft.com/office/drawing/2014/main" id="{FF372EA1-AB4F-47B1-B450-59AB8827ECD5}"/>
                </a:ext>
              </a:extLst>
            </p:cNvPr>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微软雅黑"/>
              </a:endParaRPr>
            </a:p>
          </p:txBody>
        </p:sp>
        <p:sp>
          <p:nvSpPr>
            <p:cNvPr id="58" name="椭圆 57">
              <a:extLst>
                <a:ext uri="{FF2B5EF4-FFF2-40B4-BE49-F238E27FC236}">
                  <a16:creationId xmlns:a16="http://schemas.microsoft.com/office/drawing/2014/main" id="{0BEE7D95-9E9C-4C6D-91AA-6429F74B9F98}"/>
                </a:ext>
              </a:extLst>
            </p:cNvPr>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微软雅黑"/>
              </a:endParaRPr>
            </a:p>
          </p:txBody>
        </p:sp>
      </p:grpSp>
      <p:cxnSp>
        <p:nvCxnSpPr>
          <p:cNvPr id="20" name="直接连接符 19">
            <a:extLst>
              <a:ext uri="{FF2B5EF4-FFF2-40B4-BE49-F238E27FC236}">
                <a16:creationId xmlns:a16="http://schemas.microsoft.com/office/drawing/2014/main" id="{C4FBB3C1-88AA-4E76-B54C-31018E3BFAA0}"/>
              </a:ext>
            </a:extLst>
          </p:cNvPr>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2" name="矩形 1">
            <a:extLst>
              <a:ext uri="{FF2B5EF4-FFF2-40B4-BE49-F238E27FC236}">
                <a16:creationId xmlns:a16="http://schemas.microsoft.com/office/drawing/2014/main" id="{6CBA683F-B27F-45C2-8BD8-11CF54284B25}"/>
              </a:ext>
            </a:extLst>
          </p:cNvPr>
          <p:cNvSpPr/>
          <p:nvPr/>
        </p:nvSpPr>
        <p:spPr>
          <a:xfrm>
            <a:off x="530360" y="904462"/>
            <a:ext cx="11267388" cy="581057"/>
          </a:xfrm>
          <a:prstGeom prst="rect">
            <a:avLst/>
          </a:prstGeom>
        </p:spPr>
        <p:txBody>
          <a:bodyPr wrap="square">
            <a:spAutoFit/>
          </a:bodyPr>
          <a:lstStyle/>
          <a:p>
            <a:pPr>
              <a:lnSpc>
                <a:spcPct val="150000"/>
              </a:lnSpc>
              <a:spcAft>
                <a:spcPts val="1200"/>
              </a:spcAft>
            </a:pPr>
            <a:r>
              <a:rPr lang="zh-CN" altLang="zh-CN" sz="2400" b="1" dirty="0">
                <a:latin typeface="+mn-ea"/>
              </a:rPr>
              <a:t>词云绘制</a:t>
            </a:r>
            <a:r>
              <a:rPr lang="en-US" altLang="zh-CN" sz="2400" b="1" dirty="0" err="1">
                <a:latin typeface="+mn-ea"/>
              </a:rPr>
              <a:t>wordcloud</a:t>
            </a:r>
            <a:r>
              <a:rPr lang="zh-CN" altLang="zh-CN" sz="2400" b="1" dirty="0">
                <a:latin typeface="+mn-ea"/>
              </a:rPr>
              <a:t>库</a:t>
            </a:r>
            <a:r>
              <a:rPr lang="en-US" altLang="zh-CN" sz="2400" b="1" dirty="0">
                <a:latin typeface="+mn-ea"/>
              </a:rPr>
              <a:t>——</a:t>
            </a:r>
            <a:r>
              <a:rPr lang="zh-CN" altLang="en-US" sz="2400" b="1" dirty="0">
                <a:latin typeface="+mn-ea"/>
              </a:rPr>
              <a:t>使用方法</a:t>
            </a:r>
            <a:endParaRPr lang="zh-CN" altLang="zh-CN" sz="3600" b="1" dirty="0">
              <a:latin typeface="+mn-ea"/>
            </a:endParaRPr>
          </a:p>
        </p:txBody>
      </p:sp>
      <p:pic>
        <p:nvPicPr>
          <p:cNvPr id="5" name="图片 4">
            <a:extLst>
              <a:ext uri="{FF2B5EF4-FFF2-40B4-BE49-F238E27FC236}">
                <a16:creationId xmlns:a16="http://schemas.microsoft.com/office/drawing/2014/main" id="{5F678443-781B-4F43-9E27-7732C62E9370}"/>
              </a:ext>
            </a:extLst>
          </p:cNvPr>
          <p:cNvPicPr>
            <a:picLocks noChangeAspect="1"/>
          </p:cNvPicPr>
          <p:nvPr/>
        </p:nvPicPr>
        <p:blipFill>
          <a:blip r:embed="rId3"/>
          <a:stretch>
            <a:fillRect/>
          </a:stretch>
        </p:blipFill>
        <p:spPr>
          <a:xfrm>
            <a:off x="1053548" y="1574971"/>
            <a:ext cx="9839739" cy="5133776"/>
          </a:xfrm>
          <a:prstGeom prst="rect">
            <a:avLst/>
          </a:prstGeom>
        </p:spPr>
        <p:style>
          <a:lnRef idx="1">
            <a:schemeClr val="dk1"/>
          </a:lnRef>
          <a:fillRef idx="2">
            <a:schemeClr val="dk1"/>
          </a:fillRef>
          <a:effectRef idx="1">
            <a:schemeClr val="dk1"/>
          </a:effectRef>
          <a:fontRef idx="minor">
            <a:schemeClr val="dk1"/>
          </a:fontRef>
        </p:style>
      </p:pic>
      <p:sp>
        <p:nvSpPr>
          <p:cNvPr id="7" name="矩形 6">
            <a:extLst>
              <a:ext uri="{FF2B5EF4-FFF2-40B4-BE49-F238E27FC236}">
                <a16:creationId xmlns:a16="http://schemas.microsoft.com/office/drawing/2014/main" id="{FF924FA5-F8C3-4C59-863D-2DD1E49C48CA}"/>
              </a:ext>
            </a:extLst>
          </p:cNvPr>
          <p:cNvSpPr/>
          <p:nvPr/>
        </p:nvSpPr>
        <p:spPr>
          <a:xfrm>
            <a:off x="954157" y="3279150"/>
            <a:ext cx="8060634" cy="581057"/>
          </a:xfrm>
          <a:prstGeom prst="rect">
            <a:avLst/>
          </a:prstGeom>
          <a:noFill/>
          <a:ln w="2857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zh-CN" altLang="en-US"/>
          </a:p>
        </p:txBody>
      </p:sp>
      <p:sp>
        <p:nvSpPr>
          <p:cNvPr id="8" name="矩形 7">
            <a:extLst>
              <a:ext uri="{FF2B5EF4-FFF2-40B4-BE49-F238E27FC236}">
                <a16:creationId xmlns:a16="http://schemas.microsoft.com/office/drawing/2014/main" id="{B5260CBA-9D01-4222-A92F-3FC095D7CCE7}"/>
              </a:ext>
            </a:extLst>
          </p:cNvPr>
          <p:cNvSpPr/>
          <p:nvPr/>
        </p:nvSpPr>
        <p:spPr>
          <a:xfrm>
            <a:off x="6442218" y="1598119"/>
            <a:ext cx="4376519" cy="581057"/>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pPr algn="ctr">
              <a:lnSpc>
                <a:spcPct val="150000"/>
              </a:lnSpc>
            </a:pPr>
            <a:r>
              <a:rPr lang="zh-CN" altLang="zh-CN" sz="2400" dirty="0">
                <a:latin typeface="+mn-ea"/>
              </a:rPr>
              <a:t>使用</a:t>
            </a:r>
            <a:r>
              <a:rPr lang="en-US" altLang="zh-CN" sz="2400" dirty="0" err="1">
                <a:latin typeface="+mn-ea"/>
              </a:rPr>
              <a:t>randint</a:t>
            </a:r>
            <a:r>
              <a:rPr lang="zh-CN" altLang="zh-CN" sz="2400" dirty="0">
                <a:latin typeface="+mn-ea"/>
              </a:rPr>
              <a:t>获取</a:t>
            </a:r>
            <a:r>
              <a:rPr lang="en-US" altLang="zh-CN" sz="2400" dirty="0">
                <a:latin typeface="+mn-ea"/>
              </a:rPr>
              <a:t>26</a:t>
            </a:r>
            <a:r>
              <a:rPr lang="zh-CN" altLang="zh-CN" sz="2400" dirty="0">
                <a:latin typeface="+mn-ea"/>
              </a:rPr>
              <a:t>个随机整数</a:t>
            </a:r>
            <a:endParaRPr lang="zh-CN" altLang="en-US" sz="3200" dirty="0">
              <a:solidFill>
                <a:srgbClr val="3333FF"/>
              </a:solidFill>
              <a:latin typeface="+mn-ea"/>
            </a:endParaRPr>
          </a:p>
        </p:txBody>
      </p:sp>
    </p:spTree>
    <p:extLst>
      <p:ext uri="{BB962C8B-B14F-4D97-AF65-F5344CB8AC3E}">
        <p14:creationId xmlns:p14="http://schemas.microsoft.com/office/powerpoint/2010/main" val="3469154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6.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itchFamily="34" charset="-122"/>
                <a:ea typeface="微软雅黑" pitchFamily="34" charset="-122"/>
              </a:rPr>
              <a:t>中文文本分析相关库</a:t>
            </a:r>
          </a:p>
        </p:txBody>
      </p:sp>
      <p:grpSp>
        <p:nvGrpSpPr>
          <p:cNvPr id="56" name="组合 55">
            <a:extLst>
              <a:ext uri="{FF2B5EF4-FFF2-40B4-BE49-F238E27FC236}">
                <a16:creationId xmlns:a16="http://schemas.microsoft.com/office/drawing/2014/main" id="{B3ECA4EB-10D1-4B65-B604-4032302CDAF4}"/>
              </a:ext>
            </a:extLst>
          </p:cNvPr>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a:extLst>
                <a:ext uri="{FF2B5EF4-FFF2-40B4-BE49-F238E27FC236}">
                  <a16:creationId xmlns:a16="http://schemas.microsoft.com/office/drawing/2014/main" id="{FF372EA1-AB4F-47B1-B450-59AB8827ECD5}"/>
                </a:ext>
              </a:extLst>
            </p:cNvPr>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微软雅黑"/>
              </a:endParaRPr>
            </a:p>
          </p:txBody>
        </p:sp>
        <p:sp>
          <p:nvSpPr>
            <p:cNvPr id="58" name="椭圆 57">
              <a:extLst>
                <a:ext uri="{FF2B5EF4-FFF2-40B4-BE49-F238E27FC236}">
                  <a16:creationId xmlns:a16="http://schemas.microsoft.com/office/drawing/2014/main" id="{0BEE7D95-9E9C-4C6D-91AA-6429F74B9F98}"/>
                </a:ext>
              </a:extLst>
            </p:cNvPr>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微软雅黑"/>
              </a:endParaRPr>
            </a:p>
          </p:txBody>
        </p:sp>
      </p:grpSp>
      <p:cxnSp>
        <p:nvCxnSpPr>
          <p:cNvPr id="20" name="直接连接符 19">
            <a:extLst>
              <a:ext uri="{FF2B5EF4-FFF2-40B4-BE49-F238E27FC236}">
                <a16:creationId xmlns:a16="http://schemas.microsoft.com/office/drawing/2014/main" id="{C4FBB3C1-88AA-4E76-B54C-31018E3BFAA0}"/>
              </a:ext>
            </a:extLst>
          </p:cNvPr>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2" name="矩形 1">
            <a:extLst>
              <a:ext uri="{FF2B5EF4-FFF2-40B4-BE49-F238E27FC236}">
                <a16:creationId xmlns:a16="http://schemas.microsoft.com/office/drawing/2014/main" id="{6CBA683F-B27F-45C2-8BD8-11CF54284B25}"/>
              </a:ext>
            </a:extLst>
          </p:cNvPr>
          <p:cNvSpPr/>
          <p:nvPr/>
        </p:nvSpPr>
        <p:spPr>
          <a:xfrm>
            <a:off x="530360" y="904462"/>
            <a:ext cx="11267388" cy="581057"/>
          </a:xfrm>
          <a:prstGeom prst="rect">
            <a:avLst/>
          </a:prstGeom>
        </p:spPr>
        <p:txBody>
          <a:bodyPr wrap="square">
            <a:spAutoFit/>
          </a:bodyPr>
          <a:lstStyle/>
          <a:p>
            <a:pPr>
              <a:lnSpc>
                <a:spcPct val="150000"/>
              </a:lnSpc>
              <a:spcAft>
                <a:spcPts val="1200"/>
              </a:spcAft>
            </a:pPr>
            <a:r>
              <a:rPr lang="zh-CN" altLang="zh-CN" sz="2400" b="1" dirty="0">
                <a:latin typeface="+mn-ea"/>
              </a:rPr>
              <a:t>词云绘制</a:t>
            </a:r>
            <a:r>
              <a:rPr lang="en-US" altLang="zh-CN" sz="2400" b="1" dirty="0" err="1">
                <a:latin typeface="+mn-ea"/>
              </a:rPr>
              <a:t>wordcloud</a:t>
            </a:r>
            <a:r>
              <a:rPr lang="zh-CN" altLang="zh-CN" sz="2400" b="1" dirty="0">
                <a:latin typeface="+mn-ea"/>
              </a:rPr>
              <a:t>库</a:t>
            </a:r>
            <a:r>
              <a:rPr lang="en-US" altLang="zh-CN" sz="2400" b="1" dirty="0">
                <a:latin typeface="+mn-ea"/>
              </a:rPr>
              <a:t>——</a:t>
            </a:r>
            <a:r>
              <a:rPr lang="zh-CN" altLang="en-US" sz="2400" b="1" dirty="0">
                <a:latin typeface="+mn-ea"/>
              </a:rPr>
              <a:t>使用方法</a:t>
            </a:r>
            <a:endParaRPr lang="zh-CN" altLang="zh-CN" sz="3600" b="1" dirty="0">
              <a:latin typeface="+mn-ea"/>
            </a:endParaRPr>
          </a:p>
        </p:txBody>
      </p:sp>
      <p:pic>
        <p:nvPicPr>
          <p:cNvPr id="5" name="图片 4">
            <a:extLst>
              <a:ext uri="{FF2B5EF4-FFF2-40B4-BE49-F238E27FC236}">
                <a16:creationId xmlns:a16="http://schemas.microsoft.com/office/drawing/2014/main" id="{5F678443-781B-4F43-9E27-7732C62E9370}"/>
              </a:ext>
            </a:extLst>
          </p:cNvPr>
          <p:cNvPicPr>
            <a:picLocks noChangeAspect="1"/>
          </p:cNvPicPr>
          <p:nvPr/>
        </p:nvPicPr>
        <p:blipFill>
          <a:blip r:embed="rId3"/>
          <a:stretch>
            <a:fillRect/>
          </a:stretch>
        </p:blipFill>
        <p:spPr>
          <a:xfrm>
            <a:off x="1053548" y="1574971"/>
            <a:ext cx="9839739" cy="5133776"/>
          </a:xfrm>
          <a:prstGeom prst="rect">
            <a:avLst/>
          </a:prstGeom>
        </p:spPr>
        <p:style>
          <a:lnRef idx="1">
            <a:schemeClr val="dk1"/>
          </a:lnRef>
          <a:fillRef idx="2">
            <a:schemeClr val="dk1"/>
          </a:fillRef>
          <a:effectRef idx="1">
            <a:schemeClr val="dk1"/>
          </a:effectRef>
          <a:fontRef idx="minor">
            <a:schemeClr val="dk1"/>
          </a:fontRef>
        </p:style>
      </p:pic>
      <p:sp>
        <p:nvSpPr>
          <p:cNvPr id="7" name="矩形 6">
            <a:extLst>
              <a:ext uri="{FF2B5EF4-FFF2-40B4-BE49-F238E27FC236}">
                <a16:creationId xmlns:a16="http://schemas.microsoft.com/office/drawing/2014/main" id="{FF924FA5-F8C3-4C59-863D-2DD1E49C48CA}"/>
              </a:ext>
            </a:extLst>
          </p:cNvPr>
          <p:cNvSpPr/>
          <p:nvPr/>
        </p:nvSpPr>
        <p:spPr>
          <a:xfrm>
            <a:off x="954157" y="3851330"/>
            <a:ext cx="8060634" cy="581057"/>
          </a:xfrm>
          <a:prstGeom prst="rect">
            <a:avLst/>
          </a:prstGeom>
          <a:noFill/>
          <a:ln w="2857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zh-CN" altLang="en-US"/>
          </a:p>
        </p:txBody>
      </p:sp>
      <p:sp>
        <p:nvSpPr>
          <p:cNvPr id="8" name="矩形 7">
            <a:extLst>
              <a:ext uri="{FF2B5EF4-FFF2-40B4-BE49-F238E27FC236}">
                <a16:creationId xmlns:a16="http://schemas.microsoft.com/office/drawing/2014/main" id="{B5260CBA-9D01-4222-A92F-3FC095D7CCE7}"/>
              </a:ext>
            </a:extLst>
          </p:cNvPr>
          <p:cNvSpPr/>
          <p:nvPr/>
        </p:nvSpPr>
        <p:spPr>
          <a:xfrm>
            <a:off x="3141099" y="2132093"/>
            <a:ext cx="8812028" cy="581057"/>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pPr algn="ctr">
              <a:lnSpc>
                <a:spcPct val="150000"/>
              </a:lnSpc>
            </a:pPr>
            <a:r>
              <a:rPr lang="zh-CN" altLang="zh-CN" sz="2400" dirty="0">
                <a:latin typeface="+mn-ea"/>
              </a:rPr>
              <a:t>使用字典生成式，产生形式如</a:t>
            </a:r>
            <a:r>
              <a:rPr lang="en-US" altLang="zh-CN" sz="2400" dirty="0">
                <a:latin typeface="+mn-ea"/>
              </a:rPr>
              <a:t>{'A': 80, 'B': 11, 'C': 38……}</a:t>
            </a:r>
            <a:r>
              <a:rPr lang="zh-CN" altLang="zh-CN" sz="2400" dirty="0">
                <a:latin typeface="+mn-ea"/>
              </a:rPr>
              <a:t>的字典</a:t>
            </a:r>
            <a:endParaRPr lang="zh-CN" altLang="en-US" sz="4000" dirty="0">
              <a:solidFill>
                <a:srgbClr val="3333FF"/>
              </a:solidFill>
              <a:latin typeface="+mn-ea"/>
            </a:endParaRPr>
          </a:p>
        </p:txBody>
      </p:sp>
    </p:spTree>
    <p:extLst>
      <p:ext uri="{BB962C8B-B14F-4D97-AF65-F5344CB8AC3E}">
        <p14:creationId xmlns:p14="http://schemas.microsoft.com/office/powerpoint/2010/main" val="344348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7.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itchFamily="34" charset="-122"/>
                <a:ea typeface="微软雅黑" pitchFamily="34" charset="-122"/>
              </a:rPr>
              <a:t>中文文本分析相关库</a:t>
            </a:r>
          </a:p>
        </p:txBody>
      </p:sp>
      <p:grpSp>
        <p:nvGrpSpPr>
          <p:cNvPr id="56" name="组合 55">
            <a:extLst>
              <a:ext uri="{FF2B5EF4-FFF2-40B4-BE49-F238E27FC236}">
                <a16:creationId xmlns:a16="http://schemas.microsoft.com/office/drawing/2014/main" id="{B3ECA4EB-10D1-4B65-B604-4032302CDAF4}"/>
              </a:ext>
            </a:extLst>
          </p:cNvPr>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a:extLst>
                <a:ext uri="{FF2B5EF4-FFF2-40B4-BE49-F238E27FC236}">
                  <a16:creationId xmlns:a16="http://schemas.microsoft.com/office/drawing/2014/main" id="{FF372EA1-AB4F-47B1-B450-59AB8827ECD5}"/>
                </a:ext>
              </a:extLst>
            </p:cNvPr>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微软雅黑"/>
              </a:endParaRPr>
            </a:p>
          </p:txBody>
        </p:sp>
        <p:sp>
          <p:nvSpPr>
            <p:cNvPr id="58" name="椭圆 57">
              <a:extLst>
                <a:ext uri="{FF2B5EF4-FFF2-40B4-BE49-F238E27FC236}">
                  <a16:creationId xmlns:a16="http://schemas.microsoft.com/office/drawing/2014/main" id="{0BEE7D95-9E9C-4C6D-91AA-6429F74B9F98}"/>
                </a:ext>
              </a:extLst>
            </p:cNvPr>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微软雅黑"/>
              </a:endParaRPr>
            </a:p>
          </p:txBody>
        </p:sp>
      </p:grpSp>
      <p:cxnSp>
        <p:nvCxnSpPr>
          <p:cNvPr id="20" name="直接连接符 19">
            <a:extLst>
              <a:ext uri="{FF2B5EF4-FFF2-40B4-BE49-F238E27FC236}">
                <a16:creationId xmlns:a16="http://schemas.microsoft.com/office/drawing/2014/main" id="{C4FBB3C1-88AA-4E76-B54C-31018E3BFAA0}"/>
              </a:ext>
            </a:extLst>
          </p:cNvPr>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2" name="矩形 1">
            <a:extLst>
              <a:ext uri="{FF2B5EF4-FFF2-40B4-BE49-F238E27FC236}">
                <a16:creationId xmlns:a16="http://schemas.microsoft.com/office/drawing/2014/main" id="{6CBA683F-B27F-45C2-8BD8-11CF54284B25}"/>
              </a:ext>
            </a:extLst>
          </p:cNvPr>
          <p:cNvSpPr/>
          <p:nvPr/>
        </p:nvSpPr>
        <p:spPr>
          <a:xfrm>
            <a:off x="530360" y="904462"/>
            <a:ext cx="11267388" cy="581057"/>
          </a:xfrm>
          <a:prstGeom prst="rect">
            <a:avLst/>
          </a:prstGeom>
        </p:spPr>
        <p:txBody>
          <a:bodyPr wrap="square">
            <a:spAutoFit/>
          </a:bodyPr>
          <a:lstStyle/>
          <a:p>
            <a:pPr>
              <a:lnSpc>
                <a:spcPct val="150000"/>
              </a:lnSpc>
              <a:spcAft>
                <a:spcPts val="1200"/>
              </a:spcAft>
            </a:pPr>
            <a:r>
              <a:rPr lang="zh-CN" altLang="zh-CN" sz="2400" b="1" dirty="0">
                <a:latin typeface="+mn-ea"/>
              </a:rPr>
              <a:t>词云绘制</a:t>
            </a:r>
            <a:r>
              <a:rPr lang="en-US" altLang="zh-CN" sz="2400" b="1" dirty="0" err="1">
                <a:latin typeface="+mn-ea"/>
              </a:rPr>
              <a:t>wordcloud</a:t>
            </a:r>
            <a:r>
              <a:rPr lang="zh-CN" altLang="zh-CN" sz="2400" b="1" dirty="0">
                <a:latin typeface="+mn-ea"/>
              </a:rPr>
              <a:t>库</a:t>
            </a:r>
            <a:r>
              <a:rPr lang="en-US" altLang="zh-CN" sz="2400" b="1" dirty="0">
                <a:latin typeface="+mn-ea"/>
              </a:rPr>
              <a:t>——</a:t>
            </a:r>
            <a:r>
              <a:rPr lang="zh-CN" altLang="en-US" sz="2400" b="1" dirty="0">
                <a:latin typeface="+mn-ea"/>
              </a:rPr>
              <a:t>使用方法</a:t>
            </a:r>
            <a:endParaRPr lang="zh-CN" altLang="zh-CN" sz="3600" b="1" dirty="0">
              <a:latin typeface="+mn-ea"/>
            </a:endParaRPr>
          </a:p>
        </p:txBody>
      </p:sp>
      <p:pic>
        <p:nvPicPr>
          <p:cNvPr id="5" name="图片 4">
            <a:extLst>
              <a:ext uri="{FF2B5EF4-FFF2-40B4-BE49-F238E27FC236}">
                <a16:creationId xmlns:a16="http://schemas.microsoft.com/office/drawing/2014/main" id="{5F678443-781B-4F43-9E27-7732C62E9370}"/>
              </a:ext>
            </a:extLst>
          </p:cNvPr>
          <p:cNvPicPr>
            <a:picLocks noChangeAspect="1"/>
          </p:cNvPicPr>
          <p:nvPr/>
        </p:nvPicPr>
        <p:blipFill>
          <a:blip r:embed="rId3"/>
          <a:stretch>
            <a:fillRect/>
          </a:stretch>
        </p:blipFill>
        <p:spPr>
          <a:xfrm>
            <a:off x="1053548" y="1574971"/>
            <a:ext cx="9839739" cy="5133776"/>
          </a:xfrm>
          <a:prstGeom prst="rect">
            <a:avLst/>
          </a:prstGeom>
        </p:spPr>
        <p:style>
          <a:lnRef idx="1">
            <a:schemeClr val="dk1"/>
          </a:lnRef>
          <a:fillRef idx="2">
            <a:schemeClr val="dk1"/>
          </a:fillRef>
          <a:effectRef idx="1">
            <a:schemeClr val="dk1"/>
          </a:effectRef>
          <a:fontRef idx="minor">
            <a:schemeClr val="dk1"/>
          </a:fontRef>
        </p:style>
      </p:pic>
      <p:sp>
        <p:nvSpPr>
          <p:cNvPr id="7" name="矩形 6">
            <a:extLst>
              <a:ext uri="{FF2B5EF4-FFF2-40B4-BE49-F238E27FC236}">
                <a16:creationId xmlns:a16="http://schemas.microsoft.com/office/drawing/2014/main" id="{FF924FA5-F8C3-4C59-863D-2DD1E49C48CA}"/>
              </a:ext>
            </a:extLst>
          </p:cNvPr>
          <p:cNvSpPr/>
          <p:nvPr/>
        </p:nvSpPr>
        <p:spPr>
          <a:xfrm>
            <a:off x="934278" y="4716798"/>
            <a:ext cx="10127973" cy="1306315"/>
          </a:xfrm>
          <a:prstGeom prst="rect">
            <a:avLst/>
          </a:prstGeom>
          <a:noFill/>
          <a:ln w="2857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zh-CN" altLang="en-US"/>
          </a:p>
        </p:txBody>
      </p:sp>
    </p:spTree>
    <p:extLst>
      <p:ext uri="{BB962C8B-B14F-4D97-AF65-F5344CB8AC3E}">
        <p14:creationId xmlns:p14="http://schemas.microsoft.com/office/powerpoint/2010/main" val="206521524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itchFamily="34" charset="-122"/>
                <a:ea typeface="微软雅黑" pitchFamily="34" charset="-122"/>
              </a:rPr>
              <a:t>中文文本分析相关库</a:t>
            </a:r>
          </a:p>
        </p:txBody>
      </p:sp>
      <p:grpSp>
        <p:nvGrpSpPr>
          <p:cNvPr id="56" name="组合 55">
            <a:extLst>
              <a:ext uri="{FF2B5EF4-FFF2-40B4-BE49-F238E27FC236}">
                <a16:creationId xmlns:a16="http://schemas.microsoft.com/office/drawing/2014/main" id="{B3ECA4EB-10D1-4B65-B604-4032302CDAF4}"/>
              </a:ext>
            </a:extLst>
          </p:cNvPr>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a:extLst>
                <a:ext uri="{FF2B5EF4-FFF2-40B4-BE49-F238E27FC236}">
                  <a16:creationId xmlns:a16="http://schemas.microsoft.com/office/drawing/2014/main" id="{FF372EA1-AB4F-47B1-B450-59AB8827ECD5}"/>
                </a:ext>
              </a:extLst>
            </p:cNvPr>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微软雅黑"/>
              </a:endParaRPr>
            </a:p>
          </p:txBody>
        </p:sp>
        <p:sp>
          <p:nvSpPr>
            <p:cNvPr id="58" name="椭圆 57">
              <a:extLst>
                <a:ext uri="{FF2B5EF4-FFF2-40B4-BE49-F238E27FC236}">
                  <a16:creationId xmlns:a16="http://schemas.microsoft.com/office/drawing/2014/main" id="{0BEE7D95-9E9C-4C6D-91AA-6429F74B9F98}"/>
                </a:ext>
              </a:extLst>
            </p:cNvPr>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微软雅黑"/>
              </a:endParaRPr>
            </a:p>
          </p:txBody>
        </p:sp>
      </p:grpSp>
      <p:cxnSp>
        <p:nvCxnSpPr>
          <p:cNvPr id="20" name="直接连接符 19">
            <a:extLst>
              <a:ext uri="{FF2B5EF4-FFF2-40B4-BE49-F238E27FC236}">
                <a16:creationId xmlns:a16="http://schemas.microsoft.com/office/drawing/2014/main" id="{C4FBB3C1-88AA-4E76-B54C-31018E3BFAA0}"/>
              </a:ext>
            </a:extLst>
          </p:cNvPr>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2" name="矩形 1">
            <a:extLst>
              <a:ext uri="{FF2B5EF4-FFF2-40B4-BE49-F238E27FC236}">
                <a16:creationId xmlns:a16="http://schemas.microsoft.com/office/drawing/2014/main" id="{6CBA683F-B27F-45C2-8BD8-11CF54284B25}"/>
              </a:ext>
            </a:extLst>
          </p:cNvPr>
          <p:cNvSpPr/>
          <p:nvPr/>
        </p:nvSpPr>
        <p:spPr>
          <a:xfrm>
            <a:off x="530360" y="904462"/>
            <a:ext cx="11267388" cy="581057"/>
          </a:xfrm>
          <a:prstGeom prst="rect">
            <a:avLst/>
          </a:prstGeom>
        </p:spPr>
        <p:txBody>
          <a:bodyPr wrap="square">
            <a:spAutoFit/>
          </a:bodyPr>
          <a:lstStyle/>
          <a:p>
            <a:pPr>
              <a:lnSpc>
                <a:spcPct val="150000"/>
              </a:lnSpc>
              <a:spcAft>
                <a:spcPts val="1200"/>
              </a:spcAft>
            </a:pPr>
            <a:r>
              <a:rPr lang="zh-CN" altLang="zh-CN" sz="2400" b="1" dirty="0">
                <a:latin typeface="+mn-ea"/>
              </a:rPr>
              <a:t>词云绘制</a:t>
            </a:r>
            <a:r>
              <a:rPr lang="en-US" altLang="zh-CN" sz="2400" b="1" dirty="0" err="1">
                <a:latin typeface="+mn-ea"/>
              </a:rPr>
              <a:t>wordcloud</a:t>
            </a:r>
            <a:r>
              <a:rPr lang="zh-CN" altLang="zh-CN" sz="2400" b="1" dirty="0">
                <a:latin typeface="+mn-ea"/>
              </a:rPr>
              <a:t>库</a:t>
            </a:r>
            <a:r>
              <a:rPr lang="en-US" altLang="zh-CN" sz="2400" b="1" dirty="0">
                <a:latin typeface="+mn-ea"/>
              </a:rPr>
              <a:t>——</a:t>
            </a:r>
            <a:r>
              <a:rPr lang="zh-CN" altLang="en-US" sz="2400" b="1" dirty="0">
                <a:latin typeface="+mn-ea"/>
              </a:rPr>
              <a:t>使用方法</a:t>
            </a:r>
            <a:endParaRPr lang="zh-CN" altLang="zh-CN" sz="3600" b="1" dirty="0">
              <a:latin typeface="+mn-ea"/>
            </a:endParaRPr>
          </a:p>
        </p:txBody>
      </p:sp>
      <p:pic>
        <p:nvPicPr>
          <p:cNvPr id="10" name="图片 9">
            <a:extLst>
              <a:ext uri="{FF2B5EF4-FFF2-40B4-BE49-F238E27FC236}">
                <a16:creationId xmlns:a16="http://schemas.microsoft.com/office/drawing/2014/main" id="{AF54444B-92DA-45F7-A653-6E07FAEE4BC9}"/>
              </a:ext>
            </a:extLst>
          </p:cNvPr>
          <p:cNvPicPr/>
          <p:nvPr/>
        </p:nvPicPr>
        <p:blipFill>
          <a:blip r:embed="rId3"/>
          <a:stretch>
            <a:fillRect/>
          </a:stretch>
        </p:blipFill>
        <p:spPr>
          <a:xfrm>
            <a:off x="314336" y="1682476"/>
            <a:ext cx="11698357" cy="1319141"/>
          </a:xfrm>
          <a:prstGeom prst="rect">
            <a:avLst/>
          </a:prstGeom>
        </p:spPr>
        <p:style>
          <a:lnRef idx="1">
            <a:schemeClr val="dk1"/>
          </a:lnRef>
          <a:fillRef idx="2">
            <a:schemeClr val="dk1"/>
          </a:fillRef>
          <a:effectRef idx="1">
            <a:schemeClr val="dk1"/>
          </a:effectRef>
          <a:fontRef idx="minor">
            <a:schemeClr val="dk1"/>
          </a:fontRef>
        </p:style>
      </p:pic>
      <p:pic>
        <p:nvPicPr>
          <p:cNvPr id="11" name="图片 10">
            <a:extLst>
              <a:ext uri="{FF2B5EF4-FFF2-40B4-BE49-F238E27FC236}">
                <a16:creationId xmlns:a16="http://schemas.microsoft.com/office/drawing/2014/main" id="{BF56E19E-9AD0-4D59-83BA-24AF74F7A4EF}"/>
              </a:ext>
            </a:extLst>
          </p:cNvPr>
          <p:cNvPicPr/>
          <p:nvPr/>
        </p:nvPicPr>
        <p:blipFill>
          <a:blip r:embed="rId4"/>
          <a:stretch>
            <a:fillRect/>
          </a:stretch>
        </p:blipFill>
        <p:spPr>
          <a:xfrm>
            <a:off x="1243426" y="3312899"/>
            <a:ext cx="3329160" cy="2858412"/>
          </a:xfrm>
          <a:prstGeom prst="rect">
            <a:avLst/>
          </a:prstGeom>
        </p:spPr>
        <p:style>
          <a:lnRef idx="1">
            <a:schemeClr val="dk1"/>
          </a:lnRef>
          <a:fillRef idx="2">
            <a:schemeClr val="dk1"/>
          </a:fillRef>
          <a:effectRef idx="1">
            <a:schemeClr val="dk1"/>
          </a:effectRef>
          <a:fontRef idx="minor">
            <a:schemeClr val="dk1"/>
          </a:fontRef>
        </p:style>
      </p:pic>
      <p:grpSp>
        <p:nvGrpSpPr>
          <p:cNvPr id="3" name="组合 2">
            <a:extLst>
              <a:ext uri="{FF2B5EF4-FFF2-40B4-BE49-F238E27FC236}">
                <a16:creationId xmlns:a16="http://schemas.microsoft.com/office/drawing/2014/main" id="{268C79FA-21DE-456E-8881-AFCEFCF84054}"/>
              </a:ext>
            </a:extLst>
          </p:cNvPr>
          <p:cNvGrpSpPr/>
          <p:nvPr/>
        </p:nvGrpSpPr>
        <p:grpSpPr>
          <a:xfrm>
            <a:off x="1599844" y="1682476"/>
            <a:ext cx="7875461" cy="998621"/>
            <a:chOff x="1599844" y="1682476"/>
            <a:chExt cx="7875461" cy="998621"/>
          </a:xfrm>
        </p:grpSpPr>
        <p:sp>
          <p:nvSpPr>
            <p:cNvPr id="12" name="矩形 11">
              <a:extLst>
                <a:ext uri="{FF2B5EF4-FFF2-40B4-BE49-F238E27FC236}">
                  <a16:creationId xmlns:a16="http://schemas.microsoft.com/office/drawing/2014/main" id="{1B429C46-FE79-421E-B4D9-78E675BAC770}"/>
                </a:ext>
              </a:extLst>
            </p:cNvPr>
            <p:cNvSpPr/>
            <p:nvPr/>
          </p:nvSpPr>
          <p:spPr>
            <a:xfrm>
              <a:off x="1599845" y="2006584"/>
              <a:ext cx="1302382" cy="339051"/>
            </a:xfrm>
            <a:prstGeom prst="rect">
              <a:avLst/>
            </a:prstGeom>
            <a:noFill/>
            <a:ln w="2857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A8A66D9B-D1A7-42AD-B4C2-A0CF12CE5CC6}"/>
                </a:ext>
              </a:extLst>
            </p:cNvPr>
            <p:cNvSpPr/>
            <p:nvPr/>
          </p:nvSpPr>
          <p:spPr>
            <a:xfrm>
              <a:off x="8172923" y="2342046"/>
              <a:ext cx="1302382" cy="339051"/>
            </a:xfrm>
            <a:prstGeom prst="rect">
              <a:avLst/>
            </a:prstGeom>
            <a:noFill/>
            <a:ln w="2857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zh-CN" altLang="en-US"/>
            </a:p>
          </p:txBody>
        </p:sp>
        <p:sp>
          <p:nvSpPr>
            <p:cNvPr id="14" name="矩形 13">
              <a:extLst>
                <a:ext uri="{FF2B5EF4-FFF2-40B4-BE49-F238E27FC236}">
                  <a16:creationId xmlns:a16="http://schemas.microsoft.com/office/drawing/2014/main" id="{DF64972A-DCB1-4CC4-AF8C-9D59E7BF50CC}"/>
                </a:ext>
              </a:extLst>
            </p:cNvPr>
            <p:cNvSpPr/>
            <p:nvPr/>
          </p:nvSpPr>
          <p:spPr>
            <a:xfrm>
              <a:off x="1599844" y="2334574"/>
              <a:ext cx="1302382" cy="339051"/>
            </a:xfrm>
            <a:prstGeom prst="rect">
              <a:avLst/>
            </a:prstGeom>
            <a:noFill/>
            <a:ln w="2857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zh-CN" altLang="en-US"/>
            </a:p>
          </p:txBody>
        </p:sp>
        <p:sp>
          <p:nvSpPr>
            <p:cNvPr id="15" name="矩形 14">
              <a:extLst>
                <a:ext uri="{FF2B5EF4-FFF2-40B4-BE49-F238E27FC236}">
                  <a16:creationId xmlns:a16="http://schemas.microsoft.com/office/drawing/2014/main" id="{B29B9344-BBC1-4B59-8C55-1E5EB894CD59}"/>
                </a:ext>
              </a:extLst>
            </p:cNvPr>
            <p:cNvSpPr/>
            <p:nvPr/>
          </p:nvSpPr>
          <p:spPr>
            <a:xfrm>
              <a:off x="5512323" y="1682476"/>
              <a:ext cx="1302382" cy="339051"/>
            </a:xfrm>
            <a:prstGeom prst="rect">
              <a:avLst/>
            </a:prstGeom>
            <a:noFill/>
            <a:ln w="2857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zh-CN" altLang="en-US"/>
            </a:p>
          </p:txBody>
        </p:sp>
      </p:grpSp>
    </p:spTree>
    <p:extLst>
      <p:ext uri="{BB962C8B-B14F-4D97-AF65-F5344CB8AC3E}">
        <p14:creationId xmlns:p14="http://schemas.microsoft.com/office/powerpoint/2010/main" val="22762911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itchFamily="34" charset="-122"/>
                <a:ea typeface="微软雅黑" pitchFamily="34" charset="-122"/>
              </a:rPr>
              <a:t>中文文本分析相关库</a:t>
            </a:r>
          </a:p>
        </p:txBody>
      </p:sp>
      <p:grpSp>
        <p:nvGrpSpPr>
          <p:cNvPr id="56" name="组合 55">
            <a:extLst>
              <a:ext uri="{FF2B5EF4-FFF2-40B4-BE49-F238E27FC236}">
                <a16:creationId xmlns:a16="http://schemas.microsoft.com/office/drawing/2014/main" id="{B3ECA4EB-10D1-4B65-B604-4032302CDAF4}"/>
              </a:ext>
            </a:extLst>
          </p:cNvPr>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a:extLst>
                <a:ext uri="{FF2B5EF4-FFF2-40B4-BE49-F238E27FC236}">
                  <a16:creationId xmlns:a16="http://schemas.microsoft.com/office/drawing/2014/main" id="{FF372EA1-AB4F-47B1-B450-59AB8827ECD5}"/>
                </a:ext>
              </a:extLst>
            </p:cNvPr>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微软雅黑"/>
              </a:endParaRPr>
            </a:p>
          </p:txBody>
        </p:sp>
        <p:sp>
          <p:nvSpPr>
            <p:cNvPr id="58" name="椭圆 57">
              <a:extLst>
                <a:ext uri="{FF2B5EF4-FFF2-40B4-BE49-F238E27FC236}">
                  <a16:creationId xmlns:a16="http://schemas.microsoft.com/office/drawing/2014/main" id="{0BEE7D95-9E9C-4C6D-91AA-6429F74B9F98}"/>
                </a:ext>
              </a:extLst>
            </p:cNvPr>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微软雅黑"/>
              </a:endParaRPr>
            </a:p>
          </p:txBody>
        </p:sp>
      </p:grpSp>
      <p:cxnSp>
        <p:nvCxnSpPr>
          <p:cNvPr id="20" name="直接连接符 19">
            <a:extLst>
              <a:ext uri="{FF2B5EF4-FFF2-40B4-BE49-F238E27FC236}">
                <a16:creationId xmlns:a16="http://schemas.microsoft.com/office/drawing/2014/main" id="{C4FBB3C1-88AA-4E76-B54C-31018E3BFAA0}"/>
              </a:ext>
            </a:extLst>
          </p:cNvPr>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2" name="矩形 1">
            <a:extLst>
              <a:ext uri="{FF2B5EF4-FFF2-40B4-BE49-F238E27FC236}">
                <a16:creationId xmlns:a16="http://schemas.microsoft.com/office/drawing/2014/main" id="{6CBA683F-B27F-45C2-8BD8-11CF54284B25}"/>
              </a:ext>
            </a:extLst>
          </p:cNvPr>
          <p:cNvSpPr/>
          <p:nvPr/>
        </p:nvSpPr>
        <p:spPr>
          <a:xfrm>
            <a:off x="530360" y="904462"/>
            <a:ext cx="11267388" cy="581057"/>
          </a:xfrm>
          <a:prstGeom prst="rect">
            <a:avLst/>
          </a:prstGeom>
        </p:spPr>
        <p:txBody>
          <a:bodyPr wrap="square">
            <a:spAutoFit/>
          </a:bodyPr>
          <a:lstStyle/>
          <a:p>
            <a:pPr>
              <a:lnSpc>
                <a:spcPct val="150000"/>
              </a:lnSpc>
              <a:spcAft>
                <a:spcPts val="1200"/>
              </a:spcAft>
            </a:pPr>
            <a:r>
              <a:rPr lang="zh-CN" altLang="zh-CN" sz="2400" b="1" dirty="0">
                <a:latin typeface="+mn-ea"/>
              </a:rPr>
              <a:t>社交关系网络</a:t>
            </a:r>
            <a:r>
              <a:rPr lang="en-US" altLang="zh-CN" sz="2400" b="1" dirty="0" err="1">
                <a:latin typeface="+mn-ea"/>
              </a:rPr>
              <a:t>networkx</a:t>
            </a:r>
            <a:r>
              <a:rPr lang="zh-CN" altLang="zh-CN" sz="2400" b="1" dirty="0">
                <a:latin typeface="+mn-ea"/>
              </a:rPr>
              <a:t>库</a:t>
            </a:r>
          </a:p>
        </p:txBody>
      </p:sp>
      <p:sp>
        <p:nvSpPr>
          <p:cNvPr id="3" name="矩形 2">
            <a:extLst>
              <a:ext uri="{FF2B5EF4-FFF2-40B4-BE49-F238E27FC236}">
                <a16:creationId xmlns:a16="http://schemas.microsoft.com/office/drawing/2014/main" id="{5A30106B-0D90-4326-9F7A-FF8EE8CDEC58}"/>
              </a:ext>
            </a:extLst>
          </p:cNvPr>
          <p:cNvSpPr/>
          <p:nvPr/>
        </p:nvSpPr>
        <p:spPr>
          <a:xfrm>
            <a:off x="422348" y="1485519"/>
            <a:ext cx="11267388" cy="2243050"/>
          </a:xfrm>
          <a:prstGeom prst="rect">
            <a:avLst/>
          </a:prstGeom>
        </p:spPr>
        <p:txBody>
          <a:bodyPr wrap="square">
            <a:spAutoFit/>
          </a:bodyPr>
          <a:lstStyle/>
          <a:p>
            <a:pPr indent="266700" algn="just">
              <a:lnSpc>
                <a:spcPct val="150000"/>
              </a:lnSpc>
              <a:spcAft>
                <a:spcPts val="0"/>
              </a:spcAft>
            </a:pPr>
            <a:r>
              <a:rPr lang="en-US" altLang="zh-CN" sz="2400" kern="100" dirty="0" err="1">
                <a:solidFill>
                  <a:srgbClr val="000000"/>
                </a:solidFill>
                <a:latin typeface="+mn-ea"/>
                <a:cs typeface="Times New Roman" panose="02020603050405020304" pitchFamily="18" charset="0"/>
              </a:rPr>
              <a:t>networkx</a:t>
            </a:r>
            <a:r>
              <a:rPr lang="zh-CN" altLang="zh-CN" sz="2400" kern="100" dirty="0">
                <a:solidFill>
                  <a:srgbClr val="000000"/>
                </a:solidFill>
                <a:latin typeface="+mn-ea"/>
                <a:cs typeface="Times New Roman" panose="02020603050405020304" pitchFamily="18" charset="0"/>
              </a:rPr>
              <a:t>是一个用</a:t>
            </a:r>
            <a:r>
              <a:rPr lang="en-US" altLang="zh-CN" sz="2400" kern="100" dirty="0">
                <a:solidFill>
                  <a:srgbClr val="000000"/>
                </a:solidFill>
                <a:latin typeface="+mn-ea"/>
                <a:cs typeface="Times New Roman" panose="02020603050405020304" pitchFamily="18" charset="0"/>
              </a:rPr>
              <a:t>Python</a:t>
            </a:r>
            <a:r>
              <a:rPr lang="zh-CN" altLang="zh-CN" sz="2400" kern="100" dirty="0">
                <a:solidFill>
                  <a:srgbClr val="000000"/>
                </a:solidFill>
                <a:latin typeface="+mn-ea"/>
                <a:cs typeface="Times New Roman" panose="02020603050405020304" pitchFamily="18" charset="0"/>
              </a:rPr>
              <a:t>语言开发的图论与复杂网络建模工具，内置了常用的图与复杂网络分析算法，可以方便的进行复杂网络数据分析、仿真建模等工作。本节中，我们会讨论如何利用</a:t>
            </a:r>
            <a:r>
              <a:rPr lang="en-US" altLang="zh-CN" sz="2400" kern="100" dirty="0" err="1">
                <a:solidFill>
                  <a:srgbClr val="000000"/>
                </a:solidFill>
                <a:latin typeface="+mn-ea"/>
                <a:cs typeface="Times New Roman" panose="02020603050405020304" pitchFamily="18" charset="0"/>
              </a:rPr>
              <a:t>networkx</a:t>
            </a:r>
            <a:r>
              <a:rPr lang="zh-CN" altLang="zh-CN" sz="2400" kern="100" dirty="0">
                <a:solidFill>
                  <a:srgbClr val="000000"/>
                </a:solidFill>
                <a:latin typeface="+mn-ea"/>
                <a:cs typeface="Times New Roman" panose="02020603050405020304" pitchFamily="18" charset="0"/>
              </a:rPr>
              <a:t>库来分析文本中人物的社交关系网络结构。</a:t>
            </a:r>
            <a:endParaRPr lang="zh-CN" altLang="zh-CN" sz="2400" kern="100" dirty="0">
              <a:latin typeface="+mn-ea"/>
              <a:cs typeface="Times New Roman" panose="02020603050405020304" pitchFamily="18" charset="0"/>
            </a:endParaRPr>
          </a:p>
          <a:p>
            <a:pPr indent="266700" algn="just">
              <a:lnSpc>
                <a:spcPct val="150000"/>
              </a:lnSpc>
              <a:spcAft>
                <a:spcPts val="0"/>
              </a:spcAft>
            </a:pPr>
            <a:r>
              <a:rPr lang="en-US" altLang="zh-CN" sz="2400" kern="100" dirty="0" err="1">
                <a:solidFill>
                  <a:srgbClr val="000000"/>
                </a:solidFill>
                <a:latin typeface="+mn-ea"/>
                <a:cs typeface="Times New Roman" panose="02020603050405020304" pitchFamily="18" charset="0"/>
              </a:rPr>
              <a:t>networkx</a:t>
            </a:r>
            <a:r>
              <a:rPr lang="zh-CN" altLang="zh-CN" sz="2400" kern="100" dirty="0">
                <a:solidFill>
                  <a:srgbClr val="000000"/>
                </a:solidFill>
                <a:latin typeface="+mn-ea"/>
                <a:cs typeface="Times New Roman" panose="02020603050405020304" pitchFamily="18" charset="0"/>
              </a:rPr>
              <a:t>是一个第三方库，它的安装很简单，只需要</a:t>
            </a:r>
            <a:r>
              <a:rPr lang="en-US" altLang="zh-CN" sz="2400" kern="100" dirty="0">
                <a:solidFill>
                  <a:srgbClr val="FF0000"/>
                </a:solidFill>
                <a:latin typeface="+mn-ea"/>
                <a:cs typeface="Times New Roman" panose="02020603050405020304" pitchFamily="18" charset="0"/>
              </a:rPr>
              <a:t>pip install </a:t>
            </a:r>
            <a:r>
              <a:rPr lang="en-US" altLang="zh-CN" sz="2400" kern="100" dirty="0" err="1">
                <a:solidFill>
                  <a:srgbClr val="FF0000"/>
                </a:solidFill>
                <a:latin typeface="+mn-ea"/>
                <a:cs typeface="Times New Roman" panose="02020603050405020304" pitchFamily="18" charset="0"/>
              </a:rPr>
              <a:t>networkx</a:t>
            </a:r>
            <a:r>
              <a:rPr lang="zh-CN" altLang="zh-CN" sz="2400" kern="100" dirty="0">
                <a:solidFill>
                  <a:srgbClr val="000000"/>
                </a:solidFill>
                <a:latin typeface="+mn-ea"/>
                <a:cs typeface="Times New Roman" panose="02020603050405020304" pitchFamily="18" charset="0"/>
              </a:rPr>
              <a:t>即可。</a:t>
            </a:r>
            <a:endParaRPr lang="zh-CN" altLang="zh-CN" sz="2400" kern="100" dirty="0">
              <a:latin typeface="+mn-ea"/>
              <a:cs typeface="Times New Roman" panose="02020603050405020304" pitchFamily="18" charset="0"/>
            </a:endParaRPr>
          </a:p>
        </p:txBody>
      </p:sp>
    </p:spTree>
    <p:extLst>
      <p:ext uri="{BB962C8B-B14F-4D97-AF65-F5344CB8AC3E}">
        <p14:creationId xmlns:p14="http://schemas.microsoft.com/office/powerpoint/2010/main" val="21727663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图片 18">
            <a:extLst>
              <a:ext uri="{FF2B5EF4-FFF2-40B4-BE49-F238E27FC236}">
                <a16:creationId xmlns:a16="http://schemas.microsoft.com/office/drawing/2014/main" id="{F8014AE3-2F6F-4D03-ABA5-98B6F9BB3E23}"/>
              </a:ext>
            </a:extLst>
          </p:cNvPr>
          <p:cNvPicPr>
            <a:picLocks noChangeAspect="1"/>
          </p:cNvPicPr>
          <p:nvPr/>
        </p:nvPicPr>
        <p:blipFill>
          <a:blip r:embed="rId2">
            <a:clrChange>
              <a:clrFrom>
                <a:srgbClr val="FFFDFF"/>
              </a:clrFrom>
              <a:clrTo>
                <a:srgbClr val="FFFDFF">
                  <a:alpha val="0"/>
                </a:srgbClr>
              </a:clrTo>
            </a:clrChange>
          </a:blip>
          <a:stretch>
            <a:fillRect/>
          </a:stretch>
        </p:blipFill>
        <p:spPr>
          <a:xfrm>
            <a:off x="-1" y="0"/>
            <a:ext cx="12192001" cy="6870567"/>
          </a:xfrm>
          <a:prstGeom prst="rect">
            <a:avLst/>
          </a:prstGeom>
        </p:spPr>
      </p:pic>
      <p:sp>
        <p:nvSpPr>
          <p:cNvPr id="10" name="TextBox 1">
            <a:extLst>
              <a:ext uri="{FF2B5EF4-FFF2-40B4-BE49-F238E27FC236}">
                <a16:creationId xmlns:a16="http://schemas.microsoft.com/office/drawing/2014/main" id="{9852CEF3-AF68-464A-8EBB-F8859FB71535}"/>
              </a:ext>
            </a:extLst>
          </p:cNvPr>
          <p:cNvSpPr txBox="1"/>
          <p:nvPr/>
        </p:nvSpPr>
        <p:spPr>
          <a:xfrm>
            <a:off x="3302589" y="2365804"/>
            <a:ext cx="5875326" cy="830997"/>
          </a:xfrm>
          <a:prstGeom prst="rect">
            <a:avLst/>
          </a:prstGeom>
          <a:noFill/>
        </p:spPr>
        <p:txBody>
          <a:bodyPr wrap="none" rtlCol="0">
            <a:spAutoFit/>
          </a:bodyPr>
          <a:lstStyle/>
          <a:p>
            <a:r>
              <a:rPr lang="zh-CN" altLang="en-US" sz="4800" b="1" dirty="0">
                <a:ln w="12700">
                  <a:noFill/>
                  <a:prstDash val="solid"/>
                </a:ln>
                <a:solidFill>
                  <a:prstClr val="white"/>
                </a:solidFill>
                <a:effectLst>
                  <a:outerShdw dist="50800" dir="4800000" algn="tl" rotWithShape="0">
                    <a:srgbClr val="000000">
                      <a:alpha val="40000"/>
                    </a:srgbClr>
                  </a:outerShdw>
                </a:effectLst>
                <a:latin typeface="造字工房尚黑（非商用）细体" pitchFamily="50" charset="-122"/>
                <a:ea typeface="造字工房尚黑（非商用）细体" pitchFamily="50" charset="-122"/>
              </a:rPr>
              <a:t>中文文本分析相关库</a:t>
            </a:r>
          </a:p>
        </p:txBody>
      </p:sp>
      <p:grpSp>
        <p:nvGrpSpPr>
          <p:cNvPr id="13" name="Group 5">
            <a:extLst>
              <a:ext uri="{FF2B5EF4-FFF2-40B4-BE49-F238E27FC236}">
                <a16:creationId xmlns:a16="http://schemas.microsoft.com/office/drawing/2014/main" id="{D4E457FC-7ABC-46A4-AA05-460516D34D97}"/>
              </a:ext>
            </a:extLst>
          </p:cNvPr>
          <p:cNvGrpSpPr/>
          <p:nvPr/>
        </p:nvGrpSpPr>
        <p:grpSpPr>
          <a:xfrm>
            <a:off x="8825614" y="4241498"/>
            <a:ext cx="2169488" cy="2175406"/>
            <a:chOff x="5292553" y="3355717"/>
            <a:chExt cx="1711365" cy="2494000"/>
          </a:xfrm>
          <a:solidFill>
            <a:schemeClr val="bg1">
              <a:lumMod val="95000"/>
            </a:schemeClr>
          </a:solidFill>
        </p:grpSpPr>
        <p:sp>
          <p:nvSpPr>
            <p:cNvPr id="14" name="Rectangle 5">
              <a:extLst>
                <a:ext uri="{FF2B5EF4-FFF2-40B4-BE49-F238E27FC236}">
                  <a16:creationId xmlns:a16="http://schemas.microsoft.com/office/drawing/2014/main" id="{92665014-DCFC-4389-9C6A-F93E9F8C55BD}"/>
                </a:ext>
              </a:extLst>
            </p:cNvPr>
            <p:cNvSpPr>
              <a:spLocks noChangeArrowheads="1"/>
            </p:cNvSpPr>
            <p:nvPr/>
          </p:nvSpPr>
          <p:spPr bwMode="auto">
            <a:xfrm>
              <a:off x="5292553" y="3573075"/>
              <a:ext cx="992082" cy="190188"/>
            </a:xfrm>
            <a:prstGeom prst="rect">
              <a:avLst/>
            </a:prstGeom>
            <a:grpFill/>
            <a:ln w="9525">
              <a:solidFill>
                <a:schemeClr val="accent1"/>
              </a:solidFill>
              <a:miter lim="800000"/>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15" name="Rectangle 6">
              <a:extLst>
                <a:ext uri="{FF2B5EF4-FFF2-40B4-BE49-F238E27FC236}">
                  <a16:creationId xmlns:a16="http://schemas.microsoft.com/office/drawing/2014/main" id="{EF3EFA7A-78BB-47D6-BE99-3EE9E3B71F0C}"/>
                </a:ext>
              </a:extLst>
            </p:cNvPr>
            <p:cNvSpPr>
              <a:spLocks noChangeArrowheads="1"/>
            </p:cNvSpPr>
            <p:nvPr/>
          </p:nvSpPr>
          <p:spPr bwMode="auto">
            <a:xfrm>
              <a:off x="5402008" y="4624848"/>
              <a:ext cx="804223" cy="291104"/>
            </a:xfrm>
            <a:prstGeom prst="rect">
              <a:avLst/>
            </a:prstGeom>
            <a:grpFill/>
            <a:ln w="9525">
              <a:solidFill>
                <a:schemeClr val="accent1"/>
              </a:solidFill>
              <a:miter lim="800000"/>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16" name="Rectangle 7">
              <a:extLst>
                <a:ext uri="{FF2B5EF4-FFF2-40B4-BE49-F238E27FC236}">
                  <a16:creationId xmlns:a16="http://schemas.microsoft.com/office/drawing/2014/main" id="{058493F4-5F10-4640-8C9D-0CB576F6D109}"/>
                </a:ext>
              </a:extLst>
            </p:cNvPr>
            <p:cNvSpPr>
              <a:spLocks noChangeArrowheads="1"/>
            </p:cNvSpPr>
            <p:nvPr/>
          </p:nvSpPr>
          <p:spPr bwMode="auto">
            <a:xfrm>
              <a:off x="5471873" y="3355717"/>
              <a:ext cx="1124825" cy="219686"/>
            </a:xfrm>
            <a:prstGeom prst="rect">
              <a:avLst/>
            </a:prstGeom>
            <a:grpFill/>
            <a:ln w="9525">
              <a:solidFill>
                <a:schemeClr val="accent1"/>
              </a:solidFill>
              <a:miter lim="800000"/>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17" name="Rectangle 8">
              <a:extLst>
                <a:ext uri="{FF2B5EF4-FFF2-40B4-BE49-F238E27FC236}">
                  <a16:creationId xmlns:a16="http://schemas.microsoft.com/office/drawing/2014/main" id="{0C69EF19-DB4B-4B37-B32F-74A6E48FE68E}"/>
                </a:ext>
              </a:extLst>
            </p:cNvPr>
            <p:cNvSpPr>
              <a:spLocks noChangeArrowheads="1"/>
            </p:cNvSpPr>
            <p:nvPr/>
          </p:nvSpPr>
          <p:spPr bwMode="auto">
            <a:xfrm>
              <a:off x="5382601" y="3902993"/>
              <a:ext cx="1127154" cy="78404"/>
            </a:xfrm>
            <a:prstGeom prst="rect">
              <a:avLst/>
            </a:prstGeom>
            <a:grpFill/>
            <a:ln w="9525">
              <a:solidFill>
                <a:schemeClr val="accent1"/>
              </a:solidFill>
              <a:miter lim="800000"/>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20" name="Rectangle 9">
              <a:extLst>
                <a:ext uri="{FF2B5EF4-FFF2-40B4-BE49-F238E27FC236}">
                  <a16:creationId xmlns:a16="http://schemas.microsoft.com/office/drawing/2014/main" id="{C42AAB68-43AB-415D-A741-A21AA5CC8B16}"/>
                </a:ext>
              </a:extLst>
            </p:cNvPr>
            <p:cNvSpPr>
              <a:spLocks noChangeArrowheads="1"/>
            </p:cNvSpPr>
            <p:nvPr/>
          </p:nvSpPr>
          <p:spPr bwMode="auto">
            <a:xfrm>
              <a:off x="5592196" y="3981397"/>
              <a:ext cx="1004502" cy="114113"/>
            </a:xfrm>
            <a:prstGeom prst="rect">
              <a:avLst/>
            </a:prstGeom>
            <a:grpFill/>
            <a:ln w="9525">
              <a:solidFill>
                <a:schemeClr val="accent1"/>
              </a:solidFill>
              <a:miter lim="800000"/>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22" name="Rectangle 10">
              <a:extLst>
                <a:ext uri="{FF2B5EF4-FFF2-40B4-BE49-F238E27FC236}">
                  <a16:creationId xmlns:a16="http://schemas.microsoft.com/office/drawing/2014/main" id="{2FF85755-A50E-4545-A1DB-E47E58A52127}"/>
                </a:ext>
              </a:extLst>
            </p:cNvPr>
            <p:cNvSpPr>
              <a:spLocks noChangeArrowheads="1"/>
            </p:cNvSpPr>
            <p:nvPr/>
          </p:nvSpPr>
          <p:spPr bwMode="auto">
            <a:xfrm>
              <a:off x="5471873" y="4093379"/>
              <a:ext cx="874864" cy="73746"/>
            </a:xfrm>
            <a:prstGeom prst="rect">
              <a:avLst/>
            </a:prstGeom>
            <a:grpFill/>
            <a:ln w="9525">
              <a:solidFill>
                <a:schemeClr val="accent1"/>
              </a:solidFill>
              <a:miter lim="800000"/>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23" name="Rectangle 11">
              <a:extLst>
                <a:ext uri="{FF2B5EF4-FFF2-40B4-BE49-F238E27FC236}">
                  <a16:creationId xmlns:a16="http://schemas.microsoft.com/office/drawing/2014/main" id="{99E19DCB-AACF-4D06-86E1-5E525529F4CD}"/>
                </a:ext>
              </a:extLst>
            </p:cNvPr>
            <p:cNvSpPr>
              <a:spLocks noChangeArrowheads="1"/>
            </p:cNvSpPr>
            <p:nvPr/>
          </p:nvSpPr>
          <p:spPr bwMode="auto">
            <a:xfrm>
              <a:off x="5592196" y="4166845"/>
              <a:ext cx="1026238" cy="254619"/>
            </a:xfrm>
            <a:prstGeom prst="rect">
              <a:avLst/>
            </a:prstGeom>
            <a:grpFill/>
            <a:ln w="9525">
              <a:solidFill>
                <a:schemeClr val="accent1"/>
              </a:solidFill>
              <a:miter lim="800000"/>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25" name="Rectangle 12">
              <a:extLst>
                <a:ext uri="{FF2B5EF4-FFF2-40B4-BE49-F238E27FC236}">
                  <a16:creationId xmlns:a16="http://schemas.microsoft.com/office/drawing/2014/main" id="{8DD2322D-625A-4087-B7F3-2B20CA9F949C}"/>
                </a:ext>
              </a:extLst>
            </p:cNvPr>
            <p:cNvSpPr>
              <a:spLocks noChangeArrowheads="1"/>
            </p:cNvSpPr>
            <p:nvPr/>
          </p:nvSpPr>
          <p:spPr bwMode="auto">
            <a:xfrm>
              <a:off x="5570460" y="4915952"/>
              <a:ext cx="902034" cy="52011"/>
            </a:xfrm>
            <a:prstGeom prst="rect">
              <a:avLst/>
            </a:prstGeom>
            <a:grpFill/>
            <a:ln w="9525">
              <a:solidFill>
                <a:schemeClr val="accent1"/>
              </a:solidFill>
              <a:miter lim="800000"/>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27" name="Rectangle 13">
              <a:extLst>
                <a:ext uri="{FF2B5EF4-FFF2-40B4-BE49-F238E27FC236}">
                  <a16:creationId xmlns:a16="http://schemas.microsoft.com/office/drawing/2014/main" id="{2FA9C19B-9DE3-4109-88DD-09A4015E9E59}"/>
                </a:ext>
              </a:extLst>
            </p:cNvPr>
            <p:cNvSpPr>
              <a:spLocks noChangeArrowheads="1"/>
            </p:cNvSpPr>
            <p:nvPr/>
          </p:nvSpPr>
          <p:spPr bwMode="auto">
            <a:xfrm>
              <a:off x="5690783" y="4967962"/>
              <a:ext cx="693215" cy="141282"/>
            </a:xfrm>
            <a:prstGeom prst="rect">
              <a:avLst/>
            </a:prstGeom>
            <a:grpFill/>
            <a:ln w="9525">
              <a:solidFill>
                <a:schemeClr val="accent1"/>
              </a:solidFill>
              <a:miter lim="800000"/>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28" name="Rectangle 14">
              <a:extLst>
                <a:ext uri="{FF2B5EF4-FFF2-40B4-BE49-F238E27FC236}">
                  <a16:creationId xmlns:a16="http://schemas.microsoft.com/office/drawing/2014/main" id="{E0E32E6A-E28E-48C4-B20A-677FE8EEE9C2}"/>
                </a:ext>
              </a:extLst>
            </p:cNvPr>
            <p:cNvSpPr>
              <a:spLocks noChangeArrowheads="1"/>
            </p:cNvSpPr>
            <p:nvPr/>
          </p:nvSpPr>
          <p:spPr bwMode="auto">
            <a:xfrm>
              <a:off x="5409771" y="5109245"/>
              <a:ext cx="936966" cy="234436"/>
            </a:xfrm>
            <a:prstGeom prst="rect">
              <a:avLst/>
            </a:prstGeom>
            <a:grpFill/>
            <a:ln w="9525">
              <a:solidFill>
                <a:schemeClr val="accent1"/>
              </a:solidFill>
              <a:miter lim="800000"/>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30" name="Rectangle 16">
              <a:extLst>
                <a:ext uri="{FF2B5EF4-FFF2-40B4-BE49-F238E27FC236}">
                  <a16:creationId xmlns:a16="http://schemas.microsoft.com/office/drawing/2014/main" id="{02F916DA-1539-4D39-AA70-3EC92AD56B72}"/>
                </a:ext>
              </a:extLst>
            </p:cNvPr>
            <p:cNvSpPr>
              <a:spLocks noChangeArrowheads="1"/>
            </p:cNvSpPr>
            <p:nvPr/>
          </p:nvSpPr>
          <p:spPr bwMode="auto">
            <a:xfrm>
              <a:off x="5632562" y="5343680"/>
              <a:ext cx="877193" cy="114113"/>
            </a:xfrm>
            <a:prstGeom prst="rect">
              <a:avLst/>
            </a:prstGeom>
            <a:grpFill/>
            <a:ln w="9525">
              <a:solidFill>
                <a:schemeClr val="accent1"/>
              </a:solidFill>
              <a:miter lim="800000"/>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31" name="Rectangle 17">
              <a:extLst>
                <a:ext uri="{FF2B5EF4-FFF2-40B4-BE49-F238E27FC236}">
                  <a16:creationId xmlns:a16="http://schemas.microsoft.com/office/drawing/2014/main" id="{BB3FA358-821C-4D1A-A707-A68DF726EA62}"/>
                </a:ext>
              </a:extLst>
            </p:cNvPr>
            <p:cNvSpPr>
              <a:spLocks noChangeArrowheads="1"/>
            </p:cNvSpPr>
            <p:nvPr/>
          </p:nvSpPr>
          <p:spPr bwMode="auto">
            <a:xfrm>
              <a:off x="5340682" y="5458288"/>
              <a:ext cx="823630" cy="166900"/>
            </a:xfrm>
            <a:prstGeom prst="rect">
              <a:avLst/>
            </a:prstGeom>
            <a:grpFill/>
            <a:ln w="9525">
              <a:solidFill>
                <a:schemeClr val="accent1"/>
              </a:solidFill>
              <a:miter lim="800000"/>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32" name="Rectangle 18">
              <a:extLst>
                <a:ext uri="{FF2B5EF4-FFF2-40B4-BE49-F238E27FC236}">
                  <a16:creationId xmlns:a16="http://schemas.microsoft.com/office/drawing/2014/main" id="{02A6F228-49CC-4714-AAC2-E3F6594C69AC}"/>
                </a:ext>
              </a:extLst>
            </p:cNvPr>
            <p:cNvSpPr>
              <a:spLocks noChangeArrowheads="1"/>
            </p:cNvSpPr>
            <p:nvPr/>
          </p:nvSpPr>
          <p:spPr bwMode="auto">
            <a:xfrm>
              <a:off x="5536304" y="5625188"/>
              <a:ext cx="1110076" cy="224344"/>
            </a:xfrm>
            <a:prstGeom prst="rect">
              <a:avLst/>
            </a:prstGeom>
            <a:grpFill/>
            <a:ln w="9525">
              <a:solidFill>
                <a:schemeClr val="accent1"/>
              </a:solidFill>
              <a:miter lim="800000"/>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33" name="Rectangle 19">
              <a:extLst>
                <a:ext uri="{FF2B5EF4-FFF2-40B4-BE49-F238E27FC236}">
                  <a16:creationId xmlns:a16="http://schemas.microsoft.com/office/drawing/2014/main" id="{BE0167A9-BDDD-4BAB-A716-5F33BC58CA5C}"/>
                </a:ext>
              </a:extLst>
            </p:cNvPr>
            <p:cNvSpPr>
              <a:spLocks noChangeArrowheads="1"/>
            </p:cNvSpPr>
            <p:nvPr/>
          </p:nvSpPr>
          <p:spPr bwMode="auto">
            <a:xfrm>
              <a:off x="6411944" y="3355717"/>
              <a:ext cx="24841" cy="219686"/>
            </a:xfrm>
            <a:prstGeom prst="rect">
              <a:avLst/>
            </a:prstGeom>
            <a:grpFill/>
            <a:ln w="9525">
              <a:solidFill>
                <a:schemeClr val="accent1"/>
              </a:solidFill>
              <a:miter lim="800000"/>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34" name="Rectangle 20">
              <a:extLst>
                <a:ext uri="{FF2B5EF4-FFF2-40B4-BE49-F238E27FC236}">
                  <a16:creationId xmlns:a16="http://schemas.microsoft.com/office/drawing/2014/main" id="{3C7D64CC-2562-4099-9D5E-6F3D4B2821A5}"/>
                </a:ext>
              </a:extLst>
            </p:cNvPr>
            <p:cNvSpPr>
              <a:spLocks noChangeArrowheads="1"/>
            </p:cNvSpPr>
            <p:nvPr/>
          </p:nvSpPr>
          <p:spPr bwMode="auto">
            <a:xfrm>
              <a:off x="6436785" y="3575404"/>
              <a:ext cx="776" cy="776"/>
            </a:xfrm>
            <a:prstGeom prst="rect">
              <a:avLst/>
            </a:prstGeom>
            <a:grpFill/>
            <a:ln w="9525">
              <a:solidFill>
                <a:schemeClr val="accent1"/>
              </a:solidFill>
              <a:miter lim="800000"/>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35" name="Rectangle 21">
              <a:extLst>
                <a:ext uri="{FF2B5EF4-FFF2-40B4-BE49-F238E27FC236}">
                  <a16:creationId xmlns:a16="http://schemas.microsoft.com/office/drawing/2014/main" id="{94B094DA-4C85-418A-ABB5-A5E9406311C8}"/>
                </a:ext>
              </a:extLst>
            </p:cNvPr>
            <p:cNvSpPr>
              <a:spLocks noChangeArrowheads="1"/>
            </p:cNvSpPr>
            <p:nvPr/>
          </p:nvSpPr>
          <p:spPr bwMode="auto">
            <a:xfrm>
              <a:off x="5592196" y="3355717"/>
              <a:ext cx="40366" cy="219686"/>
            </a:xfrm>
            <a:prstGeom prst="rect">
              <a:avLst/>
            </a:prstGeom>
            <a:grpFill/>
            <a:ln w="9525">
              <a:solidFill>
                <a:schemeClr val="accent1"/>
              </a:solidFill>
              <a:miter lim="800000"/>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36" name="Rectangle 22">
              <a:extLst>
                <a:ext uri="{FF2B5EF4-FFF2-40B4-BE49-F238E27FC236}">
                  <a16:creationId xmlns:a16="http://schemas.microsoft.com/office/drawing/2014/main" id="{3E399475-D326-404C-93F7-37D0F271F12D}"/>
                </a:ext>
              </a:extLst>
            </p:cNvPr>
            <p:cNvSpPr>
              <a:spLocks noChangeArrowheads="1"/>
            </p:cNvSpPr>
            <p:nvPr/>
          </p:nvSpPr>
          <p:spPr bwMode="auto">
            <a:xfrm>
              <a:off x="6509755" y="4166845"/>
              <a:ext cx="16302" cy="254619"/>
            </a:xfrm>
            <a:prstGeom prst="rect">
              <a:avLst/>
            </a:prstGeom>
            <a:grpFill/>
            <a:ln w="9525">
              <a:solidFill>
                <a:schemeClr val="accent1"/>
              </a:solidFill>
              <a:miter lim="800000"/>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37" name="Rectangle 23">
              <a:extLst>
                <a:ext uri="{FF2B5EF4-FFF2-40B4-BE49-F238E27FC236}">
                  <a16:creationId xmlns:a16="http://schemas.microsoft.com/office/drawing/2014/main" id="{9A2A5F54-B98F-4337-AC05-ED458A97DC4A}"/>
                </a:ext>
              </a:extLst>
            </p:cNvPr>
            <p:cNvSpPr>
              <a:spLocks noChangeArrowheads="1"/>
            </p:cNvSpPr>
            <p:nvPr/>
          </p:nvSpPr>
          <p:spPr bwMode="auto">
            <a:xfrm>
              <a:off x="5676034" y="4166845"/>
              <a:ext cx="158360" cy="254619"/>
            </a:xfrm>
            <a:prstGeom prst="rect">
              <a:avLst/>
            </a:prstGeom>
            <a:grpFill/>
            <a:ln w="9525">
              <a:solidFill>
                <a:schemeClr val="accent1"/>
              </a:solidFill>
              <a:miter lim="800000"/>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38" name="Freeform 24">
              <a:extLst>
                <a:ext uri="{FF2B5EF4-FFF2-40B4-BE49-F238E27FC236}">
                  <a16:creationId xmlns:a16="http://schemas.microsoft.com/office/drawing/2014/main" id="{6F4F9818-8003-40F2-AEA8-9F26A0CC72EE}"/>
                </a:ext>
              </a:extLst>
            </p:cNvPr>
            <p:cNvSpPr>
              <a:spLocks/>
            </p:cNvSpPr>
            <p:nvPr/>
          </p:nvSpPr>
          <p:spPr bwMode="auto">
            <a:xfrm>
              <a:off x="6455866" y="4793204"/>
              <a:ext cx="548052" cy="1056513"/>
            </a:xfrm>
            <a:custGeom>
              <a:avLst/>
              <a:gdLst>
                <a:gd name="T0" fmla="*/ 393 w 706"/>
                <a:gd name="T1" fmla="*/ 1361 h 1361"/>
                <a:gd name="T2" fmla="*/ 0 w 706"/>
                <a:gd name="T3" fmla="*/ 98 h 1361"/>
                <a:gd name="T4" fmla="*/ 314 w 706"/>
                <a:gd name="T5" fmla="*/ 0 h 1361"/>
                <a:gd name="T6" fmla="*/ 706 w 706"/>
                <a:gd name="T7" fmla="*/ 1263 h 1361"/>
                <a:gd name="T8" fmla="*/ 393 w 706"/>
                <a:gd name="T9" fmla="*/ 1361 h 1361"/>
              </a:gdLst>
              <a:ahLst/>
              <a:cxnLst>
                <a:cxn ang="0">
                  <a:pos x="T0" y="T1"/>
                </a:cxn>
                <a:cxn ang="0">
                  <a:pos x="T2" y="T3"/>
                </a:cxn>
                <a:cxn ang="0">
                  <a:pos x="T4" y="T5"/>
                </a:cxn>
                <a:cxn ang="0">
                  <a:pos x="T6" y="T7"/>
                </a:cxn>
                <a:cxn ang="0">
                  <a:pos x="T8" y="T9"/>
                </a:cxn>
              </a:cxnLst>
              <a:rect l="0" t="0" r="r" b="b"/>
              <a:pathLst>
                <a:path w="706" h="1361">
                  <a:moveTo>
                    <a:pt x="393" y="1361"/>
                  </a:moveTo>
                  <a:lnTo>
                    <a:pt x="0" y="98"/>
                  </a:lnTo>
                  <a:lnTo>
                    <a:pt x="314" y="0"/>
                  </a:lnTo>
                  <a:lnTo>
                    <a:pt x="706" y="1263"/>
                  </a:lnTo>
                  <a:lnTo>
                    <a:pt x="393" y="1361"/>
                  </a:lnTo>
                  <a:close/>
                </a:path>
              </a:pathLst>
            </a:custGeom>
            <a:solidFill>
              <a:srgbClr val="6BE137"/>
            </a:solidFill>
            <a:ln w="9525">
              <a:solidFill>
                <a:schemeClr val="accent1"/>
              </a:solidFill>
              <a:round/>
              <a:headEnd/>
              <a:tailEnd/>
            </a:ln>
          </p:spPr>
          <p:txBody>
            <a:bodyPr vert="horz" wrap="square" lIns="86687" tIns="43344" rIns="86687" bIns="43344" numCol="1" anchor="t" anchorCtr="0" compatLnSpc="1">
              <a:prstTxWarp prst="textNoShape">
                <a:avLst/>
              </a:prstTxWarp>
            </a:bodyPr>
            <a:lstStyle/>
            <a:p>
              <a:endParaRPr lang="en-US" sz="1706" dirty="0">
                <a:solidFill>
                  <a:prstClr val="black"/>
                </a:solidFill>
                <a:latin typeface="Calibri"/>
                <a:ea typeface="微软雅黑"/>
              </a:endParaRPr>
            </a:p>
          </p:txBody>
        </p:sp>
        <p:sp>
          <p:nvSpPr>
            <p:cNvPr id="39" name="Freeform 25">
              <a:extLst>
                <a:ext uri="{FF2B5EF4-FFF2-40B4-BE49-F238E27FC236}">
                  <a16:creationId xmlns:a16="http://schemas.microsoft.com/office/drawing/2014/main" id="{9EF0C857-DA9B-4519-85D9-B60F89BD6791}"/>
                </a:ext>
              </a:extLst>
            </p:cNvPr>
            <p:cNvSpPr>
              <a:spLocks/>
            </p:cNvSpPr>
            <p:nvPr/>
          </p:nvSpPr>
          <p:spPr bwMode="auto">
            <a:xfrm>
              <a:off x="6731444" y="5683594"/>
              <a:ext cx="248409" cy="91601"/>
            </a:xfrm>
            <a:custGeom>
              <a:avLst/>
              <a:gdLst>
                <a:gd name="T0" fmla="*/ 7 w 320"/>
                <a:gd name="T1" fmla="*/ 118 h 118"/>
                <a:gd name="T2" fmla="*/ 0 w 320"/>
                <a:gd name="T3" fmla="*/ 97 h 118"/>
                <a:gd name="T4" fmla="*/ 314 w 320"/>
                <a:gd name="T5" fmla="*/ 0 h 118"/>
                <a:gd name="T6" fmla="*/ 320 w 320"/>
                <a:gd name="T7" fmla="*/ 21 h 118"/>
                <a:gd name="T8" fmla="*/ 7 w 320"/>
                <a:gd name="T9" fmla="*/ 118 h 118"/>
              </a:gdLst>
              <a:ahLst/>
              <a:cxnLst>
                <a:cxn ang="0">
                  <a:pos x="T0" y="T1"/>
                </a:cxn>
                <a:cxn ang="0">
                  <a:pos x="T2" y="T3"/>
                </a:cxn>
                <a:cxn ang="0">
                  <a:pos x="T4" y="T5"/>
                </a:cxn>
                <a:cxn ang="0">
                  <a:pos x="T6" y="T7"/>
                </a:cxn>
                <a:cxn ang="0">
                  <a:pos x="T8" y="T9"/>
                </a:cxn>
              </a:cxnLst>
              <a:rect l="0" t="0" r="r" b="b"/>
              <a:pathLst>
                <a:path w="320" h="118">
                  <a:moveTo>
                    <a:pt x="7" y="118"/>
                  </a:moveTo>
                  <a:lnTo>
                    <a:pt x="0" y="97"/>
                  </a:lnTo>
                  <a:lnTo>
                    <a:pt x="314" y="0"/>
                  </a:lnTo>
                  <a:lnTo>
                    <a:pt x="320" y="21"/>
                  </a:lnTo>
                  <a:lnTo>
                    <a:pt x="7" y="118"/>
                  </a:lnTo>
                  <a:close/>
                </a:path>
              </a:pathLst>
            </a:custGeom>
            <a:grpFill/>
            <a:ln w="9525">
              <a:solidFill>
                <a:schemeClr val="accent1"/>
              </a:solidFill>
              <a:round/>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40" name="Freeform 26">
              <a:extLst>
                <a:ext uri="{FF2B5EF4-FFF2-40B4-BE49-F238E27FC236}">
                  <a16:creationId xmlns:a16="http://schemas.microsoft.com/office/drawing/2014/main" id="{2E59EB70-1015-4512-AC21-D0F475D034AA}"/>
                </a:ext>
              </a:extLst>
            </p:cNvPr>
            <p:cNvSpPr>
              <a:spLocks/>
            </p:cNvSpPr>
            <p:nvPr/>
          </p:nvSpPr>
          <p:spPr bwMode="auto">
            <a:xfrm>
              <a:off x="6481483" y="4874713"/>
              <a:ext cx="290328" cy="226673"/>
            </a:xfrm>
            <a:custGeom>
              <a:avLst/>
              <a:gdLst>
                <a:gd name="T0" fmla="*/ 61 w 374"/>
                <a:gd name="T1" fmla="*/ 292 h 292"/>
                <a:gd name="T2" fmla="*/ 0 w 374"/>
                <a:gd name="T3" fmla="*/ 98 h 292"/>
                <a:gd name="T4" fmla="*/ 314 w 374"/>
                <a:gd name="T5" fmla="*/ 0 h 292"/>
                <a:gd name="T6" fmla="*/ 374 w 374"/>
                <a:gd name="T7" fmla="*/ 194 h 292"/>
                <a:gd name="T8" fmla="*/ 61 w 374"/>
                <a:gd name="T9" fmla="*/ 292 h 292"/>
              </a:gdLst>
              <a:ahLst/>
              <a:cxnLst>
                <a:cxn ang="0">
                  <a:pos x="T0" y="T1"/>
                </a:cxn>
                <a:cxn ang="0">
                  <a:pos x="T2" y="T3"/>
                </a:cxn>
                <a:cxn ang="0">
                  <a:pos x="T4" y="T5"/>
                </a:cxn>
                <a:cxn ang="0">
                  <a:pos x="T6" y="T7"/>
                </a:cxn>
                <a:cxn ang="0">
                  <a:pos x="T8" y="T9"/>
                </a:cxn>
              </a:cxnLst>
              <a:rect l="0" t="0" r="r" b="b"/>
              <a:pathLst>
                <a:path w="374" h="292">
                  <a:moveTo>
                    <a:pt x="61" y="292"/>
                  </a:moveTo>
                  <a:lnTo>
                    <a:pt x="0" y="98"/>
                  </a:lnTo>
                  <a:lnTo>
                    <a:pt x="314" y="0"/>
                  </a:lnTo>
                  <a:lnTo>
                    <a:pt x="374" y="194"/>
                  </a:lnTo>
                  <a:lnTo>
                    <a:pt x="61" y="292"/>
                  </a:lnTo>
                  <a:close/>
                </a:path>
              </a:pathLst>
            </a:custGeom>
            <a:grpFill/>
            <a:ln w="9525">
              <a:solidFill>
                <a:schemeClr val="accent1"/>
              </a:solidFill>
              <a:round/>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41" name="Rectangle 27">
              <a:extLst>
                <a:ext uri="{FF2B5EF4-FFF2-40B4-BE49-F238E27FC236}">
                  <a16:creationId xmlns:a16="http://schemas.microsoft.com/office/drawing/2014/main" id="{BA03F342-0396-4C16-8834-78EF529F5458}"/>
                </a:ext>
              </a:extLst>
            </p:cNvPr>
            <p:cNvSpPr>
              <a:spLocks noChangeArrowheads="1"/>
            </p:cNvSpPr>
            <p:nvPr/>
          </p:nvSpPr>
          <p:spPr bwMode="auto">
            <a:xfrm>
              <a:off x="5306526" y="4421463"/>
              <a:ext cx="817420" cy="203385"/>
            </a:xfrm>
            <a:prstGeom prst="rect">
              <a:avLst/>
            </a:prstGeom>
            <a:grpFill/>
            <a:ln w="9525">
              <a:solidFill>
                <a:schemeClr val="accent1"/>
              </a:solidFill>
              <a:miter lim="800000"/>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42" name="Rectangle 28">
              <a:extLst>
                <a:ext uri="{FF2B5EF4-FFF2-40B4-BE49-F238E27FC236}">
                  <a16:creationId xmlns:a16="http://schemas.microsoft.com/office/drawing/2014/main" id="{96B6A2F7-A8E4-49C2-AB28-29FE56A077EE}"/>
                </a:ext>
              </a:extLst>
            </p:cNvPr>
            <p:cNvSpPr>
              <a:spLocks noChangeArrowheads="1"/>
            </p:cNvSpPr>
            <p:nvPr/>
          </p:nvSpPr>
          <p:spPr bwMode="auto">
            <a:xfrm>
              <a:off x="5808001" y="4421463"/>
              <a:ext cx="60550" cy="203385"/>
            </a:xfrm>
            <a:prstGeom prst="rect">
              <a:avLst/>
            </a:prstGeom>
            <a:grpFill/>
            <a:ln w="9525">
              <a:solidFill>
                <a:schemeClr val="accent1"/>
              </a:solidFill>
              <a:miter lim="800000"/>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43" name="Rectangle 29">
              <a:extLst>
                <a:ext uri="{FF2B5EF4-FFF2-40B4-BE49-F238E27FC236}">
                  <a16:creationId xmlns:a16="http://schemas.microsoft.com/office/drawing/2014/main" id="{5B95C07C-C2FD-431C-8EFF-17E7E40AD551}"/>
                </a:ext>
              </a:extLst>
            </p:cNvPr>
            <p:cNvSpPr>
              <a:spLocks noChangeArrowheads="1"/>
            </p:cNvSpPr>
            <p:nvPr/>
          </p:nvSpPr>
          <p:spPr bwMode="auto">
            <a:xfrm>
              <a:off x="5652745" y="4421463"/>
              <a:ext cx="62102" cy="203385"/>
            </a:xfrm>
            <a:prstGeom prst="rect">
              <a:avLst/>
            </a:prstGeom>
            <a:grpFill/>
            <a:ln w="9525">
              <a:solidFill>
                <a:schemeClr val="accent1"/>
              </a:solidFill>
              <a:miter lim="800000"/>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44" name="Rectangle 30">
              <a:extLst>
                <a:ext uri="{FF2B5EF4-FFF2-40B4-BE49-F238E27FC236}">
                  <a16:creationId xmlns:a16="http://schemas.microsoft.com/office/drawing/2014/main" id="{993E383B-994E-4D7F-B66E-CD16C113757D}"/>
                </a:ext>
              </a:extLst>
            </p:cNvPr>
            <p:cNvSpPr>
              <a:spLocks noChangeArrowheads="1"/>
            </p:cNvSpPr>
            <p:nvPr/>
          </p:nvSpPr>
          <p:spPr bwMode="auto">
            <a:xfrm>
              <a:off x="5738136" y="4624848"/>
              <a:ext cx="126533" cy="291104"/>
            </a:xfrm>
            <a:prstGeom prst="rect">
              <a:avLst/>
            </a:prstGeom>
            <a:grpFill/>
            <a:ln w="9525">
              <a:solidFill>
                <a:schemeClr val="accent1"/>
              </a:solidFill>
              <a:miter lim="800000"/>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45" name="Rectangle 31">
              <a:extLst>
                <a:ext uri="{FF2B5EF4-FFF2-40B4-BE49-F238E27FC236}">
                  <a16:creationId xmlns:a16="http://schemas.microsoft.com/office/drawing/2014/main" id="{60A3D686-1CA8-48B6-89B6-51998533CF87}"/>
                </a:ext>
              </a:extLst>
            </p:cNvPr>
            <p:cNvSpPr>
              <a:spLocks noChangeArrowheads="1"/>
            </p:cNvSpPr>
            <p:nvPr/>
          </p:nvSpPr>
          <p:spPr bwMode="auto">
            <a:xfrm>
              <a:off x="5738136" y="4967962"/>
              <a:ext cx="16302" cy="141282"/>
            </a:xfrm>
            <a:prstGeom prst="rect">
              <a:avLst/>
            </a:prstGeom>
            <a:grpFill/>
            <a:ln w="9525">
              <a:solidFill>
                <a:schemeClr val="accent1"/>
              </a:solidFill>
              <a:miter lim="800000"/>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46" name="Rectangle 32">
              <a:extLst>
                <a:ext uri="{FF2B5EF4-FFF2-40B4-BE49-F238E27FC236}">
                  <a16:creationId xmlns:a16="http://schemas.microsoft.com/office/drawing/2014/main" id="{E8EF4CAD-9253-4658-85B4-A3668DE36013}"/>
                </a:ext>
              </a:extLst>
            </p:cNvPr>
            <p:cNvSpPr>
              <a:spLocks noChangeArrowheads="1"/>
            </p:cNvSpPr>
            <p:nvPr/>
          </p:nvSpPr>
          <p:spPr bwMode="auto">
            <a:xfrm>
              <a:off x="5772292" y="4967962"/>
              <a:ext cx="16302" cy="141282"/>
            </a:xfrm>
            <a:prstGeom prst="rect">
              <a:avLst/>
            </a:prstGeom>
            <a:grpFill/>
            <a:ln w="9525">
              <a:solidFill>
                <a:schemeClr val="accent1"/>
              </a:solidFill>
              <a:miter lim="800000"/>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47" name="Rectangle 33">
              <a:extLst>
                <a:ext uri="{FF2B5EF4-FFF2-40B4-BE49-F238E27FC236}">
                  <a16:creationId xmlns:a16="http://schemas.microsoft.com/office/drawing/2014/main" id="{A52B571C-64C2-4B89-8993-66E8E67928FB}"/>
                </a:ext>
              </a:extLst>
            </p:cNvPr>
            <p:cNvSpPr>
              <a:spLocks noChangeArrowheads="1"/>
            </p:cNvSpPr>
            <p:nvPr/>
          </p:nvSpPr>
          <p:spPr bwMode="auto">
            <a:xfrm>
              <a:off x="6264452" y="4967962"/>
              <a:ext cx="19407" cy="141282"/>
            </a:xfrm>
            <a:prstGeom prst="rect">
              <a:avLst/>
            </a:prstGeom>
            <a:grpFill/>
            <a:ln w="9525">
              <a:solidFill>
                <a:schemeClr val="accent1"/>
              </a:solidFill>
              <a:miter lim="800000"/>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48" name="Rectangle 34">
              <a:extLst>
                <a:ext uri="{FF2B5EF4-FFF2-40B4-BE49-F238E27FC236}">
                  <a16:creationId xmlns:a16="http://schemas.microsoft.com/office/drawing/2014/main" id="{A8BA74F2-0316-451F-8C70-A26F6D50CC3A}"/>
                </a:ext>
              </a:extLst>
            </p:cNvPr>
            <p:cNvSpPr>
              <a:spLocks noChangeArrowheads="1"/>
            </p:cNvSpPr>
            <p:nvPr/>
          </p:nvSpPr>
          <p:spPr bwMode="auto">
            <a:xfrm>
              <a:off x="6311804" y="4967962"/>
              <a:ext cx="14749" cy="141282"/>
            </a:xfrm>
            <a:prstGeom prst="rect">
              <a:avLst/>
            </a:prstGeom>
            <a:grpFill/>
            <a:ln w="9525">
              <a:solidFill>
                <a:schemeClr val="accent1"/>
              </a:solidFill>
              <a:miter lim="800000"/>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49" name="Rectangle 35">
              <a:extLst>
                <a:ext uri="{FF2B5EF4-FFF2-40B4-BE49-F238E27FC236}">
                  <a16:creationId xmlns:a16="http://schemas.microsoft.com/office/drawing/2014/main" id="{2156F5CB-A99E-412B-B5FD-7B257B2E2A97}"/>
                </a:ext>
              </a:extLst>
            </p:cNvPr>
            <p:cNvSpPr>
              <a:spLocks noChangeArrowheads="1"/>
            </p:cNvSpPr>
            <p:nvPr/>
          </p:nvSpPr>
          <p:spPr bwMode="auto">
            <a:xfrm>
              <a:off x="5690783" y="3761710"/>
              <a:ext cx="693215" cy="141282"/>
            </a:xfrm>
            <a:prstGeom prst="rect">
              <a:avLst/>
            </a:prstGeom>
            <a:grpFill/>
            <a:ln w="9525">
              <a:solidFill>
                <a:schemeClr val="accent1"/>
              </a:solidFill>
              <a:miter lim="800000"/>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50" name="Rectangle 36">
              <a:extLst>
                <a:ext uri="{FF2B5EF4-FFF2-40B4-BE49-F238E27FC236}">
                  <a16:creationId xmlns:a16="http://schemas.microsoft.com/office/drawing/2014/main" id="{A79E93FA-6C27-400F-97C4-6522F2C002CF}"/>
                </a:ext>
              </a:extLst>
            </p:cNvPr>
            <p:cNvSpPr>
              <a:spLocks noChangeArrowheads="1"/>
            </p:cNvSpPr>
            <p:nvPr/>
          </p:nvSpPr>
          <p:spPr bwMode="auto">
            <a:xfrm>
              <a:off x="5738136" y="3761710"/>
              <a:ext cx="16302" cy="141282"/>
            </a:xfrm>
            <a:prstGeom prst="rect">
              <a:avLst/>
            </a:prstGeom>
            <a:grpFill/>
            <a:ln w="9525">
              <a:solidFill>
                <a:schemeClr val="accent1"/>
              </a:solidFill>
              <a:miter lim="800000"/>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51" name="Rectangle 37">
              <a:extLst>
                <a:ext uri="{FF2B5EF4-FFF2-40B4-BE49-F238E27FC236}">
                  <a16:creationId xmlns:a16="http://schemas.microsoft.com/office/drawing/2014/main" id="{4E2EB931-9110-4098-9C3B-4B4CD819A29E}"/>
                </a:ext>
              </a:extLst>
            </p:cNvPr>
            <p:cNvSpPr>
              <a:spLocks noChangeArrowheads="1"/>
            </p:cNvSpPr>
            <p:nvPr/>
          </p:nvSpPr>
          <p:spPr bwMode="auto">
            <a:xfrm>
              <a:off x="5772292" y="3761710"/>
              <a:ext cx="16302" cy="141282"/>
            </a:xfrm>
            <a:prstGeom prst="rect">
              <a:avLst/>
            </a:prstGeom>
            <a:grpFill/>
            <a:ln w="9525">
              <a:solidFill>
                <a:schemeClr val="accent1"/>
              </a:solidFill>
              <a:miter lim="800000"/>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52" name="Rectangle 38">
              <a:extLst>
                <a:ext uri="{FF2B5EF4-FFF2-40B4-BE49-F238E27FC236}">
                  <a16:creationId xmlns:a16="http://schemas.microsoft.com/office/drawing/2014/main" id="{DB0A8F99-1214-48CD-BC9B-77D10B917F41}"/>
                </a:ext>
              </a:extLst>
            </p:cNvPr>
            <p:cNvSpPr>
              <a:spLocks noChangeArrowheads="1"/>
            </p:cNvSpPr>
            <p:nvPr/>
          </p:nvSpPr>
          <p:spPr bwMode="auto">
            <a:xfrm>
              <a:off x="6264452" y="3761710"/>
              <a:ext cx="19407" cy="141282"/>
            </a:xfrm>
            <a:prstGeom prst="rect">
              <a:avLst/>
            </a:prstGeom>
            <a:grpFill/>
            <a:ln w="9525">
              <a:solidFill>
                <a:schemeClr val="accent1"/>
              </a:solidFill>
              <a:miter lim="800000"/>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53" name="Rectangle 39">
              <a:extLst>
                <a:ext uri="{FF2B5EF4-FFF2-40B4-BE49-F238E27FC236}">
                  <a16:creationId xmlns:a16="http://schemas.microsoft.com/office/drawing/2014/main" id="{55AB096E-46FB-4184-B802-A0978E46ACE2}"/>
                </a:ext>
              </a:extLst>
            </p:cNvPr>
            <p:cNvSpPr>
              <a:spLocks noChangeArrowheads="1"/>
            </p:cNvSpPr>
            <p:nvPr/>
          </p:nvSpPr>
          <p:spPr bwMode="auto">
            <a:xfrm>
              <a:off x="6311804" y="3761710"/>
              <a:ext cx="14749" cy="141282"/>
            </a:xfrm>
            <a:prstGeom prst="rect">
              <a:avLst/>
            </a:prstGeom>
            <a:grpFill/>
            <a:ln w="9525">
              <a:solidFill>
                <a:schemeClr val="accent1"/>
              </a:solidFill>
              <a:miter lim="800000"/>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54" name="Freeform 40">
              <a:extLst>
                <a:ext uri="{FF2B5EF4-FFF2-40B4-BE49-F238E27FC236}">
                  <a16:creationId xmlns:a16="http://schemas.microsoft.com/office/drawing/2014/main" id="{E95E694A-A30E-4932-8CD4-3FB943046FFE}"/>
                </a:ext>
              </a:extLst>
            </p:cNvPr>
            <p:cNvSpPr>
              <a:spLocks/>
            </p:cNvSpPr>
            <p:nvPr/>
          </p:nvSpPr>
          <p:spPr bwMode="auto">
            <a:xfrm>
              <a:off x="5604616" y="5664002"/>
              <a:ext cx="416084" cy="148269"/>
            </a:xfrm>
            <a:custGeom>
              <a:avLst/>
              <a:gdLst>
                <a:gd name="T0" fmla="*/ 328 w 328"/>
                <a:gd name="T1" fmla="*/ 90 h 117"/>
                <a:gd name="T2" fmla="*/ 301 w 328"/>
                <a:gd name="T3" fmla="*/ 117 h 117"/>
                <a:gd name="T4" fmla="*/ 27 w 328"/>
                <a:gd name="T5" fmla="*/ 117 h 117"/>
                <a:gd name="T6" fmla="*/ 0 w 328"/>
                <a:gd name="T7" fmla="*/ 90 h 117"/>
                <a:gd name="T8" fmla="*/ 0 w 328"/>
                <a:gd name="T9" fmla="*/ 27 h 117"/>
                <a:gd name="T10" fmla="*/ 27 w 328"/>
                <a:gd name="T11" fmla="*/ 0 h 117"/>
                <a:gd name="T12" fmla="*/ 301 w 328"/>
                <a:gd name="T13" fmla="*/ 0 h 117"/>
                <a:gd name="T14" fmla="*/ 328 w 328"/>
                <a:gd name="T15" fmla="*/ 27 h 117"/>
                <a:gd name="T16" fmla="*/ 328 w 328"/>
                <a:gd name="T17" fmla="*/ 90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8" h="117">
                  <a:moveTo>
                    <a:pt x="328" y="90"/>
                  </a:moveTo>
                  <a:cubicBezTo>
                    <a:pt x="328" y="105"/>
                    <a:pt x="316" y="117"/>
                    <a:pt x="301" y="117"/>
                  </a:cubicBezTo>
                  <a:cubicBezTo>
                    <a:pt x="27" y="117"/>
                    <a:pt x="27" y="117"/>
                    <a:pt x="27" y="117"/>
                  </a:cubicBezTo>
                  <a:cubicBezTo>
                    <a:pt x="12" y="117"/>
                    <a:pt x="0" y="105"/>
                    <a:pt x="0" y="90"/>
                  </a:cubicBezTo>
                  <a:cubicBezTo>
                    <a:pt x="0" y="27"/>
                    <a:pt x="0" y="27"/>
                    <a:pt x="0" y="27"/>
                  </a:cubicBezTo>
                  <a:cubicBezTo>
                    <a:pt x="0" y="12"/>
                    <a:pt x="12" y="0"/>
                    <a:pt x="27" y="0"/>
                  </a:cubicBezTo>
                  <a:cubicBezTo>
                    <a:pt x="301" y="0"/>
                    <a:pt x="301" y="0"/>
                    <a:pt x="301" y="0"/>
                  </a:cubicBezTo>
                  <a:cubicBezTo>
                    <a:pt x="316" y="0"/>
                    <a:pt x="328" y="12"/>
                    <a:pt x="328" y="27"/>
                  </a:cubicBezTo>
                  <a:lnTo>
                    <a:pt x="328" y="90"/>
                  </a:lnTo>
                  <a:close/>
                </a:path>
              </a:pathLst>
            </a:custGeom>
            <a:grpFill/>
            <a:ln w="9525">
              <a:solidFill>
                <a:schemeClr val="accent1"/>
              </a:solidFill>
              <a:round/>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55" name="Freeform 41">
              <a:extLst>
                <a:ext uri="{FF2B5EF4-FFF2-40B4-BE49-F238E27FC236}">
                  <a16:creationId xmlns:a16="http://schemas.microsoft.com/office/drawing/2014/main" id="{563BFF38-2F07-42FF-9032-0A2D023B6B41}"/>
                </a:ext>
              </a:extLst>
            </p:cNvPr>
            <p:cNvSpPr>
              <a:spLocks/>
            </p:cNvSpPr>
            <p:nvPr/>
          </p:nvSpPr>
          <p:spPr bwMode="auto">
            <a:xfrm>
              <a:off x="6547793" y="5664002"/>
              <a:ext cx="40366" cy="167676"/>
            </a:xfrm>
            <a:custGeom>
              <a:avLst/>
              <a:gdLst>
                <a:gd name="T0" fmla="*/ 32 w 32"/>
                <a:gd name="T1" fmla="*/ 116 h 132"/>
                <a:gd name="T2" fmla="*/ 16 w 32"/>
                <a:gd name="T3" fmla="*/ 132 h 132"/>
                <a:gd name="T4" fmla="*/ 16 w 32"/>
                <a:gd name="T5" fmla="*/ 132 h 132"/>
                <a:gd name="T6" fmla="*/ 0 w 32"/>
                <a:gd name="T7" fmla="*/ 116 h 132"/>
                <a:gd name="T8" fmla="*/ 0 w 32"/>
                <a:gd name="T9" fmla="*/ 16 h 132"/>
                <a:gd name="T10" fmla="*/ 16 w 32"/>
                <a:gd name="T11" fmla="*/ 0 h 132"/>
                <a:gd name="T12" fmla="*/ 16 w 32"/>
                <a:gd name="T13" fmla="*/ 0 h 132"/>
                <a:gd name="T14" fmla="*/ 32 w 32"/>
                <a:gd name="T15" fmla="*/ 16 h 132"/>
                <a:gd name="T16" fmla="*/ 32 w 32"/>
                <a:gd name="T17" fmla="*/ 116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132">
                  <a:moveTo>
                    <a:pt x="32" y="116"/>
                  </a:moveTo>
                  <a:cubicBezTo>
                    <a:pt x="32" y="125"/>
                    <a:pt x="25" y="132"/>
                    <a:pt x="16" y="132"/>
                  </a:cubicBezTo>
                  <a:cubicBezTo>
                    <a:pt x="16" y="132"/>
                    <a:pt x="16" y="132"/>
                    <a:pt x="16" y="132"/>
                  </a:cubicBezTo>
                  <a:cubicBezTo>
                    <a:pt x="7" y="132"/>
                    <a:pt x="0" y="125"/>
                    <a:pt x="0" y="116"/>
                  </a:cubicBezTo>
                  <a:cubicBezTo>
                    <a:pt x="0" y="16"/>
                    <a:pt x="0" y="16"/>
                    <a:pt x="0" y="16"/>
                  </a:cubicBezTo>
                  <a:cubicBezTo>
                    <a:pt x="0" y="7"/>
                    <a:pt x="7" y="0"/>
                    <a:pt x="16" y="0"/>
                  </a:cubicBezTo>
                  <a:cubicBezTo>
                    <a:pt x="16" y="0"/>
                    <a:pt x="16" y="0"/>
                    <a:pt x="16" y="0"/>
                  </a:cubicBezTo>
                  <a:cubicBezTo>
                    <a:pt x="25" y="0"/>
                    <a:pt x="32" y="7"/>
                    <a:pt x="32" y="16"/>
                  </a:cubicBezTo>
                  <a:lnTo>
                    <a:pt x="32" y="116"/>
                  </a:lnTo>
                  <a:close/>
                </a:path>
              </a:pathLst>
            </a:custGeom>
            <a:grpFill/>
            <a:ln w="9525">
              <a:solidFill>
                <a:schemeClr val="accent1"/>
              </a:solidFill>
              <a:round/>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56" name="Freeform 42">
              <a:extLst>
                <a:ext uri="{FF2B5EF4-FFF2-40B4-BE49-F238E27FC236}">
                  <a16:creationId xmlns:a16="http://schemas.microsoft.com/office/drawing/2014/main" id="{0B7847E0-FA80-4A28-B935-5A7817EBE109}"/>
                </a:ext>
              </a:extLst>
            </p:cNvPr>
            <p:cNvSpPr>
              <a:spLocks/>
            </p:cNvSpPr>
            <p:nvPr/>
          </p:nvSpPr>
          <p:spPr bwMode="auto">
            <a:xfrm>
              <a:off x="5409771" y="5514180"/>
              <a:ext cx="70641" cy="72194"/>
            </a:xfrm>
            <a:custGeom>
              <a:avLst/>
              <a:gdLst>
                <a:gd name="T0" fmla="*/ 56 w 56"/>
                <a:gd name="T1" fmla="*/ 29 h 57"/>
                <a:gd name="T2" fmla="*/ 28 w 56"/>
                <a:gd name="T3" fmla="*/ 57 h 57"/>
                <a:gd name="T4" fmla="*/ 27 w 56"/>
                <a:gd name="T5" fmla="*/ 57 h 57"/>
                <a:gd name="T6" fmla="*/ 0 w 56"/>
                <a:gd name="T7" fmla="*/ 29 h 57"/>
                <a:gd name="T8" fmla="*/ 0 w 56"/>
                <a:gd name="T9" fmla="*/ 28 h 57"/>
                <a:gd name="T10" fmla="*/ 27 w 56"/>
                <a:gd name="T11" fmla="*/ 0 h 57"/>
                <a:gd name="T12" fmla="*/ 28 w 56"/>
                <a:gd name="T13" fmla="*/ 0 h 57"/>
                <a:gd name="T14" fmla="*/ 56 w 56"/>
                <a:gd name="T15" fmla="*/ 28 h 57"/>
                <a:gd name="T16" fmla="*/ 56 w 56"/>
                <a:gd name="T17" fmla="*/ 29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57">
                  <a:moveTo>
                    <a:pt x="56" y="29"/>
                  </a:moveTo>
                  <a:cubicBezTo>
                    <a:pt x="56" y="44"/>
                    <a:pt x="44" y="57"/>
                    <a:pt x="28" y="57"/>
                  </a:cubicBezTo>
                  <a:cubicBezTo>
                    <a:pt x="27" y="57"/>
                    <a:pt x="27" y="57"/>
                    <a:pt x="27" y="57"/>
                  </a:cubicBezTo>
                  <a:cubicBezTo>
                    <a:pt x="12" y="57"/>
                    <a:pt x="0" y="44"/>
                    <a:pt x="0" y="29"/>
                  </a:cubicBezTo>
                  <a:cubicBezTo>
                    <a:pt x="0" y="28"/>
                    <a:pt x="0" y="28"/>
                    <a:pt x="0" y="28"/>
                  </a:cubicBezTo>
                  <a:cubicBezTo>
                    <a:pt x="0" y="13"/>
                    <a:pt x="12" y="0"/>
                    <a:pt x="27" y="0"/>
                  </a:cubicBezTo>
                  <a:cubicBezTo>
                    <a:pt x="28" y="0"/>
                    <a:pt x="28" y="0"/>
                    <a:pt x="28" y="0"/>
                  </a:cubicBezTo>
                  <a:cubicBezTo>
                    <a:pt x="44" y="0"/>
                    <a:pt x="56" y="13"/>
                    <a:pt x="56" y="28"/>
                  </a:cubicBezTo>
                  <a:lnTo>
                    <a:pt x="56" y="29"/>
                  </a:lnTo>
                  <a:close/>
                </a:path>
              </a:pathLst>
            </a:custGeom>
            <a:grpFill/>
            <a:ln w="9525">
              <a:solidFill>
                <a:schemeClr val="accent1"/>
              </a:solidFill>
              <a:round/>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57" name="Freeform 43">
              <a:extLst>
                <a:ext uri="{FF2B5EF4-FFF2-40B4-BE49-F238E27FC236}">
                  <a16:creationId xmlns:a16="http://schemas.microsoft.com/office/drawing/2014/main" id="{73B4B591-FCC4-4551-B7D1-02D1641ACCAB}"/>
                </a:ext>
              </a:extLst>
            </p:cNvPr>
            <p:cNvSpPr>
              <a:spLocks/>
            </p:cNvSpPr>
            <p:nvPr/>
          </p:nvSpPr>
          <p:spPr bwMode="auto">
            <a:xfrm>
              <a:off x="6062620" y="5514180"/>
              <a:ext cx="71417" cy="72194"/>
            </a:xfrm>
            <a:custGeom>
              <a:avLst/>
              <a:gdLst>
                <a:gd name="T0" fmla="*/ 56 w 56"/>
                <a:gd name="T1" fmla="*/ 29 h 57"/>
                <a:gd name="T2" fmla="*/ 29 w 56"/>
                <a:gd name="T3" fmla="*/ 57 h 57"/>
                <a:gd name="T4" fmla="*/ 28 w 56"/>
                <a:gd name="T5" fmla="*/ 57 h 57"/>
                <a:gd name="T6" fmla="*/ 0 w 56"/>
                <a:gd name="T7" fmla="*/ 29 h 57"/>
                <a:gd name="T8" fmla="*/ 0 w 56"/>
                <a:gd name="T9" fmla="*/ 28 h 57"/>
                <a:gd name="T10" fmla="*/ 28 w 56"/>
                <a:gd name="T11" fmla="*/ 0 h 57"/>
                <a:gd name="T12" fmla="*/ 29 w 56"/>
                <a:gd name="T13" fmla="*/ 0 h 57"/>
                <a:gd name="T14" fmla="*/ 56 w 56"/>
                <a:gd name="T15" fmla="*/ 28 h 57"/>
                <a:gd name="T16" fmla="*/ 56 w 56"/>
                <a:gd name="T17" fmla="*/ 29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57">
                  <a:moveTo>
                    <a:pt x="56" y="29"/>
                  </a:moveTo>
                  <a:cubicBezTo>
                    <a:pt x="56" y="44"/>
                    <a:pt x="44" y="57"/>
                    <a:pt x="29" y="57"/>
                  </a:cubicBezTo>
                  <a:cubicBezTo>
                    <a:pt x="28" y="57"/>
                    <a:pt x="28" y="57"/>
                    <a:pt x="28" y="57"/>
                  </a:cubicBezTo>
                  <a:cubicBezTo>
                    <a:pt x="13" y="57"/>
                    <a:pt x="0" y="44"/>
                    <a:pt x="0" y="29"/>
                  </a:cubicBezTo>
                  <a:cubicBezTo>
                    <a:pt x="0" y="28"/>
                    <a:pt x="0" y="28"/>
                    <a:pt x="0" y="28"/>
                  </a:cubicBezTo>
                  <a:cubicBezTo>
                    <a:pt x="0" y="13"/>
                    <a:pt x="13" y="0"/>
                    <a:pt x="28" y="0"/>
                  </a:cubicBezTo>
                  <a:cubicBezTo>
                    <a:pt x="29" y="0"/>
                    <a:pt x="29" y="0"/>
                    <a:pt x="29" y="0"/>
                  </a:cubicBezTo>
                  <a:cubicBezTo>
                    <a:pt x="44" y="0"/>
                    <a:pt x="56" y="13"/>
                    <a:pt x="56" y="28"/>
                  </a:cubicBezTo>
                  <a:lnTo>
                    <a:pt x="56" y="29"/>
                  </a:lnTo>
                  <a:close/>
                </a:path>
              </a:pathLst>
            </a:custGeom>
            <a:grpFill/>
            <a:ln w="9525">
              <a:solidFill>
                <a:schemeClr val="accent1"/>
              </a:solidFill>
              <a:round/>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58" name="Freeform 44">
              <a:extLst>
                <a:ext uri="{FF2B5EF4-FFF2-40B4-BE49-F238E27FC236}">
                  <a16:creationId xmlns:a16="http://schemas.microsoft.com/office/drawing/2014/main" id="{440F120C-E752-4984-AF5B-294A2CBF69AA}"/>
                </a:ext>
              </a:extLst>
            </p:cNvPr>
            <p:cNvSpPr>
              <a:spLocks/>
            </p:cNvSpPr>
            <p:nvPr/>
          </p:nvSpPr>
          <p:spPr bwMode="auto">
            <a:xfrm>
              <a:off x="5576670" y="5179886"/>
              <a:ext cx="665269" cy="93153"/>
            </a:xfrm>
            <a:custGeom>
              <a:avLst/>
              <a:gdLst>
                <a:gd name="T0" fmla="*/ 524 w 524"/>
                <a:gd name="T1" fmla="*/ 45 h 73"/>
                <a:gd name="T2" fmla="*/ 497 w 524"/>
                <a:gd name="T3" fmla="*/ 73 h 73"/>
                <a:gd name="T4" fmla="*/ 28 w 524"/>
                <a:gd name="T5" fmla="*/ 73 h 73"/>
                <a:gd name="T6" fmla="*/ 0 w 524"/>
                <a:gd name="T7" fmla="*/ 45 h 73"/>
                <a:gd name="T8" fmla="*/ 0 w 524"/>
                <a:gd name="T9" fmla="*/ 27 h 73"/>
                <a:gd name="T10" fmla="*/ 28 w 524"/>
                <a:gd name="T11" fmla="*/ 0 h 73"/>
                <a:gd name="T12" fmla="*/ 497 w 524"/>
                <a:gd name="T13" fmla="*/ 0 h 73"/>
                <a:gd name="T14" fmla="*/ 524 w 524"/>
                <a:gd name="T15" fmla="*/ 27 h 73"/>
                <a:gd name="T16" fmla="*/ 524 w 524"/>
                <a:gd name="T17"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4" h="73">
                  <a:moveTo>
                    <a:pt x="524" y="45"/>
                  </a:moveTo>
                  <a:cubicBezTo>
                    <a:pt x="524" y="61"/>
                    <a:pt x="512" y="73"/>
                    <a:pt x="497" y="73"/>
                  </a:cubicBezTo>
                  <a:cubicBezTo>
                    <a:pt x="28" y="73"/>
                    <a:pt x="28" y="73"/>
                    <a:pt x="28" y="73"/>
                  </a:cubicBezTo>
                  <a:cubicBezTo>
                    <a:pt x="12" y="73"/>
                    <a:pt x="0" y="61"/>
                    <a:pt x="0" y="45"/>
                  </a:cubicBezTo>
                  <a:cubicBezTo>
                    <a:pt x="0" y="27"/>
                    <a:pt x="0" y="27"/>
                    <a:pt x="0" y="27"/>
                  </a:cubicBezTo>
                  <a:cubicBezTo>
                    <a:pt x="0" y="12"/>
                    <a:pt x="12" y="0"/>
                    <a:pt x="28" y="0"/>
                  </a:cubicBezTo>
                  <a:cubicBezTo>
                    <a:pt x="497" y="0"/>
                    <a:pt x="497" y="0"/>
                    <a:pt x="497" y="0"/>
                  </a:cubicBezTo>
                  <a:cubicBezTo>
                    <a:pt x="512" y="0"/>
                    <a:pt x="524" y="12"/>
                    <a:pt x="524" y="27"/>
                  </a:cubicBezTo>
                  <a:lnTo>
                    <a:pt x="524" y="45"/>
                  </a:lnTo>
                  <a:close/>
                </a:path>
              </a:pathLst>
            </a:custGeom>
            <a:grpFill/>
            <a:ln w="9525">
              <a:solidFill>
                <a:schemeClr val="accent1"/>
              </a:solidFill>
              <a:round/>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59" name="Oval 45">
              <a:extLst>
                <a:ext uri="{FF2B5EF4-FFF2-40B4-BE49-F238E27FC236}">
                  <a16:creationId xmlns:a16="http://schemas.microsoft.com/office/drawing/2014/main" id="{4316F2F3-5FF5-4483-9AFA-4804D0CDA2B1}"/>
                </a:ext>
              </a:extLst>
            </p:cNvPr>
            <p:cNvSpPr>
              <a:spLocks noChangeArrowheads="1"/>
            </p:cNvSpPr>
            <p:nvPr/>
          </p:nvSpPr>
          <p:spPr bwMode="auto">
            <a:xfrm>
              <a:off x="6128603" y="3612665"/>
              <a:ext cx="111784" cy="111008"/>
            </a:xfrm>
            <a:prstGeom prst="ellipse">
              <a:avLst/>
            </a:prstGeom>
            <a:grpFill/>
            <a:ln w="9525">
              <a:solidFill>
                <a:schemeClr val="accent1"/>
              </a:solidFill>
              <a:round/>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60" name="Oval 46">
              <a:extLst>
                <a:ext uri="{FF2B5EF4-FFF2-40B4-BE49-F238E27FC236}">
                  <a16:creationId xmlns:a16="http://schemas.microsoft.com/office/drawing/2014/main" id="{13112507-81B4-4F17-BE2F-A6D91E43339B}"/>
                </a:ext>
              </a:extLst>
            </p:cNvPr>
            <p:cNvSpPr>
              <a:spLocks noChangeArrowheads="1"/>
            </p:cNvSpPr>
            <p:nvPr/>
          </p:nvSpPr>
          <p:spPr bwMode="auto">
            <a:xfrm>
              <a:off x="5325933" y="3617323"/>
              <a:ext cx="111784" cy="111784"/>
            </a:xfrm>
            <a:prstGeom prst="ellipse">
              <a:avLst/>
            </a:prstGeom>
            <a:grpFill/>
            <a:ln w="9525">
              <a:solidFill>
                <a:schemeClr val="accent1"/>
              </a:solidFill>
              <a:round/>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grpSp>
      <p:grpSp>
        <p:nvGrpSpPr>
          <p:cNvPr id="3" name="组合 2">
            <a:extLst>
              <a:ext uri="{FF2B5EF4-FFF2-40B4-BE49-F238E27FC236}">
                <a16:creationId xmlns:a16="http://schemas.microsoft.com/office/drawing/2014/main" id="{C2461B74-A819-4A83-9663-12536D2079CC}"/>
              </a:ext>
            </a:extLst>
          </p:cNvPr>
          <p:cNvGrpSpPr/>
          <p:nvPr/>
        </p:nvGrpSpPr>
        <p:grpSpPr>
          <a:xfrm>
            <a:off x="443983" y="1112313"/>
            <a:ext cx="1936868" cy="1936868"/>
            <a:chOff x="2572456" y="958222"/>
            <a:chExt cx="1936868" cy="1936868"/>
          </a:xfrm>
        </p:grpSpPr>
        <p:grpSp>
          <p:nvGrpSpPr>
            <p:cNvPr id="61" name="组合 60">
              <a:extLst>
                <a:ext uri="{FF2B5EF4-FFF2-40B4-BE49-F238E27FC236}">
                  <a16:creationId xmlns:a16="http://schemas.microsoft.com/office/drawing/2014/main" id="{E101FB23-2A31-47FF-9EB9-CFBD1D4D64F2}"/>
                </a:ext>
              </a:extLst>
            </p:cNvPr>
            <p:cNvGrpSpPr/>
            <p:nvPr/>
          </p:nvGrpSpPr>
          <p:grpSpPr>
            <a:xfrm>
              <a:off x="2572456" y="958222"/>
              <a:ext cx="1936868" cy="1936868"/>
              <a:chOff x="11207774" y="442662"/>
              <a:chExt cx="504056" cy="504056"/>
            </a:xfrm>
            <a:solidFill>
              <a:srgbClr val="B3DF63"/>
            </a:solidFill>
            <a:effectLst>
              <a:outerShdw blurRad="50800" dist="38100" dir="5400000" algn="t" rotWithShape="0">
                <a:prstClr val="black">
                  <a:alpha val="40000"/>
                </a:prstClr>
              </a:outerShdw>
            </a:effectLst>
          </p:grpSpPr>
          <p:sp>
            <p:nvSpPr>
              <p:cNvPr id="62" name="椭圆 61">
                <a:extLst>
                  <a:ext uri="{FF2B5EF4-FFF2-40B4-BE49-F238E27FC236}">
                    <a16:creationId xmlns:a16="http://schemas.microsoft.com/office/drawing/2014/main" id="{FF045C64-65A6-454D-8459-BA881DFB0159}"/>
                  </a:ext>
                </a:extLst>
              </p:cNvPr>
              <p:cNvSpPr/>
              <p:nvPr/>
            </p:nvSpPr>
            <p:spPr>
              <a:xfrm>
                <a:off x="11273029" y="517620"/>
                <a:ext cx="373547" cy="373547"/>
              </a:xfrm>
              <a:prstGeom prst="ellipse">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微软雅黑"/>
                </a:endParaRPr>
              </a:p>
            </p:txBody>
          </p:sp>
          <p:sp>
            <p:nvSpPr>
              <p:cNvPr id="63" name="椭圆 62">
                <a:extLst>
                  <a:ext uri="{FF2B5EF4-FFF2-40B4-BE49-F238E27FC236}">
                    <a16:creationId xmlns:a16="http://schemas.microsoft.com/office/drawing/2014/main" id="{A03140CE-37E4-4604-B76C-9AEBE595F5F9}"/>
                  </a:ext>
                </a:extLst>
              </p:cNvPr>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微软雅黑"/>
                </a:endParaRPr>
              </a:p>
            </p:txBody>
          </p:sp>
        </p:grpSp>
        <p:sp>
          <p:nvSpPr>
            <p:cNvPr id="64" name="TextBox 1">
              <a:extLst>
                <a:ext uri="{FF2B5EF4-FFF2-40B4-BE49-F238E27FC236}">
                  <a16:creationId xmlns:a16="http://schemas.microsoft.com/office/drawing/2014/main" id="{F45F1328-8259-42E9-BE98-A45AFDCB6EAE}"/>
                </a:ext>
              </a:extLst>
            </p:cNvPr>
            <p:cNvSpPr txBox="1"/>
            <p:nvPr/>
          </p:nvSpPr>
          <p:spPr>
            <a:xfrm>
              <a:off x="2815371" y="1264937"/>
              <a:ext cx="1451038" cy="1323439"/>
            </a:xfrm>
            <a:prstGeom prst="rect">
              <a:avLst/>
            </a:prstGeom>
            <a:noFill/>
          </p:spPr>
          <p:txBody>
            <a:bodyPr wrap="none" rtlCol="0">
              <a:spAutoFit/>
            </a:bodyPr>
            <a:lstStyle/>
            <a:p>
              <a:r>
                <a:rPr lang="en-US" altLang="zh-CN" sz="8000" b="1" dirty="0">
                  <a:ln w="12700">
                    <a:noFill/>
                    <a:prstDash val="solid"/>
                  </a:ln>
                  <a:solidFill>
                    <a:prstClr val="white"/>
                  </a:solidFill>
                  <a:effectLst>
                    <a:outerShdw dist="50800" dir="4800000" algn="tl" rotWithShape="0">
                      <a:srgbClr val="000000">
                        <a:alpha val="40000"/>
                      </a:srgbClr>
                    </a:outerShdw>
                  </a:effectLst>
                  <a:latin typeface="造字工房尚黑（非商用）细体" pitchFamily="50" charset="-122"/>
                  <a:ea typeface="造字工房尚黑（非商用）细体" pitchFamily="50" charset="-122"/>
                </a:rPr>
                <a:t>01</a:t>
              </a:r>
              <a:endParaRPr lang="zh-CN" altLang="en-US" sz="8000" b="1" dirty="0">
                <a:ln w="12700">
                  <a:noFill/>
                  <a:prstDash val="solid"/>
                </a:ln>
                <a:solidFill>
                  <a:prstClr val="white"/>
                </a:solidFill>
                <a:effectLst>
                  <a:outerShdw dist="50800" dir="4800000" algn="tl" rotWithShape="0">
                    <a:srgbClr val="000000">
                      <a:alpha val="40000"/>
                    </a:srgbClr>
                  </a:outerShdw>
                </a:effectLst>
                <a:latin typeface="造字工房尚黑（非商用）细体" pitchFamily="50" charset="-122"/>
                <a:ea typeface="造字工房尚黑（非商用）细体" pitchFamily="50" charset="-122"/>
              </a:endParaRPr>
            </a:p>
          </p:txBody>
        </p:sp>
      </p:grpSp>
      <p:grpSp>
        <p:nvGrpSpPr>
          <p:cNvPr id="65" name="组合 64">
            <a:extLst>
              <a:ext uri="{FF2B5EF4-FFF2-40B4-BE49-F238E27FC236}">
                <a16:creationId xmlns:a16="http://schemas.microsoft.com/office/drawing/2014/main" id="{C1C2C104-F13A-4AF1-8295-FE73E656BCD1}"/>
              </a:ext>
            </a:extLst>
          </p:cNvPr>
          <p:cNvGrpSpPr/>
          <p:nvPr/>
        </p:nvGrpSpPr>
        <p:grpSpPr>
          <a:xfrm rot="5400000">
            <a:off x="7939470" y="-3214903"/>
            <a:ext cx="942183" cy="7462505"/>
            <a:chOff x="-11273" y="-594773"/>
            <a:chExt cx="719786" cy="7462505"/>
          </a:xfrm>
        </p:grpSpPr>
        <p:sp>
          <p:nvSpPr>
            <p:cNvPr id="66" name="等腰三角形 65">
              <a:extLst>
                <a:ext uri="{FF2B5EF4-FFF2-40B4-BE49-F238E27FC236}">
                  <a16:creationId xmlns:a16="http://schemas.microsoft.com/office/drawing/2014/main" id="{58839FDC-22C4-4CA7-B863-C67559C21699}"/>
                </a:ext>
              </a:extLst>
            </p:cNvPr>
            <p:cNvSpPr/>
            <p:nvPr/>
          </p:nvSpPr>
          <p:spPr>
            <a:xfrm rot="5400000">
              <a:off x="-68856" y="2776017"/>
              <a:ext cx="834952" cy="719786"/>
            </a:xfrm>
            <a:prstGeom prs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7" name="等腰三角形 66">
              <a:extLst>
                <a:ext uri="{FF2B5EF4-FFF2-40B4-BE49-F238E27FC236}">
                  <a16:creationId xmlns:a16="http://schemas.microsoft.com/office/drawing/2014/main" id="{A5264352-D114-4656-BC14-E38E3FE58AC7}"/>
                </a:ext>
              </a:extLst>
            </p:cNvPr>
            <p:cNvSpPr/>
            <p:nvPr/>
          </p:nvSpPr>
          <p:spPr>
            <a:xfrm rot="5400000">
              <a:off x="-68856" y="1958050"/>
              <a:ext cx="834952" cy="719786"/>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8" name="等腰三角形 67">
              <a:extLst>
                <a:ext uri="{FF2B5EF4-FFF2-40B4-BE49-F238E27FC236}">
                  <a16:creationId xmlns:a16="http://schemas.microsoft.com/office/drawing/2014/main" id="{D2787C4C-1049-4848-A392-0F96696494DB}"/>
                </a:ext>
              </a:extLst>
            </p:cNvPr>
            <p:cNvSpPr/>
            <p:nvPr/>
          </p:nvSpPr>
          <p:spPr>
            <a:xfrm rot="5400000">
              <a:off x="-68856" y="1114606"/>
              <a:ext cx="834952" cy="719786"/>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9" name="等腰三角形 68">
              <a:extLst>
                <a:ext uri="{FF2B5EF4-FFF2-40B4-BE49-F238E27FC236}">
                  <a16:creationId xmlns:a16="http://schemas.microsoft.com/office/drawing/2014/main" id="{EE61B577-3444-4CAB-92C2-AFFB2FFB8904}"/>
                </a:ext>
              </a:extLst>
            </p:cNvPr>
            <p:cNvSpPr/>
            <p:nvPr/>
          </p:nvSpPr>
          <p:spPr>
            <a:xfrm rot="5400000">
              <a:off x="-68856" y="296639"/>
              <a:ext cx="834952" cy="719786"/>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0" name="等腰三角形 69">
              <a:extLst>
                <a:ext uri="{FF2B5EF4-FFF2-40B4-BE49-F238E27FC236}">
                  <a16:creationId xmlns:a16="http://schemas.microsoft.com/office/drawing/2014/main" id="{3AEDED66-0861-468F-8D6E-CFA4F090C0E2}"/>
                </a:ext>
              </a:extLst>
            </p:cNvPr>
            <p:cNvSpPr/>
            <p:nvPr/>
          </p:nvSpPr>
          <p:spPr>
            <a:xfrm rot="5400000">
              <a:off x="-68856" y="3610969"/>
              <a:ext cx="834952" cy="719786"/>
            </a:xfrm>
            <a:prstGeom prs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1" name="等腰三角形 70">
              <a:extLst>
                <a:ext uri="{FF2B5EF4-FFF2-40B4-BE49-F238E27FC236}">
                  <a16:creationId xmlns:a16="http://schemas.microsoft.com/office/drawing/2014/main" id="{0F6FF0BF-FA43-40F1-9E2D-D32B05AE8788}"/>
                </a:ext>
              </a:extLst>
            </p:cNvPr>
            <p:cNvSpPr/>
            <p:nvPr/>
          </p:nvSpPr>
          <p:spPr>
            <a:xfrm rot="5400000">
              <a:off x="-68856" y="4443673"/>
              <a:ext cx="834952" cy="719786"/>
            </a:xfrm>
            <a:prstGeom prst="triangle">
              <a:avLst/>
            </a:prstGeom>
            <a:solidFill>
              <a:srgbClr val="94CA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2" name="等腰三角形 71">
              <a:extLst>
                <a:ext uri="{FF2B5EF4-FFF2-40B4-BE49-F238E27FC236}">
                  <a16:creationId xmlns:a16="http://schemas.microsoft.com/office/drawing/2014/main" id="{4CF11EF2-5B94-45E8-842B-40755A182437}"/>
                </a:ext>
              </a:extLst>
            </p:cNvPr>
            <p:cNvSpPr/>
            <p:nvPr/>
          </p:nvSpPr>
          <p:spPr>
            <a:xfrm rot="5400000">
              <a:off x="-68856" y="5264883"/>
              <a:ext cx="834952" cy="719786"/>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3" name="等腰三角形 72">
              <a:extLst>
                <a:ext uri="{FF2B5EF4-FFF2-40B4-BE49-F238E27FC236}">
                  <a16:creationId xmlns:a16="http://schemas.microsoft.com/office/drawing/2014/main" id="{2399D565-C0DA-4F00-B731-140755CC1CD7}"/>
                </a:ext>
              </a:extLst>
            </p:cNvPr>
            <p:cNvSpPr/>
            <p:nvPr/>
          </p:nvSpPr>
          <p:spPr>
            <a:xfrm rot="5400000">
              <a:off x="-68856" y="6090363"/>
              <a:ext cx="834952" cy="719786"/>
            </a:xfrm>
            <a:prstGeom prs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4" name="等腰三角形 73">
              <a:extLst>
                <a:ext uri="{FF2B5EF4-FFF2-40B4-BE49-F238E27FC236}">
                  <a16:creationId xmlns:a16="http://schemas.microsoft.com/office/drawing/2014/main" id="{101F5175-7DA4-411A-B158-0E4A24C9421D}"/>
                </a:ext>
              </a:extLst>
            </p:cNvPr>
            <p:cNvSpPr/>
            <p:nvPr/>
          </p:nvSpPr>
          <p:spPr>
            <a:xfrm rot="5400000">
              <a:off x="-68856" y="-537190"/>
              <a:ext cx="834952" cy="719786"/>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pic>
        <p:nvPicPr>
          <p:cNvPr id="1026" name="Picture 2" descr="Image result for python library real   library">
            <a:extLst>
              <a:ext uri="{FF2B5EF4-FFF2-40B4-BE49-F238E27FC236}">
                <a16:creationId xmlns:a16="http://schemas.microsoft.com/office/drawing/2014/main" id="{22BA99BA-0B6F-48CA-8295-7C9D010197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82260" y="3429000"/>
            <a:ext cx="5176838" cy="3383743"/>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6 Must-know words in Python. Understand the difference between the… | by  Swathi Ganesh | The Pythoneers | Medium">
            <a:extLst>
              <a:ext uri="{FF2B5EF4-FFF2-40B4-BE49-F238E27FC236}">
                <a16:creationId xmlns:a16="http://schemas.microsoft.com/office/drawing/2014/main" id="{E02F10B5-59C4-EA7F-1E73-F08FCC3ADC3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7795" y="3355896"/>
            <a:ext cx="3516802" cy="33460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7697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0"/>
                                        </p:tgtEl>
                                        <p:attrNameLst>
                                          <p:attrName>style.visibility</p:attrName>
                                        </p:attrNameLst>
                                      </p:cBhvr>
                                      <p:to>
                                        <p:strVal val="visible"/>
                                      </p:to>
                                    </p:set>
                                    <p:anim calcmode="lin" valueType="num">
                                      <p:cBhvr>
                                        <p:cTn id="7" dur="800" fill="hold"/>
                                        <p:tgtEl>
                                          <p:spTgt spid="10"/>
                                        </p:tgtEl>
                                        <p:attrNameLst>
                                          <p:attrName>ppt_x</p:attrName>
                                        </p:attrNameLst>
                                      </p:cBhvr>
                                      <p:tavLst>
                                        <p:tav tm="0">
                                          <p:val>
                                            <p:strVal val="#ppt_x"/>
                                          </p:val>
                                        </p:tav>
                                        <p:tav tm="50000">
                                          <p:val>
                                            <p:strVal val="#ppt_x+.1"/>
                                          </p:val>
                                        </p:tav>
                                        <p:tav tm="100000">
                                          <p:val>
                                            <p:strVal val="#ppt_x"/>
                                          </p:val>
                                        </p:tav>
                                      </p:tavLst>
                                    </p:anim>
                                    <p:anim calcmode="lin" valueType="num">
                                      <p:cBhvr>
                                        <p:cTn id="8" dur="800" fill="hold"/>
                                        <p:tgtEl>
                                          <p:spTgt spid="10"/>
                                        </p:tgtEl>
                                        <p:attrNameLst>
                                          <p:attrName>ppt_y</p:attrName>
                                        </p:attrNameLst>
                                      </p:cBhvr>
                                      <p:tavLst>
                                        <p:tav tm="0">
                                          <p:val>
                                            <p:strVal val="#ppt_y"/>
                                          </p:val>
                                        </p:tav>
                                        <p:tav tm="100000">
                                          <p:val>
                                            <p:strVal val="#ppt_y"/>
                                          </p:val>
                                        </p:tav>
                                      </p:tavLst>
                                    </p:anim>
                                    <p:anim calcmode="lin" valueType="num">
                                      <p:cBhvr>
                                        <p:cTn id="9" dur="800" fill="hold"/>
                                        <p:tgtEl>
                                          <p:spTgt spid="10"/>
                                        </p:tgtEl>
                                        <p:attrNameLst>
                                          <p:attrName>ppt_h</p:attrName>
                                        </p:attrNameLst>
                                      </p:cBhvr>
                                      <p:tavLst>
                                        <p:tav tm="0">
                                          <p:val>
                                            <p:strVal val="#ppt_h/10"/>
                                          </p:val>
                                        </p:tav>
                                        <p:tav tm="50000">
                                          <p:val>
                                            <p:strVal val="#ppt_h+.01"/>
                                          </p:val>
                                        </p:tav>
                                        <p:tav tm="100000">
                                          <p:val>
                                            <p:strVal val="#ppt_h"/>
                                          </p:val>
                                        </p:tav>
                                      </p:tavLst>
                                    </p:anim>
                                    <p:anim calcmode="lin" valueType="num">
                                      <p:cBhvr>
                                        <p:cTn id="10" dur="800" fill="hold"/>
                                        <p:tgtEl>
                                          <p:spTgt spid="10"/>
                                        </p:tgtEl>
                                        <p:attrNameLst>
                                          <p:attrName>ppt_w</p:attrName>
                                        </p:attrNameLst>
                                      </p:cBhvr>
                                      <p:tavLst>
                                        <p:tav tm="0">
                                          <p:val>
                                            <p:strVal val="#ppt_w/10"/>
                                          </p:val>
                                        </p:tav>
                                        <p:tav tm="50000">
                                          <p:val>
                                            <p:strVal val="#ppt_w+.01"/>
                                          </p:val>
                                        </p:tav>
                                        <p:tav tm="100000">
                                          <p:val>
                                            <p:strVal val="#ppt_w"/>
                                          </p:val>
                                        </p:tav>
                                      </p:tavLst>
                                    </p:anim>
                                    <p:animEffect transition="in" filter="fade">
                                      <p:cBhvr>
                                        <p:cTn id="11" dur="800" tmFilter="0,0; .5, 1; 1, 1"/>
                                        <p:tgtEl>
                                          <p:spTgt spid="10"/>
                                        </p:tgtEl>
                                      </p:cBhvr>
                                    </p:animEffect>
                                  </p:childTnLst>
                                </p:cTn>
                              </p:par>
                            </p:childTnLst>
                          </p:cTn>
                        </p:par>
                        <p:par>
                          <p:cTn id="12" fill="hold">
                            <p:stCondLst>
                              <p:cond delay="1440"/>
                            </p:stCondLst>
                            <p:childTnLst>
                              <p:par>
                                <p:cTn id="13" presetID="10" presetClass="entr" presetSubtype="0" fill="hold" nodeType="after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itchFamily="34" charset="-122"/>
                <a:ea typeface="微软雅黑" pitchFamily="34" charset="-122"/>
              </a:rPr>
              <a:t>中文文本分析相关库</a:t>
            </a:r>
          </a:p>
        </p:txBody>
      </p:sp>
      <p:grpSp>
        <p:nvGrpSpPr>
          <p:cNvPr id="56" name="组合 55">
            <a:extLst>
              <a:ext uri="{FF2B5EF4-FFF2-40B4-BE49-F238E27FC236}">
                <a16:creationId xmlns:a16="http://schemas.microsoft.com/office/drawing/2014/main" id="{B3ECA4EB-10D1-4B65-B604-4032302CDAF4}"/>
              </a:ext>
            </a:extLst>
          </p:cNvPr>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a:extLst>
                <a:ext uri="{FF2B5EF4-FFF2-40B4-BE49-F238E27FC236}">
                  <a16:creationId xmlns:a16="http://schemas.microsoft.com/office/drawing/2014/main" id="{FF372EA1-AB4F-47B1-B450-59AB8827ECD5}"/>
                </a:ext>
              </a:extLst>
            </p:cNvPr>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微软雅黑"/>
              </a:endParaRPr>
            </a:p>
          </p:txBody>
        </p:sp>
        <p:sp>
          <p:nvSpPr>
            <p:cNvPr id="58" name="椭圆 57">
              <a:extLst>
                <a:ext uri="{FF2B5EF4-FFF2-40B4-BE49-F238E27FC236}">
                  <a16:creationId xmlns:a16="http://schemas.microsoft.com/office/drawing/2014/main" id="{0BEE7D95-9E9C-4C6D-91AA-6429F74B9F98}"/>
                </a:ext>
              </a:extLst>
            </p:cNvPr>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微软雅黑"/>
              </a:endParaRPr>
            </a:p>
          </p:txBody>
        </p:sp>
      </p:grpSp>
      <p:cxnSp>
        <p:nvCxnSpPr>
          <p:cNvPr id="20" name="直接连接符 19">
            <a:extLst>
              <a:ext uri="{FF2B5EF4-FFF2-40B4-BE49-F238E27FC236}">
                <a16:creationId xmlns:a16="http://schemas.microsoft.com/office/drawing/2014/main" id="{C4FBB3C1-88AA-4E76-B54C-31018E3BFAA0}"/>
              </a:ext>
            </a:extLst>
          </p:cNvPr>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2" name="矩形 1">
            <a:extLst>
              <a:ext uri="{FF2B5EF4-FFF2-40B4-BE49-F238E27FC236}">
                <a16:creationId xmlns:a16="http://schemas.microsoft.com/office/drawing/2014/main" id="{6CBA683F-B27F-45C2-8BD8-11CF54284B25}"/>
              </a:ext>
            </a:extLst>
          </p:cNvPr>
          <p:cNvSpPr/>
          <p:nvPr/>
        </p:nvSpPr>
        <p:spPr>
          <a:xfrm>
            <a:off x="530360" y="904462"/>
            <a:ext cx="11267388" cy="581057"/>
          </a:xfrm>
          <a:prstGeom prst="rect">
            <a:avLst/>
          </a:prstGeom>
        </p:spPr>
        <p:txBody>
          <a:bodyPr wrap="square">
            <a:spAutoFit/>
          </a:bodyPr>
          <a:lstStyle/>
          <a:p>
            <a:pPr>
              <a:lnSpc>
                <a:spcPct val="150000"/>
              </a:lnSpc>
              <a:spcAft>
                <a:spcPts val="1200"/>
              </a:spcAft>
            </a:pPr>
            <a:r>
              <a:rPr lang="zh-CN" altLang="zh-CN" sz="2400" b="1" dirty="0">
                <a:latin typeface="+mn-ea"/>
              </a:rPr>
              <a:t>社交关系网络</a:t>
            </a:r>
            <a:r>
              <a:rPr lang="en-US" altLang="zh-CN" sz="2400" b="1" dirty="0" err="1">
                <a:latin typeface="+mn-ea"/>
              </a:rPr>
              <a:t>networkx</a:t>
            </a:r>
            <a:r>
              <a:rPr lang="zh-CN" altLang="zh-CN" sz="2400" b="1" dirty="0">
                <a:latin typeface="+mn-ea"/>
              </a:rPr>
              <a:t>库</a:t>
            </a:r>
            <a:r>
              <a:rPr lang="en-US" altLang="zh-CN" sz="2400" b="1" dirty="0">
                <a:latin typeface="+mn-ea"/>
              </a:rPr>
              <a:t>——</a:t>
            </a:r>
            <a:r>
              <a:rPr lang="zh-CN" altLang="en-US" sz="2400" b="1" dirty="0">
                <a:latin typeface="+mn-ea"/>
              </a:rPr>
              <a:t>关系网络图绘制</a:t>
            </a:r>
            <a:endParaRPr lang="zh-CN" altLang="zh-CN" sz="2400" b="1" dirty="0">
              <a:latin typeface="+mn-ea"/>
            </a:endParaRPr>
          </a:p>
        </p:txBody>
      </p:sp>
      <p:sp>
        <p:nvSpPr>
          <p:cNvPr id="3" name="矩形 2">
            <a:extLst>
              <a:ext uri="{FF2B5EF4-FFF2-40B4-BE49-F238E27FC236}">
                <a16:creationId xmlns:a16="http://schemas.microsoft.com/office/drawing/2014/main" id="{5A30106B-0D90-4326-9F7A-FF8EE8CDEC58}"/>
              </a:ext>
            </a:extLst>
          </p:cNvPr>
          <p:cNvSpPr/>
          <p:nvPr/>
        </p:nvSpPr>
        <p:spPr>
          <a:xfrm>
            <a:off x="530360" y="1480168"/>
            <a:ext cx="11267388" cy="2797048"/>
          </a:xfrm>
          <a:prstGeom prst="rect">
            <a:avLst/>
          </a:prstGeom>
        </p:spPr>
        <p:txBody>
          <a:bodyPr wrap="square">
            <a:spAutoFit/>
          </a:bodyPr>
          <a:lstStyle/>
          <a:p>
            <a:pPr>
              <a:lnSpc>
                <a:spcPct val="150000"/>
              </a:lnSpc>
            </a:pPr>
            <a:r>
              <a:rPr lang="zh-CN" altLang="zh-CN" sz="2400" dirty="0">
                <a:latin typeface="+mn-ea"/>
              </a:rPr>
              <a:t>我们来模拟这样一个问题，有五个小朋友：“小花”、“明明”、“小灰”、“小白”和“大李”。他们之间的关系密切程度可以用一个</a:t>
            </a:r>
            <a:r>
              <a:rPr lang="en-US" altLang="zh-CN" sz="2400" dirty="0">
                <a:latin typeface="+mn-ea"/>
              </a:rPr>
              <a:t>0</a:t>
            </a:r>
            <a:r>
              <a:rPr lang="zh-CN" altLang="zh-CN" sz="2400" dirty="0">
                <a:latin typeface="+mn-ea"/>
              </a:rPr>
              <a:t>至</a:t>
            </a:r>
            <a:r>
              <a:rPr lang="en-US" altLang="zh-CN" sz="2400" dirty="0">
                <a:latin typeface="+mn-ea"/>
              </a:rPr>
              <a:t>1</a:t>
            </a:r>
            <a:r>
              <a:rPr lang="zh-CN" altLang="zh-CN" sz="2400" dirty="0">
                <a:latin typeface="+mn-ea"/>
              </a:rPr>
              <a:t>之间的数值来表示，可以用一个列表来存储这样的信息：</a:t>
            </a:r>
          </a:p>
          <a:p>
            <a:pPr>
              <a:lnSpc>
                <a:spcPct val="150000"/>
              </a:lnSpc>
            </a:pPr>
            <a:r>
              <a:rPr lang="en-US" altLang="zh-CN" sz="2400" dirty="0" err="1">
                <a:latin typeface="Consolas" panose="020B0609020204030204" pitchFamily="49" charset="0"/>
              </a:rPr>
              <a:t>lst</a:t>
            </a:r>
            <a:r>
              <a:rPr lang="en-US" altLang="zh-CN" sz="2400" dirty="0">
                <a:latin typeface="Consolas" panose="020B0609020204030204" pitchFamily="49" charset="0"/>
              </a:rPr>
              <a:t>=[['</a:t>
            </a:r>
            <a:r>
              <a:rPr lang="zh-CN" altLang="zh-CN" sz="2400" dirty="0">
                <a:latin typeface="Consolas" panose="020B0609020204030204" pitchFamily="49" charset="0"/>
              </a:rPr>
              <a:t>小花</a:t>
            </a:r>
            <a:r>
              <a:rPr lang="en-US" altLang="zh-CN" sz="2400" dirty="0">
                <a:latin typeface="Consolas" panose="020B0609020204030204" pitchFamily="49" charset="0"/>
              </a:rPr>
              <a:t>','</a:t>
            </a:r>
            <a:r>
              <a:rPr lang="zh-CN" altLang="zh-CN" sz="2400" dirty="0">
                <a:latin typeface="Consolas" panose="020B0609020204030204" pitchFamily="49" charset="0"/>
              </a:rPr>
              <a:t>明明</a:t>
            </a:r>
            <a:r>
              <a:rPr lang="en-US" altLang="zh-CN" sz="2400" dirty="0">
                <a:latin typeface="Consolas" panose="020B0609020204030204" pitchFamily="49" charset="0"/>
              </a:rPr>
              <a:t>',0.8],['</a:t>
            </a:r>
            <a:r>
              <a:rPr lang="zh-CN" altLang="zh-CN" sz="2400" dirty="0">
                <a:latin typeface="Consolas" panose="020B0609020204030204" pitchFamily="49" charset="0"/>
              </a:rPr>
              <a:t>小花</a:t>
            </a:r>
            <a:r>
              <a:rPr lang="en-US" altLang="zh-CN" sz="2400" dirty="0">
                <a:latin typeface="Consolas" panose="020B0609020204030204" pitchFamily="49" charset="0"/>
              </a:rPr>
              <a:t>','</a:t>
            </a:r>
            <a:r>
              <a:rPr lang="zh-CN" altLang="zh-CN" sz="2400" dirty="0">
                <a:latin typeface="Consolas" panose="020B0609020204030204" pitchFamily="49" charset="0"/>
              </a:rPr>
              <a:t>小灰</a:t>
            </a:r>
            <a:r>
              <a:rPr lang="en-US" altLang="zh-CN" sz="2400" dirty="0">
                <a:latin typeface="Consolas" panose="020B0609020204030204" pitchFamily="49" charset="0"/>
              </a:rPr>
              <a:t>',0.8],['</a:t>
            </a:r>
            <a:r>
              <a:rPr lang="zh-CN" altLang="zh-CN" sz="2400" dirty="0">
                <a:latin typeface="Consolas" panose="020B0609020204030204" pitchFamily="49" charset="0"/>
              </a:rPr>
              <a:t>小花</a:t>
            </a:r>
            <a:r>
              <a:rPr lang="en-US" altLang="zh-CN" sz="2400" dirty="0">
                <a:latin typeface="Consolas" panose="020B0609020204030204" pitchFamily="49" charset="0"/>
              </a:rPr>
              <a:t>','</a:t>
            </a:r>
            <a:r>
              <a:rPr lang="zh-CN" altLang="zh-CN" sz="2400" dirty="0">
                <a:latin typeface="Consolas" panose="020B0609020204030204" pitchFamily="49" charset="0"/>
              </a:rPr>
              <a:t>小白</a:t>
            </a:r>
            <a:r>
              <a:rPr lang="en-US" altLang="zh-CN" sz="2400" dirty="0">
                <a:latin typeface="Consolas" panose="020B0609020204030204" pitchFamily="49" charset="0"/>
              </a:rPr>
              <a:t>',0.2],['</a:t>
            </a:r>
            <a:r>
              <a:rPr lang="zh-CN" altLang="zh-CN" sz="2400" dirty="0">
                <a:latin typeface="Consolas" panose="020B0609020204030204" pitchFamily="49" charset="0"/>
              </a:rPr>
              <a:t>小白</a:t>
            </a:r>
            <a:r>
              <a:rPr lang="en-US" altLang="zh-CN" sz="2400" dirty="0">
                <a:latin typeface="Consolas" panose="020B0609020204030204" pitchFamily="49" charset="0"/>
              </a:rPr>
              <a:t>','</a:t>
            </a:r>
            <a:r>
              <a:rPr lang="zh-CN" altLang="zh-CN" sz="2400" dirty="0">
                <a:latin typeface="Consolas" panose="020B0609020204030204" pitchFamily="49" charset="0"/>
              </a:rPr>
              <a:t>小灰</a:t>
            </a:r>
            <a:r>
              <a:rPr lang="en-US" altLang="zh-CN" sz="2400" dirty="0">
                <a:latin typeface="Consolas" panose="020B0609020204030204" pitchFamily="49" charset="0"/>
              </a:rPr>
              <a:t>',0.1],['</a:t>
            </a:r>
            <a:r>
              <a:rPr lang="zh-CN" altLang="zh-CN" sz="2400" dirty="0">
                <a:latin typeface="Consolas" panose="020B0609020204030204" pitchFamily="49" charset="0"/>
              </a:rPr>
              <a:t>小花</a:t>
            </a:r>
            <a:r>
              <a:rPr lang="en-US" altLang="zh-CN" sz="2400" dirty="0">
                <a:latin typeface="Consolas" panose="020B0609020204030204" pitchFamily="49" charset="0"/>
              </a:rPr>
              <a:t>','</a:t>
            </a:r>
            <a:r>
              <a:rPr lang="zh-CN" altLang="zh-CN" sz="2400" dirty="0">
                <a:latin typeface="Consolas" panose="020B0609020204030204" pitchFamily="49" charset="0"/>
              </a:rPr>
              <a:t>大李</a:t>
            </a:r>
            <a:r>
              <a:rPr lang="en-US" altLang="zh-CN" sz="2400" dirty="0">
                <a:latin typeface="Consolas" panose="020B0609020204030204" pitchFamily="49" charset="0"/>
              </a:rPr>
              <a:t>',0.4],['</a:t>
            </a:r>
            <a:r>
              <a:rPr lang="zh-CN" altLang="zh-CN" sz="2400" dirty="0">
                <a:latin typeface="Consolas" panose="020B0609020204030204" pitchFamily="49" charset="0"/>
              </a:rPr>
              <a:t>大李</a:t>
            </a:r>
            <a:r>
              <a:rPr lang="en-US" altLang="zh-CN" sz="2400" dirty="0">
                <a:latin typeface="Consolas" panose="020B0609020204030204" pitchFamily="49" charset="0"/>
              </a:rPr>
              <a:t>','</a:t>
            </a:r>
            <a:r>
              <a:rPr lang="zh-CN" altLang="zh-CN" sz="2400" dirty="0">
                <a:latin typeface="Consolas" panose="020B0609020204030204" pitchFamily="49" charset="0"/>
              </a:rPr>
              <a:t>小灰</a:t>
            </a:r>
            <a:r>
              <a:rPr lang="en-US" altLang="zh-CN" sz="2400" dirty="0">
                <a:latin typeface="Consolas" panose="020B0609020204030204" pitchFamily="49" charset="0"/>
              </a:rPr>
              <a:t>',0.8]] </a:t>
            </a:r>
            <a:endParaRPr lang="zh-CN" altLang="zh-CN" sz="3200" kern="100" dirty="0">
              <a:latin typeface="Consolas" panose="020B0609020204030204" pitchFamily="49" charset="0"/>
              <a:cs typeface="Times New Roman" panose="02020603050405020304" pitchFamily="18" charset="0"/>
            </a:endParaRPr>
          </a:p>
        </p:txBody>
      </p:sp>
    </p:spTree>
    <p:extLst>
      <p:ext uri="{BB962C8B-B14F-4D97-AF65-F5344CB8AC3E}">
        <p14:creationId xmlns:p14="http://schemas.microsoft.com/office/powerpoint/2010/main" val="29917767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itchFamily="34" charset="-122"/>
                <a:ea typeface="微软雅黑" pitchFamily="34" charset="-122"/>
              </a:rPr>
              <a:t>中文文本分析相关库</a:t>
            </a:r>
          </a:p>
        </p:txBody>
      </p:sp>
      <p:grpSp>
        <p:nvGrpSpPr>
          <p:cNvPr id="56" name="组合 55">
            <a:extLst>
              <a:ext uri="{FF2B5EF4-FFF2-40B4-BE49-F238E27FC236}">
                <a16:creationId xmlns:a16="http://schemas.microsoft.com/office/drawing/2014/main" id="{B3ECA4EB-10D1-4B65-B604-4032302CDAF4}"/>
              </a:ext>
            </a:extLst>
          </p:cNvPr>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a:extLst>
                <a:ext uri="{FF2B5EF4-FFF2-40B4-BE49-F238E27FC236}">
                  <a16:creationId xmlns:a16="http://schemas.microsoft.com/office/drawing/2014/main" id="{FF372EA1-AB4F-47B1-B450-59AB8827ECD5}"/>
                </a:ext>
              </a:extLst>
            </p:cNvPr>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微软雅黑"/>
              </a:endParaRPr>
            </a:p>
          </p:txBody>
        </p:sp>
        <p:sp>
          <p:nvSpPr>
            <p:cNvPr id="58" name="椭圆 57">
              <a:extLst>
                <a:ext uri="{FF2B5EF4-FFF2-40B4-BE49-F238E27FC236}">
                  <a16:creationId xmlns:a16="http://schemas.microsoft.com/office/drawing/2014/main" id="{0BEE7D95-9E9C-4C6D-91AA-6429F74B9F98}"/>
                </a:ext>
              </a:extLst>
            </p:cNvPr>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微软雅黑"/>
              </a:endParaRPr>
            </a:p>
          </p:txBody>
        </p:sp>
      </p:grpSp>
      <p:cxnSp>
        <p:nvCxnSpPr>
          <p:cNvPr id="20" name="直接连接符 19">
            <a:extLst>
              <a:ext uri="{FF2B5EF4-FFF2-40B4-BE49-F238E27FC236}">
                <a16:creationId xmlns:a16="http://schemas.microsoft.com/office/drawing/2014/main" id="{C4FBB3C1-88AA-4E76-B54C-31018E3BFAA0}"/>
              </a:ext>
            </a:extLst>
          </p:cNvPr>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pic>
        <p:nvPicPr>
          <p:cNvPr id="5" name="图片 4">
            <a:extLst>
              <a:ext uri="{FF2B5EF4-FFF2-40B4-BE49-F238E27FC236}">
                <a16:creationId xmlns:a16="http://schemas.microsoft.com/office/drawing/2014/main" id="{D1604AED-1FA5-402E-AFFB-C707D57AF7DD}"/>
              </a:ext>
            </a:extLst>
          </p:cNvPr>
          <p:cNvPicPr>
            <a:picLocks noChangeAspect="1"/>
          </p:cNvPicPr>
          <p:nvPr/>
        </p:nvPicPr>
        <p:blipFill>
          <a:blip r:embed="rId3"/>
          <a:stretch>
            <a:fillRect/>
          </a:stretch>
        </p:blipFill>
        <p:spPr>
          <a:xfrm>
            <a:off x="699052" y="846606"/>
            <a:ext cx="10793896" cy="6011394"/>
          </a:xfrm>
          <a:prstGeom prst="rect">
            <a:avLst/>
          </a:prstGeom>
        </p:spPr>
        <p:style>
          <a:lnRef idx="1">
            <a:schemeClr val="dk1"/>
          </a:lnRef>
          <a:fillRef idx="2">
            <a:schemeClr val="dk1"/>
          </a:fillRef>
          <a:effectRef idx="1">
            <a:schemeClr val="dk1"/>
          </a:effectRef>
          <a:fontRef idx="minor">
            <a:schemeClr val="dk1"/>
          </a:fontRef>
        </p:style>
      </p:pic>
      <p:sp>
        <p:nvSpPr>
          <p:cNvPr id="8" name="矩形 7">
            <a:extLst>
              <a:ext uri="{FF2B5EF4-FFF2-40B4-BE49-F238E27FC236}">
                <a16:creationId xmlns:a16="http://schemas.microsoft.com/office/drawing/2014/main" id="{66EF9059-8F72-46AF-85F3-4585D0101208}"/>
              </a:ext>
            </a:extLst>
          </p:cNvPr>
          <p:cNvSpPr/>
          <p:nvPr/>
        </p:nvSpPr>
        <p:spPr>
          <a:xfrm>
            <a:off x="674376" y="2842591"/>
            <a:ext cx="10828510" cy="4015409"/>
          </a:xfrm>
          <a:prstGeom prst="rect">
            <a:avLst/>
          </a:prstGeom>
          <a:solidFill>
            <a:srgbClr val="FFFFFF">
              <a:alpha val="8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C12A55F1-42D3-4653-AB78-5798249BCF71}"/>
              </a:ext>
            </a:extLst>
          </p:cNvPr>
          <p:cNvSpPr/>
          <p:nvPr/>
        </p:nvSpPr>
        <p:spPr>
          <a:xfrm>
            <a:off x="4562060" y="3101008"/>
            <a:ext cx="7086600" cy="1033669"/>
          </a:xfrm>
          <a:prstGeom prst="rect">
            <a:avLst/>
          </a:prstGeom>
          <a:ln w="57150"/>
        </p:spPr>
        <p:style>
          <a:lnRef idx="2">
            <a:schemeClr val="accent6"/>
          </a:lnRef>
          <a:fillRef idx="1">
            <a:schemeClr val="lt1"/>
          </a:fillRef>
          <a:effectRef idx="0">
            <a:schemeClr val="accent6"/>
          </a:effectRef>
          <a:fontRef idx="minor">
            <a:schemeClr val="dk1"/>
          </a:fontRef>
        </p:style>
        <p:txBody>
          <a:bodyPr rtlCol="0" anchor="ctr"/>
          <a:lstStyle/>
          <a:p>
            <a:pPr algn="ctr">
              <a:lnSpc>
                <a:spcPct val="150000"/>
              </a:lnSpc>
            </a:pPr>
            <a:r>
              <a:rPr lang="zh-CN" altLang="en-US" sz="2400" dirty="0">
                <a:latin typeface="+mn-ea"/>
              </a:rPr>
              <a:t>导入相关库，生成列表</a:t>
            </a:r>
            <a:r>
              <a:rPr lang="en-US" altLang="zh-CN" sz="2400" dirty="0" err="1">
                <a:latin typeface="+mn-ea"/>
              </a:rPr>
              <a:t>lst</a:t>
            </a:r>
            <a:r>
              <a:rPr lang="zh-CN" altLang="en-US" sz="2400" dirty="0">
                <a:latin typeface="+mn-ea"/>
              </a:rPr>
              <a:t>保存数据，生成空白图</a:t>
            </a:r>
          </a:p>
        </p:txBody>
      </p:sp>
      <p:sp>
        <p:nvSpPr>
          <p:cNvPr id="6" name="矩形 5">
            <a:extLst>
              <a:ext uri="{FF2B5EF4-FFF2-40B4-BE49-F238E27FC236}">
                <a16:creationId xmlns:a16="http://schemas.microsoft.com/office/drawing/2014/main" id="{7035E690-4F78-4A08-A47E-8CF56A30AF57}"/>
              </a:ext>
            </a:extLst>
          </p:cNvPr>
          <p:cNvSpPr/>
          <p:nvPr/>
        </p:nvSpPr>
        <p:spPr>
          <a:xfrm>
            <a:off x="543340" y="707504"/>
            <a:ext cx="11105322" cy="2135087"/>
          </a:xfrm>
          <a:prstGeom prst="rect">
            <a:avLst/>
          </a:prstGeom>
          <a:noFill/>
          <a:ln w="5715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zh-CN" altLang="en-US"/>
          </a:p>
        </p:txBody>
      </p:sp>
    </p:spTree>
    <p:extLst>
      <p:ext uri="{BB962C8B-B14F-4D97-AF65-F5344CB8AC3E}">
        <p14:creationId xmlns:p14="http://schemas.microsoft.com/office/powerpoint/2010/main" val="8158392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itchFamily="34" charset="-122"/>
                <a:ea typeface="微软雅黑" pitchFamily="34" charset="-122"/>
              </a:rPr>
              <a:t>中文文本分析相关库</a:t>
            </a:r>
          </a:p>
        </p:txBody>
      </p:sp>
      <p:grpSp>
        <p:nvGrpSpPr>
          <p:cNvPr id="56" name="组合 55">
            <a:extLst>
              <a:ext uri="{FF2B5EF4-FFF2-40B4-BE49-F238E27FC236}">
                <a16:creationId xmlns:a16="http://schemas.microsoft.com/office/drawing/2014/main" id="{B3ECA4EB-10D1-4B65-B604-4032302CDAF4}"/>
              </a:ext>
            </a:extLst>
          </p:cNvPr>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a:extLst>
                <a:ext uri="{FF2B5EF4-FFF2-40B4-BE49-F238E27FC236}">
                  <a16:creationId xmlns:a16="http://schemas.microsoft.com/office/drawing/2014/main" id="{FF372EA1-AB4F-47B1-B450-59AB8827ECD5}"/>
                </a:ext>
              </a:extLst>
            </p:cNvPr>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微软雅黑"/>
              </a:endParaRPr>
            </a:p>
          </p:txBody>
        </p:sp>
        <p:sp>
          <p:nvSpPr>
            <p:cNvPr id="58" name="椭圆 57">
              <a:extLst>
                <a:ext uri="{FF2B5EF4-FFF2-40B4-BE49-F238E27FC236}">
                  <a16:creationId xmlns:a16="http://schemas.microsoft.com/office/drawing/2014/main" id="{0BEE7D95-9E9C-4C6D-91AA-6429F74B9F98}"/>
                </a:ext>
              </a:extLst>
            </p:cNvPr>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微软雅黑"/>
              </a:endParaRPr>
            </a:p>
          </p:txBody>
        </p:sp>
      </p:grpSp>
      <p:cxnSp>
        <p:nvCxnSpPr>
          <p:cNvPr id="20" name="直接连接符 19">
            <a:extLst>
              <a:ext uri="{FF2B5EF4-FFF2-40B4-BE49-F238E27FC236}">
                <a16:creationId xmlns:a16="http://schemas.microsoft.com/office/drawing/2014/main" id="{C4FBB3C1-88AA-4E76-B54C-31018E3BFAA0}"/>
              </a:ext>
            </a:extLst>
          </p:cNvPr>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pic>
        <p:nvPicPr>
          <p:cNvPr id="5" name="图片 4">
            <a:extLst>
              <a:ext uri="{FF2B5EF4-FFF2-40B4-BE49-F238E27FC236}">
                <a16:creationId xmlns:a16="http://schemas.microsoft.com/office/drawing/2014/main" id="{D1604AED-1FA5-402E-AFFB-C707D57AF7DD}"/>
              </a:ext>
            </a:extLst>
          </p:cNvPr>
          <p:cNvPicPr>
            <a:picLocks noChangeAspect="1"/>
          </p:cNvPicPr>
          <p:nvPr/>
        </p:nvPicPr>
        <p:blipFill>
          <a:blip r:embed="rId3"/>
          <a:stretch>
            <a:fillRect/>
          </a:stretch>
        </p:blipFill>
        <p:spPr>
          <a:xfrm>
            <a:off x="699052" y="846606"/>
            <a:ext cx="10793896" cy="6011394"/>
          </a:xfrm>
          <a:prstGeom prst="rect">
            <a:avLst/>
          </a:prstGeom>
        </p:spPr>
        <p:style>
          <a:lnRef idx="1">
            <a:schemeClr val="dk1"/>
          </a:lnRef>
          <a:fillRef idx="2">
            <a:schemeClr val="dk1"/>
          </a:fillRef>
          <a:effectRef idx="1">
            <a:schemeClr val="dk1"/>
          </a:effectRef>
          <a:fontRef idx="minor">
            <a:schemeClr val="dk1"/>
          </a:fontRef>
        </p:style>
      </p:pic>
      <p:sp>
        <p:nvSpPr>
          <p:cNvPr id="10" name="矩形 9">
            <a:extLst>
              <a:ext uri="{FF2B5EF4-FFF2-40B4-BE49-F238E27FC236}">
                <a16:creationId xmlns:a16="http://schemas.microsoft.com/office/drawing/2014/main" id="{94EA4F07-9AE8-446B-A9A9-5798C65F3A24}"/>
              </a:ext>
            </a:extLst>
          </p:cNvPr>
          <p:cNvSpPr/>
          <p:nvPr/>
        </p:nvSpPr>
        <p:spPr>
          <a:xfrm>
            <a:off x="674376" y="3518453"/>
            <a:ext cx="10828510" cy="3339548"/>
          </a:xfrm>
          <a:prstGeom prst="rect">
            <a:avLst/>
          </a:prstGeom>
          <a:solidFill>
            <a:srgbClr val="FFFFFF">
              <a:alpha val="8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7035E690-4F78-4A08-A47E-8CF56A30AF57}"/>
              </a:ext>
            </a:extLst>
          </p:cNvPr>
          <p:cNvSpPr/>
          <p:nvPr/>
        </p:nvSpPr>
        <p:spPr>
          <a:xfrm>
            <a:off x="530360" y="2784759"/>
            <a:ext cx="11105322" cy="733693"/>
          </a:xfrm>
          <a:prstGeom prst="rect">
            <a:avLst/>
          </a:prstGeom>
          <a:noFill/>
          <a:ln w="5715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zh-CN" altLang="en-US"/>
          </a:p>
        </p:txBody>
      </p:sp>
      <p:sp>
        <p:nvSpPr>
          <p:cNvPr id="7" name="矩形 6">
            <a:extLst>
              <a:ext uri="{FF2B5EF4-FFF2-40B4-BE49-F238E27FC236}">
                <a16:creationId xmlns:a16="http://schemas.microsoft.com/office/drawing/2014/main" id="{C12A55F1-42D3-4653-AB78-5798249BCF71}"/>
              </a:ext>
            </a:extLst>
          </p:cNvPr>
          <p:cNvSpPr/>
          <p:nvPr/>
        </p:nvSpPr>
        <p:spPr>
          <a:xfrm>
            <a:off x="4549082" y="3727172"/>
            <a:ext cx="7086600" cy="1033669"/>
          </a:xfrm>
          <a:prstGeom prst="rect">
            <a:avLst/>
          </a:prstGeom>
          <a:ln w="57150"/>
        </p:spPr>
        <p:style>
          <a:lnRef idx="2">
            <a:schemeClr val="accent6"/>
          </a:lnRef>
          <a:fillRef idx="1">
            <a:schemeClr val="lt1"/>
          </a:fillRef>
          <a:effectRef idx="0">
            <a:schemeClr val="accent6"/>
          </a:effectRef>
          <a:fontRef idx="minor">
            <a:schemeClr val="dk1"/>
          </a:fontRef>
        </p:style>
        <p:txBody>
          <a:bodyPr rtlCol="0" anchor="ctr"/>
          <a:lstStyle/>
          <a:p>
            <a:pPr algn="ctr">
              <a:lnSpc>
                <a:spcPct val="150000"/>
              </a:lnSpc>
            </a:pPr>
            <a:r>
              <a:rPr lang="zh-CN" altLang="zh-CN" sz="2400" dirty="0"/>
              <a:t>向图中添加边</a:t>
            </a:r>
            <a:r>
              <a:rPr lang="zh-CN" altLang="en-US" sz="2400" dirty="0"/>
              <a:t>，</a:t>
            </a:r>
            <a:r>
              <a:rPr lang="zh-CN" altLang="zh-CN" sz="2400" dirty="0"/>
              <a:t>读入每条边的节点和权重</a:t>
            </a:r>
            <a:endParaRPr lang="zh-CN" altLang="en-US" sz="3200" dirty="0">
              <a:latin typeface="+mn-ea"/>
            </a:endParaRPr>
          </a:p>
        </p:txBody>
      </p:sp>
    </p:spTree>
    <p:extLst>
      <p:ext uri="{BB962C8B-B14F-4D97-AF65-F5344CB8AC3E}">
        <p14:creationId xmlns:p14="http://schemas.microsoft.com/office/powerpoint/2010/main" val="36742098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itchFamily="34" charset="-122"/>
                <a:ea typeface="微软雅黑" pitchFamily="34" charset="-122"/>
              </a:rPr>
              <a:t>中文文本分析相关库</a:t>
            </a:r>
          </a:p>
        </p:txBody>
      </p:sp>
      <p:grpSp>
        <p:nvGrpSpPr>
          <p:cNvPr id="56" name="组合 55">
            <a:extLst>
              <a:ext uri="{FF2B5EF4-FFF2-40B4-BE49-F238E27FC236}">
                <a16:creationId xmlns:a16="http://schemas.microsoft.com/office/drawing/2014/main" id="{B3ECA4EB-10D1-4B65-B604-4032302CDAF4}"/>
              </a:ext>
            </a:extLst>
          </p:cNvPr>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a:extLst>
                <a:ext uri="{FF2B5EF4-FFF2-40B4-BE49-F238E27FC236}">
                  <a16:creationId xmlns:a16="http://schemas.microsoft.com/office/drawing/2014/main" id="{FF372EA1-AB4F-47B1-B450-59AB8827ECD5}"/>
                </a:ext>
              </a:extLst>
            </p:cNvPr>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微软雅黑"/>
              </a:endParaRPr>
            </a:p>
          </p:txBody>
        </p:sp>
        <p:sp>
          <p:nvSpPr>
            <p:cNvPr id="58" name="椭圆 57">
              <a:extLst>
                <a:ext uri="{FF2B5EF4-FFF2-40B4-BE49-F238E27FC236}">
                  <a16:creationId xmlns:a16="http://schemas.microsoft.com/office/drawing/2014/main" id="{0BEE7D95-9E9C-4C6D-91AA-6429F74B9F98}"/>
                </a:ext>
              </a:extLst>
            </p:cNvPr>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微软雅黑"/>
              </a:endParaRPr>
            </a:p>
          </p:txBody>
        </p:sp>
      </p:grpSp>
      <p:cxnSp>
        <p:nvCxnSpPr>
          <p:cNvPr id="20" name="直接连接符 19">
            <a:extLst>
              <a:ext uri="{FF2B5EF4-FFF2-40B4-BE49-F238E27FC236}">
                <a16:creationId xmlns:a16="http://schemas.microsoft.com/office/drawing/2014/main" id="{C4FBB3C1-88AA-4E76-B54C-31018E3BFAA0}"/>
              </a:ext>
            </a:extLst>
          </p:cNvPr>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pic>
        <p:nvPicPr>
          <p:cNvPr id="5" name="图片 4">
            <a:extLst>
              <a:ext uri="{FF2B5EF4-FFF2-40B4-BE49-F238E27FC236}">
                <a16:creationId xmlns:a16="http://schemas.microsoft.com/office/drawing/2014/main" id="{D1604AED-1FA5-402E-AFFB-C707D57AF7DD}"/>
              </a:ext>
            </a:extLst>
          </p:cNvPr>
          <p:cNvPicPr>
            <a:picLocks noChangeAspect="1"/>
          </p:cNvPicPr>
          <p:nvPr/>
        </p:nvPicPr>
        <p:blipFill>
          <a:blip r:embed="rId3"/>
          <a:stretch>
            <a:fillRect/>
          </a:stretch>
        </p:blipFill>
        <p:spPr>
          <a:xfrm>
            <a:off x="699052" y="846606"/>
            <a:ext cx="10793896" cy="6011394"/>
          </a:xfrm>
          <a:prstGeom prst="rect">
            <a:avLst/>
          </a:prstGeom>
        </p:spPr>
        <p:style>
          <a:lnRef idx="1">
            <a:schemeClr val="dk1"/>
          </a:lnRef>
          <a:fillRef idx="2">
            <a:schemeClr val="dk1"/>
          </a:fillRef>
          <a:effectRef idx="1">
            <a:schemeClr val="dk1"/>
          </a:effectRef>
          <a:fontRef idx="minor">
            <a:schemeClr val="dk1"/>
          </a:fontRef>
        </p:style>
      </p:pic>
      <p:sp>
        <p:nvSpPr>
          <p:cNvPr id="10" name="矩形 9">
            <a:extLst>
              <a:ext uri="{FF2B5EF4-FFF2-40B4-BE49-F238E27FC236}">
                <a16:creationId xmlns:a16="http://schemas.microsoft.com/office/drawing/2014/main" id="{3B21ACAC-E632-4538-9501-38DD7AD09914}"/>
              </a:ext>
            </a:extLst>
          </p:cNvPr>
          <p:cNvSpPr/>
          <p:nvPr/>
        </p:nvSpPr>
        <p:spPr>
          <a:xfrm>
            <a:off x="674376" y="4154556"/>
            <a:ext cx="10828510" cy="2703444"/>
          </a:xfrm>
          <a:prstGeom prst="rect">
            <a:avLst/>
          </a:prstGeom>
          <a:solidFill>
            <a:srgbClr val="FFFFFF">
              <a:alpha val="8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7035E690-4F78-4A08-A47E-8CF56A30AF57}"/>
              </a:ext>
            </a:extLst>
          </p:cNvPr>
          <p:cNvSpPr/>
          <p:nvPr/>
        </p:nvSpPr>
        <p:spPr>
          <a:xfrm>
            <a:off x="530360" y="3420863"/>
            <a:ext cx="11105322" cy="733693"/>
          </a:xfrm>
          <a:prstGeom prst="rect">
            <a:avLst/>
          </a:prstGeom>
          <a:noFill/>
          <a:ln w="5715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zh-CN" altLang="en-US"/>
          </a:p>
        </p:txBody>
      </p:sp>
      <p:sp>
        <p:nvSpPr>
          <p:cNvPr id="7" name="矩形 6">
            <a:extLst>
              <a:ext uri="{FF2B5EF4-FFF2-40B4-BE49-F238E27FC236}">
                <a16:creationId xmlns:a16="http://schemas.microsoft.com/office/drawing/2014/main" id="{C12A55F1-42D3-4653-AB78-5798249BCF71}"/>
              </a:ext>
            </a:extLst>
          </p:cNvPr>
          <p:cNvSpPr/>
          <p:nvPr/>
        </p:nvSpPr>
        <p:spPr>
          <a:xfrm>
            <a:off x="2938943" y="4383156"/>
            <a:ext cx="8683760" cy="1252329"/>
          </a:xfrm>
          <a:prstGeom prst="rect">
            <a:avLst/>
          </a:prstGeom>
          <a:ln w="57150"/>
        </p:spPr>
        <p:style>
          <a:lnRef idx="2">
            <a:schemeClr val="accent6"/>
          </a:lnRef>
          <a:fillRef idx="1">
            <a:schemeClr val="lt1"/>
          </a:fillRef>
          <a:effectRef idx="0">
            <a:schemeClr val="accent6"/>
          </a:effectRef>
          <a:fontRef idx="minor">
            <a:schemeClr val="dk1"/>
          </a:fontRef>
        </p:style>
        <p:txBody>
          <a:bodyPr rtlCol="0" anchor="ctr"/>
          <a:lstStyle/>
          <a:p>
            <a:pPr>
              <a:lnSpc>
                <a:spcPct val="150000"/>
              </a:lnSpc>
            </a:pPr>
            <a:r>
              <a:rPr lang="zh-CN" altLang="en-US" sz="2400" dirty="0">
                <a:latin typeface="+mn-ea"/>
              </a:rPr>
              <a:t>对边进行分类：</a:t>
            </a:r>
            <a:r>
              <a:rPr lang="zh-CN" altLang="zh-CN" sz="2400" dirty="0">
                <a:latin typeface="+mn-ea"/>
              </a:rPr>
              <a:t>将权重大于</a:t>
            </a:r>
            <a:r>
              <a:rPr lang="en-US" altLang="zh-CN" sz="2400" dirty="0">
                <a:latin typeface="+mn-ea"/>
              </a:rPr>
              <a:t>0.5</a:t>
            </a:r>
            <a:r>
              <a:rPr lang="zh-CN" altLang="zh-CN" sz="2400" dirty="0">
                <a:latin typeface="+mn-ea"/>
              </a:rPr>
              <a:t>的边添加到</a:t>
            </a:r>
            <a:r>
              <a:rPr lang="en-US" altLang="zh-CN" sz="2400" dirty="0" err="1">
                <a:latin typeface="+mn-ea"/>
              </a:rPr>
              <a:t>elarge</a:t>
            </a:r>
            <a:r>
              <a:rPr lang="zh-CN" altLang="zh-CN" sz="2400" dirty="0">
                <a:latin typeface="+mn-ea"/>
              </a:rPr>
              <a:t>列表中</a:t>
            </a:r>
            <a:r>
              <a:rPr lang="zh-CN" altLang="en-US" sz="2400" dirty="0">
                <a:latin typeface="+mn-ea"/>
              </a:rPr>
              <a:t>，</a:t>
            </a:r>
            <a:r>
              <a:rPr lang="zh-CN" altLang="zh-CN" sz="2400" dirty="0">
                <a:latin typeface="+mn-ea"/>
              </a:rPr>
              <a:t>权重小于等于</a:t>
            </a:r>
            <a:r>
              <a:rPr lang="en-US" altLang="zh-CN" sz="2400" dirty="0">
                <a:latin typeface="+mn-ea"/>
              </a:rPr>
              <a:t>0.5</a:t>
            </a:r>
            <a:r>
              <a:rPr lang="zh-CN" altLang="zh-CN" sz="2400" dirty="0">
                <a:latin typeface="+mn-ea"/>
              </a:rPr>
              <a:t>的边添加到</a:t>
            </a:r>
            <a:r>
              <a:rPr lang="en-US" altLang="zh-CN" sz="2400" dirty="0" err="1">
                <a:latin typeface="+mn-ea"/>
              </a:rPr>
              <a:t>esmall</a:t>
            </a:r>
            <a:r>
              <a:rPr lang="zh-CN" altLang="zh-CN" sz="2400" dirty="0">
                <a:latin typeface="+mn-ea"/>
              </a:rPr>
              <a:t>列表中</a:t>
            </a:r>
            <a:endParaRPr lang="zh-CN" altLang="en-US" sz="2400" dirty="0">
              <a:latin typeface="+mn-ea"/>
            </a:endParaRPr>
          </a:p>
        </p:txBody>
      </p:sp>
    </p:spTree>
    <p:extLst>
      <p:ext uri="{BB962C8B-B14F-4D97-AF65-F5344CB8AC3E}">
        <p14:creationId xmlns:p14="http://schemas.microsoft.com/office/powerpoint/2010/main" val="423450215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itchFamily="34" charset="-122"/>
                <a:ea typeface="微软雅黑" pitchFamily="34" charset="-122"/>
              </a:rPr>
              <a:t>中文文本分析相关库</a:t>
            </a:r>
          </a:p>
        </p:txBody>
      </p:sp>
      <p:grpSp>
        <p:nvGrpSpPr>
          <p:cNvPr id="56" name="组合 55">
            <a:extLst>
              <a:ext uri="{FF2B5EF4-FFF2-40B4-BE49-F238E27FC236}">
                <a16:creationId xmlns:a16="http://schemas.microsoft.com/office/drawing/2014/main" id="{B3ECA4EB-10D1-4B65-B604-4032302CDAF4}"/>
              </a:ext>
            </a:extLst>
          </p:cNvPr>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a:extLst>
                <a:ext uri="{FF2B5EF4-FFF2-40B4-BE49-F238E27FC236}">
                  <a16:creationId xmlns:a16="http://schemas.microsoft.com/office/drawing/2014/main" id="{FF372EA1-AB4F-47B1-B450-59AB8827ECD5}"/>
                </a:ext>
              </a:extLst>
            </p:cNvPr>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微软雅黑"/>
              </a:endParaRPr>
            </a:p>
          </p:txBody>
        </p:sp>
        <p:sp>
          <p:nvSpPr>
            <p:cNvPr id="58" name="椭圆 57">
              <a:extLst>
                <a:ext uri="{FF2B5EF4-FFF2-40B4-BE49-F238E27FC236}">
                  <a16:creationId xmlns:a16="http://schemas.microsoft.com/office/drawing/2014/main" id="{0BEE7D95-9E9C-4C6D-91AA-6429F74B9F98}"/>
                </a:ext>
              </a:extLst>
            </p:cNvPr>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微软雅黑"/>
              </a:endParaRPr>
            </a:p>
          </p:txBody>
        </p:sp>
      </p:grpSp>
      <p:cxnSp>
        <p:nvCxnSpPr>
          <p:cNvPr id="20" name="直接连接符 19">
            <a:extLst>
              <a:ext uri="{FF2B5EF4-FFF2-40B4-BE49-F238E27FC236}">
                <a16:creationId xmlns:a16="http://schemas.microsoft.com/office/drawing/2014/main" id="{C4FBB3C1-88AA-4E76-B54C-31018E3BFAA0}"/>
              </a:ext>
            </a:extLst>
          </p:cNvPr>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pic>
        <p:nvPicPr>
          <p:cNvPr id="5" name="图片 4">
            <a:extLst>
              <a:ext uri="{FF2B5EF4-FFF2-40B4-BE49-F238E27FC236}">
                <a16:creationId xmlns:a16="http://schemas.microsoft.com/office/drawing/2014/main" id="{D1604AED-1FA5-402E-AFFB-C707D57AF7DD}"/>
              </a:ext>
            </a:extLst>
          </p:cNvPr>
          <p:cNvPicPr>
            <a:picLocks noChangeAspect="1"/>
          </p:cNvPicPr>
          <p:nvPr/>
        </p:nvPicPr>
        <p:blipFill>
          <a:blip r:embed="rId3"/>
          <a:stretch>
            <a:fillRect/>
          </a:stretch>
        </p:blipFill>
        <p:spPr>
          <a:xfrm>
            <a:off x="699052" y="846606"/>
            <a:ext cx="10793896" cy="6011394"/>
          </a:xfrm>
          <a:prstGeom prst="rect">
            <a:avLst/>
          </a:prstGeom>
        </p:spPr>
        <p:style>
          <a:lnRef idx="1">
            <a:schemeClr val="dk1"/>
          </a:lnRef>
          <a:fillRef idx="2">
            <a:schemeClr val="dk1"/>
          </a:fillRef>
          <a:effectRef idx="1">
            <a:schemeClr val="dk1"/>
          </a:effectRef>
          <a:fontRef idx="minor">
            <a:schemeClr val="dk1"/>
          </a:fontRef>
        </p:style>
      </p:pic>
      <p:sp>
        <p:nvSpPr>
          <p:cNvPr id="6" name="矩形 5">
            <a:extLst>
              <a:ext uri="{FF2B5EF4-FFF2-40B4-BE49-F238E27FC236}">
                <a16:creationId xmlns:a16="http://schemas.microsoft.com/office/drawing/2014/main" id="{7035E690-4F78-4A08-A47E-8CF56A30AF57}"/>
              </a:ext>
            </a:extLst>
          </p:cNvPr>
          <p:cNvSpPr/>
          <p:nvPr/>
        </p:nvSpPr>
        <p:spPr>
          <a:xfrm>
            <a:off x="530360" y="4116602"/>
            <a:ext cx="11105322" cy="2661885"/>
          </a:xfrm>
          <a:prstGeom prst="rect">
            <a:avLst/>
          </a:prstGeom>
          <a:noFill/>
          <a:ln w="5715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zh-CN" altLang="en-US"/>
          </a:p>
        </p:txBody>
      </p:sp>
      <p:sp>
        <p:nvSpPr>
          <p:cNvPr id="7" name="矩形 6">
            <a:extLst>
              <a:ext uri="{FF2B5EF4-FFF2-40B4-BE49-F238E27FC236}">
                <a16:creationId xmlns:a16="http://schemas.microsoft.com/office/drawing/2014/main" id="{C12A55F1-42D3-4653-AB78-5798249BCF71}"/>
              </a:ext>
            </a:extLst>
          </p:cNvPr>
          <p:cNvSpPr/>
          <p:nvPr/>
        </p:nvSpPr>
        <p:spPr>
          <a:xfrm>
            <a:off x="5883965" y="1905262"/>
            <a:ext cx="4330421" cy="1947041"/>
          </a:xfrm>
          <a:prstGeom prst="rect">
            <a:avLst/>
          </a:prstGeom>
          <a:ln w="57150"/>
        </p:spPr>
        <p:style>
          <a:lnRef idx="2">
            <a:schemeClr val="accent6"/>
          </a:lnRef>
          <a:fillRef idx="1">
            <a:schemeClr val="lt1"/>
          </a:fillRef>
          <a:effectRef idx="0">
            <a:schemeClr val="accent6"/>
          </a:effectRef>
          <a:fontRef idx="minor">
            <a:schemeClr val="dk1"/>
          </a:fontRef>
        </p:style>
        <p:txBody>
          <a:bodyPr rtlCol="0" anchor="ctr"/>
          <a:lstStyle/>
          <a:p>
            <a:pPr>
              <a:lnSpc>
                <a:spcPct val="150000"/>
              </a:lnSpc>
            </a:pPr>
            <a:r>
              <a:rPr lang="zh-CN" altLang="en-US" sz="2400" dirty="0">
                <a:latin typeface="+mn-ea"/>
              </a:rPr>
              <a:t>设置结点样式</a:t>
            </a:r>
            <a:endParaRPr lang="en-US" altLang="zh-CN" sz="2400" dirty="0">
              <a:latin typeface="+mn-ea"/>
            </a:endParaRPr>
          </a:p>
          <a:p>
            <a:pPr>
              <a:lnSpc>
                <a:spcPct val="150000"/>
              </a:lnSpc>
            </a:pPr>
            <a:r>
              <a:rPr lang="zh-CN" altLang="en-US" sz="2400" dirty="0">
                <a:latin typeface="+mn-ea"/>
              </a:rPr>
              <a:t>对权重不同的边分别设置样式</a:t>
            </a:r>
            <a:endParaRPr lang="en-US" altLang="zh-CN" sz="2400" dirty="0">
              <a:latin typeface="+mn-ea"/>
            </a:endParaRPr>
          </a:p>
          <a:p>
            <a:pPr>
              <a:lnSpc>
                <a:spcPct val="150000"/>
              </a:lnSpc>
            </a:pPr>
            <a:r>
              <a:rPr lang="zh-CN" altLang="en-US" sz="2400" dirty="0">
                <a:latin typeface="+mn-ea"/>
              </a:rPr>
              <a:t>设置图的标签，标题样式</a:t>
            </a:r>
          </a:p>
        </p:txBody>
      </p:sp>
    </p:spTree>
    <p:extLst>
      <p:ext uri="{BB962C8B-B14F-4D97-AF65-F5344CB8AC3E}">
        <p14:creationId xmlns:p14="http://schemas.microsoft.com/office/powerpoint/2010/main" val="172180852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itchFamily="34" charset="-122"/>
                <a:ea typeface="微软雅黑" pitchFamily="34" charset="-122"/>
              </a:rPr>
              <a:t>中文文本分析相关库</a:t>
            </a:r>
          </a:p>
        </p:txBody>
      </p:sp>
      <p:grpSp>
        <p:nvGrpSpPr>
          <p:cNvPr id="56" name="组合 55">
            <a:extLst>
              <a:ext uri="{FF2B5EF4-FFF2-40B4-BE49-F238E27FC236}">
                <a16:creationId xmlns:a16="http://schemas.microsoft.com/office/drawing/2014/main" id="{B3ECA4EB-10D1-4B65-B604-4032302CDAF4}"/>
              </a:ext>
            </a:extLst>
          </p:cNvPr>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a:extLst>
                <a:ext uri="{FF2B5EF4-FFF2-40B4-BE49-F238E27FC236}">
                  <a16:creationId xmlns:a16="http://schemas.microsoft.com/office/drawing/2014/main" id="{FF372EA1-AB4F-47B1-B450-59AB8827ECD5}"/>
                </a:ext>
              </a:extLst>
            </p:cNvPr>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微软雅黑"/>
              </a:endParaRPr>
            </a:p>
          </p:txBody>
        </p:sp>
        <p:sp>
          <p:nvSpPr>
            <p:cNvPr id="58" name="椭圆 57">
              <a:extLst>
                <a:ext uri="{FF2B5EF4-FFF2-40B4-BE49-F238E27FC236}">
                  <a16:creationId xmlns:a16="http://schemas.microsoft.com/office/drawing/2014/main" id="{0BEE7D95-9E9C-4C6D-91AA-6429F74B9F98}"/>
                </a:ext>
              </a:extLst>
            </p:cNvPr>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微软雅黑"/>
              </a:endParaRPr>
            </a:p>
          </p:txBody>
        </p:sp>
      </p:grpSp>
      <p:cxnSp>
        <p:nvCxnSpPr>
          <p:cNvPr id="20" name="直接连接符 19">
            <a:extLst>
              <a:ext uri="{FF2B5EF4-FFF2-40B4-BE49-F238E27FC236}">
                <a16:creationId xmlns:a16="http://schemas.microsoft.com/office/drawing/2014/main" id="{C4FBB3C1-88AA-4E76-B54C-31018E3BFAA0}"/>
              </a:ext>
            </a:extLst>
          </p:cNvPr>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pic>
        <p:nvPicPr>
          <p:cNvPr id="5" name="图片 4">
            <a:extLst>
              <a:ext uri="{FF2B5EF4-FFF2-40B4-BE49-F238E27FC236}">
                <a16:creationId xmlns:a16="http://schemas.microsoft.com/office/drawing/2014/main" id="{D1604AED-1FA5-402E-AFFB-C707D57AF7DD}"/>
              </a:ext>
            </a:extLst>
          </p:cNvPr>
          <p:cNvPicPr>
            <a:picLocks noChangeAspect="1"/>
          </p:cNvPicPr>
          <p:nvPr/>
        </p:nvPicPr>
        <p:blipFill>
          <a:blip r:embed="rId3"/>
          <a:stretch>
            <a:fillRect/>
          </a:stretch>
        </p:blipFill>
        <p:spPr>
          <a:xfrm>
            <a:off x="699052" y="846606"/>
            <a:ext cx="10793896" cy="6011394"/>
          </a:xfrm>
          <a:prstGeom prst="rect">
            <a:avLst/>
          </a:prstGeom>
        </p:spPr>
        <p:style>
          <a:lnRef idx="1">
            <a:schemeClr val="dk1"/>
          </a:lnRef>
          <a:fillRef idx="2">
            <a:schemeClr val="dk1"/>
          </a:fillRef>
          <a:effectRef idx="1">
            <a:schemeClr val="dk1"/>
          </a:effectRef>
          <a:fontRef idx="minor">
            <a:schemeClr val="dk1"/>
          </a:fontRef>
        </p:style>
      </p:pic>
      <p:sp>
        <p:nvSpPr>
          <p:cNvPr id="10" name="矩形 9">
            <a:extLst>
              <a:ext uri="{FF2B5EF4-FFF2-40B4-BE49-F238E27FC236}">
                <a16:creationId xmlns:a16="http://schemas.microsoft.com/office/drawing/2014/main" id="{3B21ACAC-E632-4538-9501-38DD7AD09914}"/>
              </a:ext>
            </a:extLst>
          </p:cNvPr>
          <p:cNvSpPr/>
          <p:nvPr/>
        </p:nvSpPr>
        <p:spPr>
          <a:xfrm>
            <a:off x="674376" y="846605"/>
            <a:ext cx="10828510" cy="6011395"/>
          </a:xfrm>
          <a:prstGeom prst="rect">
            <a:avLst/>
          </a:prstGeom>
          <a:solidFill>
            <a:srgbClr val="FFFFFF">
              <a:alpha val="8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a:extLst>
              <a:ext uri="{FF2B5EF4-FFF2-40B4-BE49-F238E27FC236}">
                <a16:creationId xmlns:a16="http://schemas.microsoft.com/office/drawing/2014/main" id="{7902B492-EFB2-492D-A66B-91059129A581}"/>
              </a:ext>
            </a:extLst>
          </p:cNvPr>
          <p:cNvPicPr/>
          <p:nvPr/>
        </p:nvPicPr>
        <p:blipFill>
          <a:blip r:embed="rId4"/>
          <a:stretch>
            <a:fillRect/>
          </a:stretch>
        </p:blipFill>
        <p:spPr>
          <a:xfrm>
            <a:off x="2295939" y="993912"/>
            <a:ext cx="7116417" cy="5618249"/>
          </a:xfrm>
          <a:prstGeom prst="rect">
            <a:avLst/>
          </a:prstGeo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63281979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图片 18">
            <a:extLst>
              <a:ext uri="{FF2B5EF4-FFF2-40B4-BE49-F238E27FC236}">
                <a16:creationId xmlns:a16="http://schemas.microsoft.com/office/drawing/2014/main" id="{F8014AE3-2F6F-4D03-ABA5-98B6F9BB3E23}"/>
              </a:ext>
            </a:extLst>
          </p:cNvPr>
          <p:cNvPicPr>
            <a:picLocks noChangeAspect="1"/>
          </p:cNvPicPr>
          <p:nvPr/>
        </p:nvPicPr>
        <p:blipFill>
          <a:blip r:embed="rId2">
            <a:clrChange>
              <a:clrFrom>
                <a:srgbClr val="FFFDFF"/>
              </a:clrFrom>
              <a:clrTo>
                <a:srgbClr val="FFFDFF">
                  <a:alpha val="0"/>
                </a:srgbClr>
              </a:clrTo>
            </a:clrChange>
          </a:blip>
          <a:stretch>
            <a:fillRect/>
          </a:stretch>
        </p:blipFill>
        <p:spPr>
          <a:xfrm>
            <a:off x="-1" y="0"/>
            <a:ext cx="12192001" cy="6870567"/>
          </a:xfrm>
          <a:prstGeom prst="rect">
            <a:avLst/>
          </a:prstGeom>
        </p:spPr>
      </p:pic>
      <p:sp>
        <p:nvSpPr>
          <p:cNvPr id="10" name="TextBox 1">
            <a:extLst>
              <a:ext uri="{FF2B5EF4-FFF2-40B4-BE49-F238E27FC236}">
                <a16:creationId xmlns:a16="http://schemas.microsoft.com/office/drawing/2014/main" id="{9852CEF3-AF68-464A-8EBB-F8859FB71535}"/>
              </a:ext>
            </a:extLst>
          </p:cNvPr>
          <p:cNvSpPr txBox="1"/>
          <p:nvPr/>
        </p:nvSpPr>
        <p:spPr>
          <a:xfrm>
            <a:off x="2824835" y="2293767"/>
            <a:ext cx="8186857" cy="830997"/>
          </a:xfrm>
          <a:prstGeom prst="rect">
            <a:avLst/>
          </a:prstGeom>
          <a:noFill/>
        </p:spPr>
        <p:txBody>
          <a:bodyPr wrap="none" rtlCol="0">
            <a:spAutoFit/>
          </a:bodyPr>
          <a:lstStyle/>
          <a:p>
            <a:r>
              <a:rPr lang="zh-CN" altLang="zh-CN" sz="4800" b="1" dirty="0">
                <a:ln w="12700">
                  <a:noFill/>
                  <a:prstDash val="solid"/>
                </a:ln>
                <a:solidFill>
                  <a:prstClr val="white"/>
                </a:solidFill>
                <a:effectLst>
                  <a:outerShdw dist="50800" dir="4800000" algn="tl" rotWithShape="0">
                    <a:srgbClr val="000000">
                      <a:alpha val="40000"/>
                    </a:srgbClr>
                  </a:outerShdw>
                </a:effectLst>
                <a:latin typeface="造字工房尚黑（非商用）细体" pitchFamily="50" charset="-122"/>
                <a:ea typeface="造字工房尚黑（非商用）细体" pitchFamily="50" charset="-122"/>
              </a:rPr>
              <a:t>中文文本分析实例《红楼梦》</a:t>
            </a:r>
            <a:endParaRPr lang="zh-CN" altLang="en-US" sz="4800" b="1" dirty="0">
              <a:ln w="12700">
                <a:noFill/>
                <a:prstDash val="solid"/>
              </a:ln>
              <a:solidFill>
                <a:prstClr val="white"/>
              </a:solidFill>
              <a:effectLst>
                <a:outerShdw dist="50800" dir="4800000" algn="tl" rotWithShape="0">
                  <a:srgbClr val="000000">
                    <a:alpha val="40000"/>
                  </a:srgbClr>
                </a:outerShdw>
              </a:effectLst>
              <a:latin typeface="造字工房尚黑（非商用）细体" pitchFamily="50" charset="-122"/>
              <a:ea typeface="造字工房尚黑（非商用）细体" pitchFamily="50" charset="-122"/>
            </a:endParaRPr>
          </a:p>
        </p:txBody>
      </p:sp>
      <p:grpSp>
        <p:nvGrpSpPr>
          <p:cNvPr id="13" name="Group 5">
            <a:extLst>
              <a:ext uri="{FF2B5EF4-FFF2-40B4-BE49-F238E27FC236}">
                <a16:creationId xmlns:a16="http://schemas.microsoft.com/office/drawing/2014/main" id="{D4E457FC-7ABC-46A4-AA05-460516D34D97}"/>
              </a:ext>
            </a:extLst>
          </p:cNvPr>
          <p:cNvGrpSpPr/>
          <p:nvPr/>
        </p:nvGrpSpPr>
        <p:grpSpPr>
          <a:xfrm>
            <a:off x="8825614" y="4241498"/>
            <a:ext cx="2169488" cy="2175406"/>
            <a:chOff x="5292553" y="3355717"/>
            <a:chExt cx="1711365" cy="2494000"/>
          </a:xfrm>
          <a:solidFill>
            <a:schemeClr val="bg1">
              <a:lumMod val="95000"/>
            </a:schemeClr>
          </a:solidFill>
        </p:grpSpPr>
        <p:sp>
          <p:nvSpPr>
            <p:cNvPr id="14" name="Rectangle 5">
              <a:extLst>
                <a:ext uri="{FF2B5EF4-FFF2-40B4-BE49-F238E27FC236}">
                  <a16:creationId xmlns:a16="http://schemas.microsoft.com/office/drawing/2014/main" id="{92665014-DCFC-4389-9C6A-F93E9F8C55BD}"/>
                </a:ext>
              </a:extLst>
            </p:cNvPr>
            <p:cNvSpPr>
              <a:spLocks noChangeArrowheads="1"/>
            </p:cNvSpPr>
            <p:nvPr/>
          </p:nvSpPr>
          <p:spPr bwMode="auto">
            <a:xfrm>
              <a:off x="5292553" y="3573075"/>
              <a:ext cx="992082" cy="190188"/>
            </a:xfrm>
            <a:prstGeom prst="rect">
              <a:avLst/>
            </a:prstGeom>
            <a:grpFill/>
            <a:ln w="9525">
              <a:solidFill>
                <a:schemeClr val="accent1"/>
              </a:solidFill>
              <a:miter lim="800000"/>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15" name="Rectangle 6">
              <a:extLst>
                <a:ext uri="{FF2B5EF4-FFF2-40B4-BE49-F238E27FC236}">
                  <a16:creationId xmlns:a16="http://schemas.microsoft.com/office/drawing/2014/main" id="{EF3EFA7A-78BB-47D6-BE99-3EE9E3B71F0C}"/>
                </a:ext>
              </a:extLst>
            </p:cNvPr>
            <p:cNvSpPr>
              <a:spLocks noChangeArrowheads="1"/>
            </p:cNvSpPr>
            <p:nvPr/>
          </p:nvSpPr>
          <p:spPr bwMode="auto">
            <a:xfrm>
              <a:off x="5402008" y="4624848"/>
              <a:ext cx="804223" cy="291104"/>
            </a:xfrm>
            <a:prstGeom prst="rect">
              <a:avLst/>
            </a:prstGeom>
            <a:grpFill/>
            <a:ln w="9525">
              <a:solidFill>
                <a:schemeClr val="accent1"/>
              </a:solidFill>
              <a:miter lim="800000"/>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16" name="Rectangle 7">
              <a:extLst>
                <a:ext uri="{FF2B5EF4-FFF2-40B4-BE49-F238E27FC236}">
                  <a16:creationId xmlns:a16="http://schemas.microsoft.com/office/drawing/2014/main" id="{058493F4-5F10-4640-8C9D-0CB576F6D109}"/>
                </a:ext>
              </a:extLst>
            </p:cNvPr>
            <p:cNvSpPr>
              <a:spLocks noChangeArrowheads="1"/>
            </p:cNvSpPr>
            <p:nvPr/>
          </p:nvSpPr>
          <p:spPr bwMode="auto">
            <a:xfrm>
              <a:off x="5471873" y="3355717"/>
              <a:ext cx="1124825" cy="219686"/>
            </a:xfrm>
            <a:prstGeom prst="rect">
              <a:avLst/>
            </a:prstGeom>
            <a:grpFill/>
            <a:ln w="9525">
              <a:solidFill>
                <a:schemeClr val="accent1"/>
              </a:solidFill>
              <a:miter lim="800000"/>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17" name="Rectangle 8">
              <a:extLst>
                <a:ext uri="{FF2B5EF4-FFF2-40B4-BE49-F238E27FC236}">
                  <a16:creationId xmlns:a16="http://schemas.microsoft.com/office/drawing/2014/main" id="{0C69EF19-DB4B-4B37-B32F-74A6E48FE68E}"/>
                </a:ext>
              </a:extLst>
            </p:cNvPr>
            <p:cNvSpPr>
              <a:spLocks noChangeArrowheads="1"/>
            </p:cNvSpPr>
            <p:nvPr/>
          </p:nvSpPr>
          <p:spPr bwMode="auto">
            <a:xfrm>
              <a:off x="5382601" y="3902993"/>
              <a:ext cx="1127154" cy="78404"/>
            </a:xfrm>
            <a:prstGeom prst="rect">
              <a:avLst/>
            </a:prstGeom>
            <a:grpFill/>
            <a:ln w="9525">
              <a:solidFill>
                <a:schemeClr val="accent1"/>
              </a:solidFill>
              <a:miter lim="800000"/>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20" name="Rectangle 9">
              <a:extLst>
                <a:ext uri="{FF2B5EF4-FFF2-40B4-BE49-F238E27FC236}">
                  <a16:creationId xmlns:a16="http://schemas.microsoft.com/office/drawing/2014/main" id="{C42AAB68-43AB-415D-A741-A21AA5CC8B16}"/>
                </a:ext>
              </a:extLst>
            </p:cNvPr>
            <p:cNvSpPr>
              <a:spLocks noChangeArrowheads="1"/>
            </p:cNvSpPr>
            <p:nvPr/>
          </p:nvSpPr>
          <p:spPr bwMode="auto">
            <a:xfrm>
              <a:off x="5592196" y="3981397"/>
              <a:ext cx="1004502" cy="114113"/>
            </a:xfrm>
            <a:prstGeom prst="rect">
              <a:avLst/>
            </a:prstGeom>
            <a:grpFill/>
            <a:ln w="9525">
              <a:solidFill>
                <a:schemeClr val="accent1"/>
              </a:solidFill>
              <a:miter lim="800000"/>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22" name="Rectangle 10">
              <a:extLst>
                <a:ext uri="{FF2B5EF4-FFF2-40B4-BE49-F238E27FC236}">
                  <a16:creationId xmlns:a16="http://schemas.microsoft.com/office/drawing/2014/main" id="{2FF85755-A50E-4545-A1DB-E47E58A52127}"/>
                </a:ext>
              </a:extLst>
            </p:cNvPr>
            <p:cNvSpPr>
              <a:spLocks noChangeArrowheads="1"/>
            </p:cNvSpPr>
            <p:nvPr/>
          </p:nvSpPr>
          <p:spPr bwMode="auto">
            <a:xfrm>
              <a:off x="5471873" y="4093379"/>
              <a:ext cx="874864" cy="73746"/>
            </a:xfrm>
            <a:prstGeom prst="rect">
              <a:avLst/>
            </a:prstGeom>
            <a:grpFill/>
            <a:ln w="9525">
              <a:solidFill>
                <a:schemeClr val="accent1"/>
              </a:solidFill>
              <a:miter lim="800000"/>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23" name="Rectangle 11">
              <a:extLst>
                <a:ext uri="{FF2B5EF4-FFF2-40B4-BE49-F238E27FC236}">
                  <a16:creationId xmlns:a16="http://schemas.microsoft.com/office/drawing/2014/main" id="{99E19DCB-AACF-4D06-86E1-5E525529F4CD}"/>
                </a:ext>
              </a:extLst>
            </p:cNvPr>
            <p:cNvSpPr>
              <a:spLocks noChangeArrowheads="1"/>
            </p:cNvSpPr>
            <p:nvPr/>
          </p:nvSpPr>
          <p:spPr bwMode="auto">
            <a:xfrm>
              <a:off x="5592196" y="4166845"/>
              <a:ext cx="1026238" cy="254619"/>
            </a:xfrm>
            <a:prstGeom prst="rect">
              <a:avLst/>
            </a:prstGeom>
            <a:grpFill/>
            <a:ln w="9525">
              <a:solidFill>
                <a:schemeClr val="accent1"/>
              </a:solidFill>
              <a:miter lim="800000"/>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25" name="Rectangle 12">
              <a:extLst>
                <a:ext uri="{FF2B5EF4-FFF2-40B4-BE49-F238E27FC236}">
                  <a16:creationId xmlns:a16="http://schemas.microsoft.com/office/drawing/2014/main" id="{8DD2322D-625A-4087-B7F3-2B20CA9F949C}"/>
                </a:ext>
              </a:extLst>
            </p:cNvPr>
            <p:cNvSpPr>
              <a:spLocks noChangeArrowheads="1"/>
            </p:cNvSpPr>
            <p:nvPr/>
          </p:nvSpPr>
          <p:spPr bwMode="auto">
            <a:xfrm>
              <a:off x="5570460" y="4915952"/>
              <a:ext cx="902034" cy="52011"/>
            </a:xfrm>
            <a:prstGeom prst="rect">
              <a:avLst/>
            </a:prstGeom>
            <a:grpFill/>
            <a:ln w="9525">
              <a:solidFill>
                <a:schemeClr val="accent1"/>
              </a:solidFill>
              <a:miter lim="800000"/>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27" name="Rectangle 13">
              <a:extLst>
                <a:ext uri="{FF2B5EF4-FFF2-40B4-BE49-F238E27FC236}">
                  <a16:creationId xmlns:a16="http://schemas.microsoft.com/office/drawing/2014/main" id="{2FA9C19B-9DE3-4109-88DD-09A4015E9E59}"/>
                </a:ext>
              </a:extLst>
            </p:cNvPr>
            <p:cNvSpPr>
              <a:spLocks noChangeArrowheads="1"/>
            </p:cNvSpPr>
            <p:nvPr/>
          </p:nvSpPr>
          <p:spPr bwMode="auto">
            <a:xfrm>
              <a:off x="5690783" y="4967962"/>
              <a:ext cx="693215" cy="141282"/>
            </a:xfrm>
            <a:prstGeom prst="rect">
              <a:avLst/>
            </a:prstGeom>
            <a:grpFill/>
            <a:ln w="9525">
              <a:solidFill>
                <a:schemeClr val="accent1"/>
              </a:solidFill>
              <a:miter lim="800000"/>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28" name="Rectangle 14">
              <a:extLst>
                <a:ext uri="{FF2B5EF4-FFF2-40B4-BE49-F238E27FC236}">
                  <a16:creationId xmlns:a16="http://schemas.microsoft.com/office/drawing/2014/main" id="{E0E32E6A-E28E-48C4-B20A-677FE8EEE9C2}"/>
                </a:ext>
              </a:extLst>
            </p:cNvPr>
            <p:cNvSpPr>
              <a:spLocks noChangeArrowheads="1"/>
            </p:cNvSpPr>
            <p:nvPr/>
          </p:nvSpPr>
          <p:spPr bwMode="auto">
            <a:xfrm>
              <a:off x="5409771" y="5109245"/>
              <a:ext cx="936966" cy="234436"/>
            </a:xfrm>
            <a:prstGeom prst="rect">
              <a:avLst/>
            </a:prstGeom>
            <a:grpFill/>
            <a:ln w="9525">
              <a:solidFill>
                <a:schemeClr val="accent1"/>
              </a:solidFill>
              <a:miter lim="800000"/>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30" name="Rectangle 16">
              <a:extLst>
                <a:ext uri="{FF2B5EF4-FFF2-40B4-BE49-F238E27FC236}">
                  <a16:creationId xmlns:a16="http://schemas.microsoft.com/office/drawing/2014/main" id="{02F916DA-1539-4D39-AA70-3EC92AD56B72}"/>
                </a:ext>
              </a:extLst>
            </p:cNvPr>
            <p:cNvSpPr>
              <a:spLocks noChangeArrowheads="1"/>
            </p:cNvSpPr>
            <p:nvPr/>
          </p:nvSpPr>
          <p:spPr bwMode="auto">
            <a:xfrm>
              <a:off x="5632562" y="5343680"/>
              <a:ext cx="877193" cy="114113"/>
            </a:xfrm>
            <a:prstGeom prst="rect">
              <a:avLst/>
            </a:prstGeom>
            <a:grpFill/>
            <a:ln w="9525">
              <a:solidFill>
                <a:schemeClr val="accent1"/>
              </a:solidFill>
              <a:miter lim="800000"/>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31" name="Rectangle 17">
              <a:extLst>
                <a:ext uri="{FF2B5EF4-FFF2-40B4-BE49-F238E27FC236}">
                  <a16:creationId xmlns:a16="http://schemas.microsoft.com/office/drawing/2014/main" id="{BB3FA358-821C-4D1A-A707-A68DF726EA62}"/>
                </a:ext>
              </a:extLst>
            </p:cNvPr>
            <p:cNvSpPr>
              <a:spLocks noChangeArrowheads="1"/>
            </p:cNvSpPr>
            <p:nvPr/>
          </p:nvSpPr>
          <p:spPr bwMode="auto">
            <a:xfrm>
              <a:off x="5340682" y="5458288"/>
              <a:ext cx="823630" cy="166900"/>
            </a:xfrm>
            <a:prstGeom prst="rect">
              <a:avLst/>
            </a:prstGeom>
            <a:grpFill/>
            <a:ln w="9525">
              <a:solidFill>
                <a:schemeClr val="accent1"/>
              </a:solidFill>
              <a:miter lim="800000"/>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32" name="Rectangle 18">
              <a:extLst>
                <a:ext uri="{FF2B5EF4-FFF2-40B4-BE49-F238E27FC236}">
                  <a16:creationId xmlns:a16="http://schemas.microsoft.com/office/drawing/2014/main" id="{02A6F228-49CC-4714-AAC2-E3F6594C69AC}"/>
                </a:ext>
              </a:extLst>
            </p:cNvPr>
            <p:cNvSpPr>
              <a:spLocks noChangeArrowheads="1"/>
            </p:cNvSpPr>
            <p:nvPr/>
          </p:nvSpPr>
          <p:spPr bwMode="auto">
            <a:xfrm>
              <a:off x="5536304" y="5625188"/>
              <a:ext cx="1110076" cy="224344"/>
            </a:xfrm>
            <a:prstGeom prst="rect">
              <a:avLst/>
            </a:prstGeom>
            <a:grpFill/>
            <a:ln w="9525">
              <a:solidFill>
                <a:schemeClr val="accent1"/>
              </a:solidFill>
              <a:miter lim="800000"/>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33" name="Rectangle 19">
              <a:extLst>
                <a:ext uri="{FF2B5EF4-FFF2-40B4-BE49-F238E27FC236}">
                  <a16:creationId xmlns:a16="http://schemas.microsoft.com/office/drawing/2014/main" id="{BE0167A9-BDDD-4BAB-A716-5F33BC58CA5C}"/>
                </a:ext>
              </a:extLst>
            </p:cNvPr>
            <p:cNvSpPr>
              <a:spLocks noChangeArrowheads="1"/>
            </p:cNvSpPr>
            <p:nvPr/>
          </p:nvSpPr>
          <p:spPr bwMode="auto">
            <a:xfrm>
              <a:off x="6411944" y="3355717"/>
              <a:ext cx="24841" cy="219686"/>
            </a:xfrm>
            <a:prstGeom prst="rect">
              <a:avLst/>
            </a:prstGeom>
            <a:grpFill/>
            <a:ln w="9525">
              <a:solidFill>
                <a:schemeClr val="accent1"/>
              </a:solidFill>
              <a:miter lim="800000"/>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34" name="Rectangle 20">
              <a:extLst>
                <a:ext uri="{FF2B5EF4-FFF2-40B4-BE49-F238E27FC236}">
                  <a16:creationId xmlns:a16="http://schemas.microsoft.com/office/drawing/2014/main" id="{3C7D64CC-2562-4099-9D5E-6F3D4B2821A5}"/>
                </a:ext>
              </a:extLst>
            </p:cNvPr>
            <p:cNvSpPr>
              <a:spLocks noChangeArrowheads="1"/>
            </p:cNvSpPr>
            <p:nvPr/>
          </p:nvSpPr>
          <p:spPr bwMode="auto">
            <a:xfrm>
              <a:off x="6436785" y="3575404"/>
              <a:ext cx="776" cy="776"/>
            </a:xfrm>
            <a:prstGeom prst="rect">
              <a:avLst/>
            </a:prstGeom>
            <a:grpFill/>
            <a:ln w="9525">
              <a:solidFill>
                <a:schemeClr val="accent1"/>
              </a:solidFill>
              <a:miter lim="800000"/>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35" name="Rectangle 21">
              <a:extLst>
                <a:ext uri="{FF2B5EF4-FFF2-40B4-BE49-F238E27FC236}">
                  <a16:creationId xmlns:a16="http://schemas.microsoft.com/office/drawing/2014/main" id="{94B094DA-4C85-418A-ABB5-A5E9406311C8}"/>
                </a:ext>
              </a:extLst>
            </p:cNvPr>
            <p:cNvSpPr>
              <a:spLocks noChangeArrowheads="1"/>
            </p:cNvSpPr>
            <p:nvPr/>
          </p:nvSpPr>
          <p:spPr bwMode="auto">
            <a:xfrm>
              <a:off x="5592196" y="3355717"/>
              <a:ext cx="40366" cy="219686"/>
            </a:xfrm>
            <a:prstGeom prst="rect">
              <a:avLst/>
            </a:prstGeom>
            <a:grpFill/>
            <a:ln w="9525">
              <a:solidFill>
                <a:schemeClr val="accent1"/>
              </a:solidFill>
              <a:miter lim="800000"/>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36" name="Rectangle 22">
              <a:extLst>
                <a:ext uri="{FF2B5EF4-FFF2-40B4-BE49-F238E27FC236}">
                  <a16:creationId xmlns:a16="http://schemas.microsoft.com/office/drawing/2014/main" id="{3E399475-D326-404C-93F7-37D0F271F12D}"/>
                </a:ext>
              </a:extLst>
            </p:cNvPr>
            <p:cNvSpPr>
              <a:spLocks noChangeArrowheads="1"/>
            </p:cNvSpPr>
            <p:nvPr/>
          </p:nvSpPr>
          <p:spPr bwMode="auto">
            <a:xfrm>
              <a:off x="6509755" y="4166845"/>
              <a:ext cx="16302" cy="254619"/>
            </a:xfrm>
            <a:prstGeom prst="rect">
              <a:avLst/>
            </a:prstGeom>
            <a:grpFill/>
            <a:ln w="9525">
              <a:solidFill>
                <a:schemeClr val="accent1"/>
              </a:solidFill>
              <a:miter lim="800000"/>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37" name="Rectangle 23">
              <a:extLst>
                <a:ext uri="{FF2B5EF4-FFF2-40B4-BE49-F238E27FC236}">
                  <a16:creationId xmlns:a16="http://schemas.microsoft.com/office/drawing/2014/main" id="{9A2A5F54-B98F-4337-AC05-ED458A97DC4A}"/>
                </a:ext>
              </a:extLst>
            </p:cNvPr>
            <p:cNvSpPr>
              <a:spLocks noChangeArrowheads="1"/>
            </p:cNvSpPr>
            <p:nvPr/>
          </p:nvSpPr>
          <p:spPr bwMode="auto">
            <a:xfrm>
              <a:off x="5676034" y="4166845"/>
              <a:ext cx="158360" cy="254619"/>
            </a:xfrm>
            <a:prstGeom prst="rect">
              <a:avLst/>
            </a:prstGeom>
            <a:grpFill/>
            <a:ln w="9525">
              <a:solidFill>
                <a:schemeClr val="accent1"/>
              </a:solidFill>
              <a:miter lim="800000"/>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38" name="Freeform 24">
              <a:extLst>
                <a:ext uri="{FF2B5EF4-FFF2-40B4-BE49-F238E27FC236}">
                  <a16:creationId xmlns:a16="http://schemas.microsoft.com/office/drawing/2014/main" id="{6F4F9818-8003-40F2-AEA8-9F26A0CC72EE}"/>
                </a:ext>
              </a:extLst>
            </p:cNvPr>
            <p:cNvSpPr>
              <a:spLocks/>
            </p:cNvSpPr>
            <p:nvPr/>
          </p:nvSpPr>
          <p:spPr bwMode="auto">
            <a:xfrm>
              <a:off x="6455866" y="4793204"/>
              <a:ext cx="548052" cy="1056513"/>
            </a:xfrm>
            <a:custGeom>
              <a:avLst/>
              <a:gdLst>
                <a:gd name="T0" fmla="*/ 393 w 706"/>
                <a:gd name="T1" fmla="*/ 1361 h 1361"/>
                <a:gd name="T2" fmla="*/ 0 w 706"/>
                <a:gd name="T3" fmla="*/ 98 h 1361"/>
                <a:gd name="T4" fmla="*/ 314 w 706"/>
                <a:gd name="T5" fmla="*/ 0 h 1361"/>
                <a:gd name="T6" fmla="*/ 706 w 706"/>
                <a:gd name="T7" fmla="*/ 1263 h 1361"/>
                <a:gd name="T8" fmla="*/ 393 w 706"/>
                <a:gd name="T9" fmla="*/ 1361 h 1361"/>
              </a:gdLst>
              <a:ahLst/>
              <a:cxnLst>
                <a:cxn ang="0">
                  <a:pos x="T0" y="T1"/>
                </a:cxn>
                <a:cxn ang="0">
                  <a:pos x="T2" y="T3"/>
                </a:cxn>
                <a:cxn ang="0">
                  <a:pos x="T4" y="T5"/>
                </a:cxn>
                <a:cxn ang="0">
                  <a:pos x="T6" y="T7"/>
                </a:cxn>
                <a:cxn ang="0">
                  <a:pos x="T8" y="T9"/>
                </a:cxn>
              </a:cxnLst>
              <a:rect l="0" t="0" r="r" b="b"/>
              <a:pathLst>
                <a:path w="706" h="1361">
                  <a:moveTo>
                    <a:pt x="393" y="1361"/>
                  </a:moveTo>
                  <a:lnTo>
                    <a:pt x="0" y="98"/>
                  </a:lnTo>
                  <a:lnTo>
                    <a:pt x="314" y="0"/>
                  </a:lnTo>
                  <a:lnTo>
                    <a:pt x="706" y="1263"/>
                  </a:lnTo>
                  <a:lnTo>
                    <a:pt x="393" y="1361"/>
                  </a:lnTo>
                  <a:close/>
                </a:path>
              </a:pathLst>
            </a:custGeom>
            <a:solidFill>
              <a:srgbClr val="6BE137"/>
            </a:solidFill>
            <a:ln w="9525">
              <a:solidFill>
                <a:schemeClr val="accent1"/>
              </a:solidFill>
              <a:round/>
              <a:headEnd/>
              <a:tailEnd/>
            </a:ln>
          </p:spPr>
          <p:txBody>
            <a:bodyPr vert="horz" wrap="square" lIns="86687" tIns="43344" rIns="86687" bIns="43344" numCol="1" anchor="t" anchorCtr="0" compatLnSpc="1">
              <a:prstTxWarp prst="textNoShape">
                <a:avLst/>
              </a:prstTxWarp>
            </a:bodyPr>
            <a:lstStyle/>
            <a:p>
              <a:endParaRPr lang="en-US" sz="1706" dirty="0">
                <a:solidFill>
                  <a:prstClr val="black"/>
                </a:solidFill>
                <a:latin typeface="Calibri"/>
                <a:ea typeface="微软雅黑"/>
              </a:endParaRPr>
            </a:p>
          </p:txBody>
        </p:sp>
        <p:sp>
          <p:nvSpPr>
            <p:cNvPr id="39" name="Freeform 25">
              <a:extLst>
                <a:ext uri="{FF2B5EF4-FFF2-40B4-BE49-F238E27FC236}">
                  <a16:creationId xmlns:a16="http://schemas.microsoft.com/office/drawing/2014/main" id="{9EF0C857-DA9B-4519-85D9-B60F89BD6791}"/>
                </a:ext>
              </a:extLst>
            </p:cNvPr>
            <p:cNvSpPr>
              <a:spLocks/>
            </p:cNvSpPr>
            <p:nvPr/>
          </p:nvSpPr>
          <p:spPr bwMode="auto">
            <a:xfrm>
              <a:off x="6731444" y="5683594"/>
              <a:ext cx="248409" cy="91601"/>
            </a:xfrm>
            <a:custGeom>
              <a:avLst/>
              <a:gdLst>
                <a:gd name="T0" fmla="*/ 7 w 320"/>
                <a:gd name="T1" fmla="*/ 118 h 118"/>
                <a:gd name="T2" fmla="*/ 0 w 320"/>
                <a:gd name="T3" fmla="*/ 97 h 118"/>
                <a:gd name="T4" fmla="*/ 314 w 320"/>
                <a:gd name="T5" fmla="*/ 0 h 118"/>
                <a:gd name="T6" fmla="*/ 320 w 320"/>
                <a:gd name="T7" fmla="*/ 21 h 118"/>
                <a:gd name="T8" fmla="*/ 7 w 320"/>
                <a:gd name="T9" fmla="*/ 118 h 118"/>
              </a:gdLst>
              <a:ahLst/>
              <a:cxnLst>
                <a:cxn ang="0">
                  <a:pos x="T0" y="T1"/>
                </a:cxn>
                <a:cxn ang="0">
                  <a:pos x="T2" y="T3"/>
                </a:cxn>
                <a:cxn ang="0">
                  <a:pos x="T4" y="T5"/>
                </a:cxn>
                <a:cxn ang="0">
                  <a:pos x="T6" y="T7"/>
                </a:cxn>
                <a:cxn ang="0">
                  <a:pos x="T8" y="T9"/>
                </a:cxn>
              </a:cxnLst>
              <a:rect l="0" t="0" r="r" b="b"/>
              <a:pathLst>
                <a:path w="320" h="118">
                  <a:moveTo>
                    <a:pt x="7" y="118"/>
                  </a:moveTo>
                  <a:lnTo>
                    <a:pt x="0" y="97"/>
                  </a:lnTo>
                  <a:lnTo>
                    <a:pt x="314" y="0"/>
                  </a:lnTo>
                  <a:lnTo>
                    <a:pt x="320" y="21"/>
                  </a:lnTo>
                  <a:lnTo>
                    <a:pt x="7" y="118"/>
                  </a:lnTo>
                  <a:close/>
                </a:path>
              </a:pathLst>
            </a:custGeom>
            <a:grpFill/>
            <a:ln w="9525">
              <a:solidFill>
                <a:schemeClr val="accent1"/>
              </a:solidFill>
              <a:round/>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40" name="Freeform 26">
              <a:extLst>
                <a:ext uri="{FF2B5EF4-FFF2-40B4-BE49-F238E27FC236}">
                  <a16:creationId xmlns:a16="http://schemas.microsoft.com/office/drawing/2014/main" id="{2E59EB70-1015-4512-AC21-D0F475D034AA}"/>
                </a:ext>
              </a:extLst>
            </p:cNvPr>
            <p:cNvSpPr>
              <a:spLocks/>
            </p:cNvSpPr>
            <p:nvPr/>
          </p:nvSpPr>
          <p:spPr bwMode="auto">
            <a:xfrm>
              <a:off x="6481483" y="4874713"/>
              <a:ext cx="290328" cy="226673"/>
            </a:xfrm>
            <a:custGeom>
              <a:avLst/>
              <a:gdLst>
                <a:gd name="T0" fmla="*/ 61 w 374"/>
                <a:gd name="T1" fmla="*/ 292 h 292"/>
                <a:gd name="T2" fmla="*/ 0 w 374"/>
                <a:gd name="T3" fmla="*/ 98 h 292"/>
                <a:gd name="T4" fmla="*/ 314 w 374"/>
                <a:gd name="T5" fmla="*/ 0 h 292"/>
                <a:gd name="T6" fmla="*/ 374 w 374"/>
                <a:gd name="T7" fmla="*/ 194 h 292"/>
                <a:gd name="T8" fmla="*/ 61 w 374"/>
                <a:gd name="T9" fmla="*/ 292 h 292"/>
              </a:gdLst>
              <a:ahLst/>
              <a:cxnLst>
                <a:cxn ang="0">
                  <a:pos x="T0" y="T1"/>
                </a:cxn>
                <a:cxn ang="0">
                  <a:pos x="T2" y="T3"/>
                </a:cxn>
                <a:cxn ang="0">
                  <a:pos x="T4" y="T5"/>
                </a:cxn>
                <a:cxn ang="0">
                  <a:pos x="T6" y="T7"/>
                </a:cxn>
                <a:cxn ang="0">
                  <a:pos x="T8" y="T9"/>
                </a:cxn>
              </a:cxnLst>
              <a:rect l="0" t="0" r="r" b="b"/>
              <a:pathLst>
                <a:path w="374" h="292">
                  <a:moveTo>
                    <a:pt x="61" y="292"/>
                  </a:moveTo>
                  <a:lnTo>
                    <a:pt x="0" y="98"/>
                  </a:lnTo>
                  <a:lnTo>
                    <a:pt x="314" y="0"/>
                  </a:lnTo>
                  <a:lnTo>
                    <a:pt x="374" y="194"/>
                  </a:lnTo>
                  <a:lnTo>
                    <a:pt x="61" y="292"/>
                  </a:lnTo>
                  <a:close/>
                </a:path>
              </a:pathLst>
            </a:custGeom>
            <a:grpFill/>
            <a:ln w="9525">
              <a:solidFill>
                <a:schemeClr val="accent1"/>
              </a:solidFill>
              <a:round/>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41" name="Rectangle 27">
              <a:extLst>
                <a:ext uri="{FF2B5EF4-FFF2-40B4-BE49-F238E27FC236}">
                  <a16:creationId xmlns:a16="http://schemas.microsoft.com/office/drawing/2014/main" id="{BA03F342-0396-4C16-8834-78EF529F5458}"/>
                </a:ext>
              </a:extLst>
            </p:cNvPr>
            <p:cNvSpPr>
              <a:spLocks noChangeArrowheads="1"/>
            </p:cNvSpPr>
            <p:nvPr/>
          </p:nvSpPr>
          <p:spPr bwMode="auto">
            <a:xfrm>
              <a:off x="5306526" y="4421463"/>
              <a:ext cx="817420" cy="203385"/>
            </a:xfrm>
            <a:prstGeom prst="rect">
              <a:avLst/>
            </a:prstGeom>
            <a:grpFill/>
            <a:ln w="9525">
              <a:solidFill>
                <a:schemeClr val="accent1"/>
              </a:solidFill>
              <a:miter lim="800000"/>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42" name="Rectangle 28">
              <a:extLst>
                <a:ext uri="{FF2B5EF4-FFF2-40B4-BE49-F238E27FC236}">
                  <a16:creationId xmlns:a16="http://schemas.microsoft.com/office/drawing/2014/main" id="{96B6A2F7-A8E4-49C2-AB28-29FE56A077EE}"/>
                </a:ext>
              </a:extLst>
            </p:cNvPr>
            <p:cNvSpPr>
              <a:spLocks noChangeArrowheads="1"/>
            </p:cNvSpPr>
            <p:nvPr/>
          </p:nvSpPr>
          <p:spPr bwMode="auto">
            <a:xfrm>
              <a:off x="5808001" y="4421463"/>
              <a:ext cx="60550" cy="203385"/>
            </a:xfrm>
            <a:prstGeom prst="rect">
              <a:avLst/>
            </a:prstGeom>
            <a:grpFill/>
            <a:ln w="9525">
              <a:solidFill>
                <a:schemeClr val="accent1"/>
              </a:solidFill>
              <a:miter lim="800000"/>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43" name="Rectangle 29">
              <a:extLst>
                <a:ext uri="{FF2B5EF4-FFF2-40B4-BE49-F238E27FC236}">
                  <a16:creationId xmlns:a16="http://schemas.microsoft.com/office/drawing/2014/main" id="{5B95C07C-C2FD-431C-8EFF-17E7E40AD551}"/>
                </a:ext>
              </a:extLst>
            </p:cNvPr>
            <p:cNvSpPr>
              <a:spLocks noChangeArrowheads="1"/>
            </p:cNvSpPr>
            <p:nvPr/>
          </p:nvSpPr>
          <p:spPr bwMode="auto">
            <a:xfrm>
              <a:off x="5652745" y="4421463"/>
              <a:ext cx="62102" cy="203385"/>
            </a:xfrm>
            <a:prstGeom prst="rect">
              <a:avLst/>
            </a:prstGeom>
            <a:grpFill/>
            <a:ln w="9525">
              <a:solidFill>
                <a:schemeClr val="accent1"/>
              </a:solidFill>
              <a:miter lim="800000"/>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44" name="Rectangle 30">
              <a:extLst>
                <a:ext uri="{FF2B5EF4-FFF2-40B4-BE49-F238E27FC236}">
                  <a16:creationId xmlns:a16="http://schemas.microsoft.com/office/drawing/2014/main" id="{993E383B-994E-4D7F-B66E-CD16C113757D}"/>
                </a:ext>
              </a:extLst>
            </p:cNvPr>
            <p:cNvSpPr>
              <a:spLocks noChangeArrowheads="1"/>
            </p:cNvSpPr>
            <p:nvPr/>
          </p:nvSpPr>
          <p:spPr bwMode="auto">
            <a:xfrm>
              <a:off x="5738136" y="4624848"/>
              <a:ext cx="126533" cy="291104"/>
            </a:xfrm>
            <a:prstGeom prst="rect">
              <a:avLst/>
            </a:prstGeom>
            <a:grpFill/>
            <a:ln w="9525">
              <a:solidFill>
                <a:schemeClr val="accent1"/>
              </a:solidFill>
              <a:miter lim="800000"/>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45" name="Rectangle 31">
              <a:extLst>
                <a:ext uri="{FF2B5EF4-FFF2-40B4-BE49-F238E27FC236}">
                  <a16:creationId xmlns:a16="http://schemas.microsoft.com/office/drawing/2014/main" id="{60A3D686-1CA8-48B6-89B6-51998533CF87}"/>
                </a:ext>
              </a:extLst>
            </p:cNvPr>
            <p:cNvSpPr>
              <a:spLocks noChangeArrowheads="1"/>
            </p:cNvSpPr>
            <p:nvPr/>
          </p:nvSpPr>
          <p:spPr bwMode="auto">
            <a:xfrm>
              <a:off x="5738136" y="4967962"/>
              <a:ext cx="16302" cy="141282"/>
            </a:xfrm>
            <a:prstGeom prst="rect">
              <a:avLst/>
            </a:prstGeom>
            <a:grpFill/>
            <a:ln w="9525">
              <a:solidFill>
                <a:schemeClr val="accent1"/>
              </a:solidFill>
              <a:miter lim="800000"/>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46" name="Rectangle 32">
              <a:extLst>
                <a:ext uri="{FF2B5EF4-FFF2-40B4-BE49-F238E27FC236}">
                  <a16:creationId xmlns:a16="http://schemas.microsoft.com/office/drawing/2014/main" id="{E8EF4CAD-9253-4658-85B4-A3668DE36013}"/>
                </a:ext>
              </a:extLst>
            </p:cNvPr>
            <p:cNvSpPr>
              <a:spLocks noChangeArrowheads="1"/>
            </p:cNvSpPr>
            <p:nvPr/>
          </p:nvSpPr>
          <p:spPr bwMode="auto">
            <a:xfrm>
              <a:off x="5772292" y="4967962"/>
              <a:ext cx="16302" cy="141282"/>
            </a:xfrm>
            <a:prstGeom prst="rect">
              <a:avLst/>
            </a:prstGeom>
            <a:grpFill/>
            <a:ln w="9525">
              <a:solidFill>
                <a:schemeClr val="accent1"/>
              </a:solidFill>
              <a:miter lim="800000"/>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47" name="Rectangle 33">
              <a:extLst>
                <a:ext uri="{FF2B5EF4-FFF2-40B4-BE49-F238E27FC236}">
                  <a16:creationId xmlns:a16="http://schemas.microsoft.com/office/drawing/2014/main" id="{A52B571C-64C2-4B89-8993-66E8E67928FB}"/>
                </a:ext>
              </a:extLst>
            </p:cNvPr>
            <p:cNvSpPr>
              <a:spLocks noChangeArrowheads="1"/>
            </p:cNvSpPr>
            <p:nvPr/>
          </p:nvSpPr>
          <p:spPr bwMode="auto">
            <a:xfrm>
              <a:off x="6264452" y="4967962"/>
              <a:ext cx="19407" cy="141282"/>
            </a:xfrm>
            <a:prstGeom prst="rect">
              <a:avLst/>
            </a:prstGeom>
            <a:grpFill/>
            <a:ln w="9525">
              <a:solidFill>
                <a:schemeClr val="accent1"/>
              </a:solidFill>
              <a:miter lim="800000"/>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48" name="Rectangle 34">
              <a:extLst>
                <a:ext uri="{FF2B5EF4-FFF2-40B4-BE49-F238E27FC236}">
                  <a16:creationId xmlns:a16="http://schemas.microsoft.com/office/drawing/2014/main" id="{A8BA74F2-0316-451F-8C70-A26F6D50CC3A}"/>
                </a:ext>
              </a:extLst>
            </p:cNvPr>
            <p:cNvSpPr>
              <a:spLocks noChangeArrowheads="1"/>
            </p:cNvSpPr>
            <p:nvPr/>
          </p:nvSpPr>
          <p:spPr bwMode="auto">
            <a:xfrm>
              <a:off x="6311804" y="4967962"/>
              <a:ext cx="14749" cy="141282"/>
            </a:xfrm>
            <a:prstGeom prst="rect">
              <a:avLst/>
            </a:prstGeom>
            <a:grpFill/>
            <a:ln w="9525">
              <a:solidFill>
                <a:schemeClr val="accent1"/>
              </a:solidFill>
              <a:miter lim="800000"/>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49" name="Rectangle 35">
              <a:extLst>
                <a:ext uri="{FF2B5EF4-FFF2-40B4-BE49-F238E27FC236}">
                  <a16:creationId xmlns:a16="http://schemas.microsoft.com/office/drawing/2014/main" id="{2156F5CB-A99E-412B-B5FD-7B257B2E2A97}"/>
                </a:ext>
              </a:extLst>
            </p:cNvPr>
            <p:cNvSpPr>
              <a:spLocks noChangeArrowheads="1"/>
            </p:cNvSpPr>
            <p:nvPr/>
          </p:nvSpPr>
          <p:spPr bwMode="auto">
            <a:xfrm>
              <a:off x="5690783" y="3761710"/>
              <a:ext cx="693215" cy="141282"/>
            </a:xfrm>
            <a:prstGeom prst="rect">
              <a:avLst/>
            </a:prstGeom>
            <a:grpFill/>
            <a:ln w="9525">
              <a:solidFill>
                <a:schemeClr val="accent1"/>
              </a:solidFill>
              <a:miter lim="800000"/>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50" name="Rectangle 36">
              <a:extLst>
                <a:ext uri="{FF2B5EF4-FFF2-40B4-BE49-F238E27FC236}">
                  <a16:creationId xmlns:a16="http://schemas.microsoft.com/office/drawing/2014/main" id="{A79E93FA-6C27-400F-97C4-6522F2C002CF}"/>
                </a:ext>
              </a:extLst>
            </p:cNvPr>
            <p:cNvSpPr>
              <a:spLocks noChangeArrowheads="1"/>
            </p:cNvSpPr>
            <p:nvPr/>
          </p:nvSpPr>
          <p:spPr bwMode="auto">
            <a:xfrm>
              <a:off x="5738136" y="3761710"/>
              <a:ext cx="16302" cy="141282"/>
            </a:xfrm>
            <a:prstGeom prst="rect">
              <a:avLst/>
            </a:prstGeom>
            <a:grpFill/>
            <a:ln w="9525">
              <a:solidFill>
                <a:schemeClr val="accent1"/>
              </a:solidFill>
              <a:miter lim="800000"/>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51" name="Rectangle 37">
              <a:extLst>
                <a:ext uri="{FF2B5EF4-FFF2-40B4-BE49-F238E27FC236}">
                  <a16:creationId xmlns:a16="http://schemas.microsoft.com/office/drawing/2014/main" id="{4E2EB931-9110-4098-9C3B-4B4CD819A29E}"/>
                </a:ext>
              </a:extLst>
            </p:cNvPr>
            <p:cNvSpPr>
              <a:spLocks noChangeArrowheads="1"/>
            </p:cNvSpPr>
            <p:nvPr/>
          </p:nvSpPr>
          <p:spPr bwMode="auto">
            <a:xfrm>
              <a:off x="5772292" y="3761710"/>
              <a:ext cx="16302" cy="141282"/>
            </a:xfrm>
            <a:prstGeom prst="rect">
              <a:avLst/>
            </a:prstGeom>
            <a:grpFill/>
            <a:ln w="9525">
              <a:solidFill>
                <a:schemeClr val="accent1"/>
              </a:solidFill>
              <a:miter lim="800000"/>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52" name="Rectangle 38">
              <a:extLst>
                <a:ext uri="{FF2B5EF4-FFF2-40B4-BE49-F238E27FC236}">
                  <a16:creationId xmlns:a16="http://schemas.microsoft.com/office/drawing/2014/main" id="{DB0A8F99-1214-48CD-BC9B-77D10B917F41}"/>
                </a:ext>
              </a:extLst>
            </p:cNvPr>
            <p:cNvSpPr>
              <a:spLocks noChangeArrowheads="1"/>
            </p:cNvSpPr>
            <p:nvPr/>
          </p:nvSpPr>
          <p:spPr bwMode="auto">
            <a:xfrm>
              <a:off x="6264452" y="3761710"/>
              <a:ext cx="19407" cy="141282"/>
            </a:xfrm>
            <a:prstGeom prst="rect">
              <a:avLst/>
            </a:prstGeom>
            <a:grpFill/>
            <a:ln w="9525">
              <a:solidFill>
                <a:schemeClr val="accent1"/>
              </a:solidFill>
              <a:miter lim="800000"/>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53" name="Rectangle 39">
              <a:extLst>
                <a:ext uri="{FF2B5EF4-FFF2-40B4-BE49-F238E27FC236}">
                  <a16:creationId xmlns:a16="http://schemas.microsoft.com/office/drawing/2014/main" id="{55AB096E-46FB-4184-B802-A0978E46ACE2}"/>
                </a:ext>
              </a:extLst>
            </p:cNvPr>
            <p:cNvSpPr>
              <a:spLocks noChangeArrowheads="1"/>
            </p:cNvSpPr>
            <p:nvPr/>
          </p:nvSpPr>
          <p:spPr bwMode="auto">
            <a:xfrm>
              <a:off x="6311804" y="3761710"/>
              <a:ext cx="14749" cy="141282"/>
            </a:xfrm>
            <a:prstGeom prst="rect">
              <a:avLst/>
            </a:prstGeom>
            <a:grpFill/>
            <a:ln w="9525">
              <a:solidFill>
                <a:schemeClr val="accent1"/>
              </a:solidFill>
              <a:miter lim="800000"/>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54" name="Freeform 40">
              <a:extLst>
                <a:ext uri="{FF2B5EF4-FFF2-40B4-BE49-F238E27FC236}">
                  <a16:creationId xmlns:a16="http://schemas.microsoft.com/office/drawing/2014/main" id="{E95E694A-A30E-4932-8CD4-3FB943046FFE}"/>
                </a:ext>
              </a:extLst>
            </p:cNvPr>
            <p:cNvSpPr>
              <a:spLocks/>
            </p:cNvSpPr>
            <p:nvPr/>
          </p:nvSpPr>
          <p:spPr bwMode="auto">
            <a:xfrm>
              <a:off x="5604616" y="5664002"/>
              <a:ext cx="416084" cy="148269"/>
            </a:xfrm>
            <a:custGeom>
              <a:avLst/>
              <a:gdLst>
                <a:gd name="T0" fmla="*/ 328 w 328"/>
                <a:gd name="T1" fmla="*/ 90 h 117"/>
                <a:gd name="T2" fmla="*/ 301 w 328"/>
                <a:gd name="T3" fmla="*/ 117 h 117"/>
                <a:gd name="T4" fmla="*/ 27 w 328"/>
                <a:gd name="T5" fmla="*/ 117 h 117"/>
                <a:gd name="T6" fmla="*/ 0 w 328"/>
                <a:gd name="T7" fmla="*/ 90 h 117"/>
                <a:gd name="T8" fmla="*/ 0 w 328"/>
                <a:gd name="T9" fmla="*/ 27 h 117"/>
                <a:gd name="T10" fmla="*/ 27 w 328"/>
                <a:gd name="T11" fmla="*/ 0 h 117"/>
                <a:gd name="T12" fmla="*/ 301 w 328"/>
                <a:gd name="T13" fmla="*/ 0 h 117"/>
                <a:gd name="T14" fmla="*/ 328 w 328"/>
                <a:gd name="T15" fmla="*/ 27 h 117"/>
                <a:gd name="T16" fmla="*/ 328 w 328"/>
                <a:gd name="T17" fmla="*/ 90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8" h="117">
                  <a:moveTo>
                    <a:pt x="328" y="90"/>
                  </a:moveTo>
                  <a:cubicBezTo>
                    <a:pt x="328" y="105"/>
                    <a:pt x="316" y="117"/>
                    <a:pt x="301" y="117"/>
                  </a:cubicBezTo>
                  <a:cubicBezTo>
                    <a:pt x="27" y="117"/>
                    <a:pt x="27" y="117"/>
                    <a:pt x="27" y="117"/>
                  </a:cubicBezTo>
                  <a:cubicBezTo>
                    <a:pt x="12" y="117"/>
                    <a:pt x="0" y="105"/>
                    <a:pt x="0" y="90"/>
                  </a:cubicBezTo>
                  <a:cubicBezTo>
                    <a:pt x="0" y="27"/>
                    <a:pt x="0" y="27"/>
                    <a:pt x="0" y="27"/>
                  </a:cubicBezTo>
                  <a:cubicBezTo>
                    <a:pt x="0" y="12"/>
                    <a:pt x="12" y="0"/>
                    <a:pt x="27" y="0"/>
                  </a:cubicBezTo>
                  <a:cubicBezTo>
                    <a:pt x="301" y="0"/>
                    <a:pt x="301" y="0"/>
                    <a:pt x="301" y="0"/>
                  </a:cubicBezTo>
                  <a:cubicBezTo>
                    <a:pt x="316" y="0"/>
                    <a:pt x="328" y="12"/>
                    <a:pt x="328" y="27"/>
                  </a:cubicBezTo>
                  <a:lnTo>
                    <a:pt x="328" y="90"/>
                  </a:lnTo>
                  <a:close/>
                </a:path>
              </a:pathLst>
            </a:custGeom>
            <a:grpFill/>
            <a:ln w="9525">
              <a:solidFill>
                <a:schemeClr val="accent1"/>
              </a:solidFill>
              <a:round/>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55" name="Freeform 41">
              <a:extLst>
                <a:ext uri="{FF2B5EF4-FFF2-40B4-BE49-F238E27FC236}">
                  <a16:creationId xmlns:a16="http://schemas.microsoft.com/office/drawing/2014/main" id="{563BFF38-2F07-42FF-9032-0A2D023B6B41}"/>
                </a:ext>
              </a:extLst>
            </p:cNvPr>
            <p:cNvSpPr>
              <a:spLocks/>
            </p:cNvSpPr>
            <p:nvPr/>
          </p:nvSpPr>
          <p:spPr bwMode="auto">
            <a:xfrm>
              <a:off x="6547793" y="5664002"/>
              <a:ext cx="40366" cy="167676"/>
            </a:xfrm>
            <a:custGeom>
              <a:avLst/>
              <a:gdLst>
                <a:gd name="T0" fmla="*/ 32 w 32"/>
                <a:gd name="T1" fmla="*/ 116 h 132"/>
                <a:gd name="T2" fmla="*/ 16 w 32"/>
                <a:gd name="T3" fmla="*/ 132 h 132"/>
                <a:gd name="T4" fmla="*/ 16 w 32"/>
                <a:gd name="T5" fmla="*/ 132 h 132"/>
                <a:gd name="T6" fmla="*/ 0 w 32"/>
                <a:gd name="T7" fmla="*/ 116 h 132"/>
                <a:gd name="T8" fmla="*/ 0 w 32"/>
                <a:gd name="T9" fmla="*/ 16 h 132"/>
                <a:gd name="T10" fmla="*/ 16 w 32"/>
                <a:gd name="T11" fmla="*/ 0 h 132"/>
                <a:gd name="T12" fmla="*/ 16 w 32"/>
                <a:gd name="T13" fmla="*/ 0 h 132"/>
                <a:gd name="T14" fmla="*/ 32 w 32"/>
                <a:gd name="T15" fmla="*/ 16 h 132"/>
                <a:gd name="T16" fmla="*/ 32 w 32"/>
                <a:gd name="T17" fmla="*/ 116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132">
                  <a:moveTo>
                    <a:pt x="32" y="116"/>
                  </a:moveTo>
                  <a:cubicBezTo>
                    <a:pt x="32" y="125"/>
                    <a:pt x="25" y="132"/>
                    <a:pt x="16" y="132"/>
                  </a:cubicBezTo>
                  <a:cubicBezTo>
                    <a:pt x="16" y="132"/>
                    <a:pt x="16" y="132"/>
                    <a:pt x="16" y="132"/>
                  </a:cubicBezTo>
                  <a:cubicBezTo>
                    <a:pt x="7" y="132"/>
                    <a:pt x="0" y="125"/>
                    <a:pt x="0" y="116"/>
                  </a:cubicBezTo>
                  <a:cubicBezTo>
                    <a:pt x="0" y="16"/>
                    <a:pt x="0" y="16"/>
                    <a:pt x="0" y="16"/>
                  </a:cubicBezTo>
                  <a:cubicBezTo>
                    <a:pt x="0" y="7"/>
                    <a:pt x="7" y="0"/>
                    <a:pt x="16" y="0"/>
                  </a:cubicBezTo>
                  <a:cubicBezTo>
                    <a:pt x="16" y="0"/>
                    <a:pt x="16" y="0"/>
                    <a:pt x="16" y="0"/>
                  </a:cubicBezTo>
                  <a:cubicBezTo>
                    <a:pt x="25" y="0"/>
                    <a:pt x="32" y="7"/>
                    <a:pt x="32" y="16"/>
                  </a:cubicBezTo>
                  <a:lnTo>
                    <a:pt x="32" y="116"/>
                  </a:lnTo>
                  <a:close/>
                </a:path>
              </a:pathLst>
            </a:custGeom>
            <a:grpFill/>
            <a:ln w="9525">
              <a:solidFill>
                <a:schemeClr val="accent1"/>
              </a:solidFill>
              <a:round/>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56" name="Freeform 42">
              <a:extLst>
                <a:ext uri="{FF2B5EF4-FFF2-40B4-BE49-F238E27FC236}">
                  <a16:creationId xmlns:a16="http://schemas.microsoft.com/office/drawing/2014/main" id="{0B7847E0-FA80-4A28-B935-5A7817EBE109}"/>
                </a:ext>
              </a:extLst>
            </p:cNvPr>
            <p:cNvSpPr>
              <a:spLocks/>
            </p:cNvSpPr>
            <p:nvPr/>
          </p:nvSpPr>
          <p:spPr bwMode="auto">
            <a:xfrm>
              <a:off x="5409771" y="5514180"/>
              <a:ext cx="70641" cy="72194"/>
            </a:xfrm>
            <a:custGeom>
              <a:avLst/>
              <a:gdLst>
                <a:gd name="T0" fmla="*/ 56 w 56"/>
                <a:gd name="T1" fmla="*/ 29 h 57"/>
                <a:gd name="T2" fmla="*/ 28 w 56"/>
                <a:gd name="T3" fmla="*/ 57 h 57"/>
                <a:gd name="T4" fmla="*/ 27 w 56"/>
                <a:gd name="T5" fmla="*/ 57 h 57"/>
                <a:gd name="T6" fmla="*/ 0 w 56"/>
                <a:gd name="T7" fmla="*/ 29 h 57"/>
                <a:gd name="T8" fmla="*/ 0 w 56"/>
                <a:gd name="T9" fmla="*/ 28 h 57"/>
                <a:gd name="T10" fmla="*/ 27 w 56"/>
                <a:gd name="T11" fmla="*/ 0 h 57"/>
                <a:gd name="T12" fmla="*/ 28 w 56"/>
                <a:gd name="T13" fmla="*/ 0 h 57"/>
                <a:gd name="T14" fmla="*/ 56 w 56"/>
                <a:gd name="T15" fmla="*/ 28 h 57"/>
                <a:gd name="T16" fmla="*/ 56 w 56"/>
                <a:gd name="T17" fmla="*/ 29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57">
                  <a:moveTo>
                    <a:pt x="56" y="29"/>
                  </a:moveTo>
                  <a:cubicBezTo>
                    <a:pt x="56" y="44"/>
                    <a:pt x="44" y="57"/>
                    <a:pt x="28" y="57"/>
                  </a:cubicBezTo>
                  <a:cubicBezTo>
                    <a:pt x="27" y="57"/>
                    <a:pt x="27" y="57"/>
                    <a:pt x="27" y="57"/>
                  </a:cubicBezTo>
                  <a:cubicBezTo>
                    <a:pt x="12" y="57"/>
                    <a:pt x="0" y="44"/>
                    <a:pt x="0" y="29"/>
                  </a:cubicBezTo>
                  <a:cubicBezTo>
                    <a:pt x="0" y="28"/>
                    <a:pt x="0" y="28"/>
                    <a:pt x="0" y="28"/>
                  </a:cubicBezTo>
                  <a:cubicBezTo>
                    <a:pt x="0" y="13"/>
                    <a:pt x="12" y="0"/>
                    <a:pt x="27" y="0"/>
                  </a:cubicBezTo>
                  <a:cubicBezTo>
                    <a:pt x="28" y="0"/>
                    <a:pt x="28" y="0"/>
                    <a:pt x="28" y="0"/>
                  </a:cubicBezTo>
                  <a:cubicBezTo>
                    <a:pt x="44" y="0"/>
                    <a:pt x="56" y="13"/>
                    <a:pt x="56" y="28"/>
                  </a:cubicBezTo>
                  <a:lnTo>
                    <a:pt x="56" y="29"/>
                  </a:lnTo>
                  <a:close/>
                </a:path>
              </a:pathLst>
            </a:custGeom>
            <a:grpFill/>
            <a:ln w="9525">
              <a:solidFill>
                <a:schemeClr val="accent1"/>
              </a:solidFill>
              <a:round/>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57" name="Freeform 43">
              <a:extLst>
                <a:ext uri="{FF2B5EF4-FFF2-40B4-BE49-F238E27FC236}">
                  <a16:creationId xmlns:a16="http://schemas.microsoft.com/office/drawing/2014/main" id="{73B4B591-FCC4-4551-B7D1-02D1641ACCAB}"/>
                </a:ext>
              </a:extLst>
            </p:cNvPr>
            <p:cNvSpPr>
              <a:spLocks/>
            </p:cNvSpPr>
            <p:nvPr/>
          </p:nvSpPr>
          <p:spPr bwMode="auto">
            <a:xfrm>
              <a:off x="6062620" y="5514180"/>
              <a:ext cx="71417" cy="72194"/>
            </a:xfrm>
            <a:custGeom>
              <a:avLst/>
              <a:gdLst>
                <a:gd name="T0" fmla="*/ 56 w 56"/>
                <a:gd name="T1" fmla="*/ 29 h 57"/>
                <a:gd name="T2" fmla="*/ 29 w 56"/>
                <a:gd name="T3" fmla="*/ 57 h 57"/>
                <a:gd name="T4" fmla="*/ 28 w 56"/>
                <a:gd name="T5" fmla="*/ 57 h 57"/>
                <a:gd name="T6" fmla="*/ 0 w 56"/>
                <a:gd name="T7" fmla="*/ 29 h 57"/>
                <a:gd name="T8" fmla="*/ 0 w 56"/>
                <a:gd name="T9" fmla="*/ 28 h 57"/>
                <a:gd name="T10" fmla="*/ 28 w 56"/>
                <a:gd name="T11" fmla="*/ 0 h 57"/>
                <a:gd name="T12" fmla="*/ 29 w 56"/>
                <a:gd name="T13" fmla="*/ 0 h 57"/>
                <a:gd name="T14" fmla="*/ 56 w 56"/>
                <a:gd name="T15" fmla="*/ 28 h 57"/>
                <a:gd name="T16" fmla="*/ 56 w 56"/>
                <a:gd name="T17" fmla="*/ 29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57">
                  <a:moveTo>
                    <a:pt x="56" y="29"/>
                  </a:moveTo>
                  <a:cubicBezTo>
                    <a:pt x="56" y="44"/>
                    <a:pt x="44" y="57"/>
                    <a:pt x="29" y="57"/>
                  </a:cubicBezTo>
                  <a:cubicBezTo>
                    <a:pt x="28" y="57"/>
                    <a:pt x="28" y="57"/>
                    <a:pt x="28" y="57"/>
                  </a:cubicBezTo>
                  <a:cubicBezTo>
                    <a:pt x="13" y="57"/>
                    <a:pt x="0" y="44"/>
                    <a:pt x="0" y="29"/>
                  </a:cubicBezTo>
                  <a:cubicBezTo>
                    <a:pt x="0" y="28"/>
                    <a:pt x="0" y="28"/>
                    <a:pt x="0" y="28"/>
                  </a:cubicBezTo>
                  <a:cubicBezTo>
                    <a:pt x="0" y="13"/>
                    <a:pt x="13" y="0"/>
                    <a:pt x="28" y="0"/>
                  </a:cubicBezTo>
                  <a:cubicBezTo>
                    <a:pt x="29" y="0"/>
                    <a:pt x="29" y="0"/>
                    <a:pt x="29" y="0"/>
                  </a:cubicBezTo>
                  <a:cubicBezTo>
                    <a:pt x="44" y="0"/>
                    <a:pt x="56" y="13"/>
                    <a:pt x="56" y="28"/>
                  </a:cubicBezTo>
                  <a:lnTo>
                    <a:pt x="56" y="29"/>
                  </a:lnTo>
                  <a:close/>
                </a:path>
              </a:pathLst>
            </a:custGeom>
            <a:grpFill/>
            <a:ln w="9525">
              <a:solidFill>
                <a:schemeClr val="accent1"/>
              </a:solidFill>
              <a:round/>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58" name="Freeform 44">
              <a:extLst>
                <a:ext uri="{FF2B5EF4-FFF2-40B4-BE49-F238E27FC236}">
                  <a16:creationId xmlns:a16="http://schemas.microsoft.com/office/drawing/2014/main" id="{440F120C-E752-4984-AF5B-294A2CBF69AA}"/>
                </a:ext>
              </a:extLst>
            </p:cNvPr>
            <p:cNvSpPr>
              <a:spLocks/>
            </p:cNvSpPr>
            <p:nvPr/>
          </p:nvSpPr>
          <p:spPr bwMode="auto">
            <a:xfrm>
              <a:off x="5576670" y="5179886"/>
              <a:ext cx="665269" cy="93153"/>
            </a:xfrm>
            <a:custGeom>
              <a:avLst/>
              <a:gdLst>
                <a:gd name="T0" fmla="*/ 524 w 524"/>
                <a:gd name="T1" fmla="*/ 45 h 73"/>
                <a:gd name="T2" fmla="*/ 497 w 524"/>
                <a:gd name="T3" fmla="*/ 73 h 73"/>
                <a:gd name="T4" fmla="*/ 28 w 524"/>
                <a:gd name="T5" fmla="*/ 73 h 73"/>
                <a:gd name="T6" fmla="*/ 0 w 524"/>
                <a:gd name="T7" fmla="*/ 45 h 73"/>
                <a:gd name="T8" fmla="*/ 0 w 524"/>
                <a:gd name="T9" fmla="*/ 27 h 73"/>
                <a:gd name="T10" fmla="*/ 28 w 524"/>
                <a:gd name="T11" fmla="*/ 0 h 73"/>
                <a:gd name="T12" fmla="*/ 497 w 524"/>
                <a:gd name="T13" fmla="*/ 0 h 73"/>
                <a:gd name="T14" fmla="*/ 524 w 524"/>
                <a:gd name="T15" fmla="*/ 27 h 73"/>
                <a:gd name="T16" fmla="*/ 524 w 524"/>
                <a:gd name="T17"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4" h="73">
                  <a:moveTo>
                    <a:pt x="524" y="45"/>
                  </a:moveTo>
                  <a:cubicBezTo>
                    <a:pt x="524" y="61"/>
                    <a:pt x="512" y="73"/>
                    <a:pt x="497" y="73"/>
                  </a:cubicBezTo>
                  <a:cubicBezTo>
                    <a:pt x="28" y="73"/>
                    <a:pt x="28" y="73"/>
                    <a:pt x="28" y="73"/>
                  </a:cubicBezTo>
                  <a:cubicBezTo>
                    <a:pt x="12" y="73"/>
                    <a:pt x="0" y="61"/>
                    <a:pt x="0" y="45"/>
                  </a:cubicBezTo>
                  <a:cubicBezTo>
                    <a:pt x="0" y="27"/>
                    <a:pt x="0" y="27"/>
                    <a:pt x="0" y="27"/>
                  </a:cubicBezTo>
                  <a:cubicBezTo>
                    <a:pt x="0" y="12"/>
                    <a:pt x="12" y="0"/>
                    <a:pt x="28" y="0"/>
                  </a:cubicBezTo>
                  <a:cubicBezTo>
                    <a:pt x="497" y="0"/>
                    <a:pt x="497" y="0"/>
                    <a:pt x="497" y="0"/>
                  </a:cubicBezTo>
                  <a:cubicBezTo>
                    <a:pt x="512" y="0"/>
                    <a:pt x="524" y="12"/>
                    <a:pt x="524" y="27"/>
                  </a:cubicBezTo>
                  <a:lnTo>
                    <a:pt x="524" y="45"/>
                  </a:lnTo>
                  <a:close/>
                </a:path>
              </a:pathLst>
            </a:custGeom>
            <a:grpFill/>
            <a:ln w="9525">
              <a:solidFill>
                <a:schemeClr val="accent1"/>
              </a:solidFill>
              <a:round/>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59" name="Oval 45">
              <a:extLst>
                <a:ext uri="{FF2B5EF4-FFF2-40B4-BE49-F238E27FC236}">
                  <a16:creationId xmlns:a16="http://schemas.microsoft.com/office/drawing/2014/main" id="{4316F2F3-5FF5-4483-9AFA-4804D0CDA2B1}"/>
                </a:ext>
              </a:extLst>
            </p:cNvPr>
            <p:cNvSpPr>
              <a:spLocks noChangeArrowheads="1"/>
            </p:cNvSpPr>
            <p:nvPr/>
          </p:nvSpPr>
          <p:spPr bwMode="auto">
            <a:xfrm>
              <a:off x="6128603" y="3612665"/>
              <a:ext cx="111784" cy="111008"/>
            </a:xfrm>
            <a:prstGeom prst="ellipse">
              <a:avLst/>
            </a:prstGeom>
            <a:grpFill/>
            <a:ln w="9525">
              <a:solidFill>
                <a:schemeClr val="accent1"/>
              </a:solidFill>
              <a:round/>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60" name="Oval 46">
              <a:extLst>
                <a:ext uri="{FF2B5EF4-FFF2-40B4-BE49-F238E27FC236}">
                  <a16:creationId xmlns:a16="http://schemas.microsoft.com/office/drawing/2014/main" id="{13112507-81B4-4F17-BE2F-A6D91E43339B}"/>
                </a:ext>
              </a:extLst>
            </p:cNvPr>
            <p:cNvSpPr>
              <a:spLocks noChangeArrowheads="1"/>
            </p:cNvSpPr>
            <p:nvPr/>
          </p:nvSpPr>
          <p:spPr bwMode="auto">
            <a:xfrm>
              <a:off x="5325933" y="3617323"/>
              <a:ext cx="111784" cy="111784"/>
            </a:xfrm>
            <a:prstGeom prst="ellipse">
              <a:avLst/>
            </a:prstGeom>
            <a:grpFill/>
            <a:ln w="9525">
              <a:solidFill>
                <a:schemeClr val="accent1"/>
              </a:solidFill>
              <a:round/>
              <a:headEnd/>
              <a:tailEnd/>
            </a:ln>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grpSp>
      <p:grpSp>
        <p:nvGrpSpPr>
          <p:cNvPr id="3" name="组合 2">
            <a:extLst>
              <a:ext uri="{FF2B5EF4-FFF2-40B4-BE49-F238E27FC236}">
                <a16:creationId xmlns:a16="http://schemas.microsoft.com/office/drawing/2014/main" id="{C2461B74-A819-4A83-9663-12536D2079CC}"/>
              </a:ext>
            </a:extLst>
          </p:cNvPr>
          <p:cNvGrpSpPr/>
          <p:nvPr/>
        </p:nvGrpSpPr>
        <p:grpSpPr>
          <a:xfrm>
            <a:off x="443983" y="1112313"/>
            <a:ext cx="1936868" cy="1936868"/>
            <a:chOff x="2572456" y="958222"/>
            <a:chExt cx="1936868" cy="1936868"/>
          </a:xfrm>
        </p:grpSpPr>
        <p:grpSp>
          <p:nvGrpSpPr>
            <p:cNvPr id="61" name="组合 60">
              <a:extLst>
                <a:ext uri="{FF2B5EF4-FFF2-40B4-BE49-F238E27FC236}">
                  <a16:creationId xmlns:a16="http://schemas.microsoft.com/office/drawing/2014/main" id="{E101FB23-2A31-47FF-9EB9-CFBD1D4D64F2}"/>
                </a:ext>
              </a:extLst>
            </p:cNvPr>
            <p:cNvGrpSpPr/>
            <p:nvPr/>
          </p:nvGrpSpPr>
          <p:grpSpPr>
            <a:xfrm>
              <a:off x="2572456" y="958222"/>
              <a:ext cx="1936868" cy="1936868"/>
              <a:chOff x="11207774" y="442662"/>
              <a:chExt cx="504056" cy="504056"/>
            </a:xfrm>
            <a:solidFill>
              <a:srgbClr val="B3DF63"/>
            </a:solidFill>
            <a:effectLst>
              <a:outerShdw blurRad="50800" dist="38100" dir="5400000" algn="t" rotWithShape="0">
                <a:prstClr val="black">
                  <a:alpha val="40000"/>
                </a:prstClr>
              </a:outerShdw>
            </a:effectLst>
          </p:grpSpPr>
          <p:sp>
            <p:nvSpPr>
              <p:cNvPr id="62" name="椭圆 61">
                <a:extLst>
                  <a:ext uri="{FF2B5EF4-FFF2-40B4-BE49-F238E27FC236}">
                    <a16:creationId xmlns:a16="http://schemas.microsoft.com/office/drawing/2014/main" id="{FF045C64-65A6-454D-8459-BA881DFB0159}"/>
                  </a:ext>
                </a:extLst>
              </p:cNvPr>
              <p:cNvSpPr/>
              <p:nvPr/>
            </p:nvSpPr>
            <p:spPr>
              <a:xfrm>
                <a:off x="11273029" y="517620"/>
                <a:ext cx="373547" cy="373547"/>
              </a:xfrm>
              <a:prstGeom prst="ellipse">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微软雅黑"/>
                </a:endParaRPr>
              </a:p>
            </p:txBody>
          </p:sp>
          <p:sp>
            <p:nvSpPr>
              <p:cNvPr id="63" name="椭圆 62">
                <a:extLst>
                  <a:ext uri="{FF2B5EF4-FFF2-40B4-BE49-F238E27FC236}">
                    <a16:creationId xmlns:a16="http://schemas.microsoft.com/office/drawing/2014/main" id="{A03140CE-37E4-4604-B76C-9AEBE595F5F9}"/>
                  </a:ext>
                </a:extLst>
              </p:cNvPr>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微软雅黑"/>
                </a:endParaRPr>
              </a:p>
            </p:txBody>
          </p:sp>
        </p:grpSp>
        <p:sp>
          <p:nvSpPr>
            <p:cNvPr id="64" name="TextBox 1">
              <a:extLst>
                <a:ext uri="{FF2B5EF4-FFF2-40B4-BE49-F238E27FC236}">
                  <a16:creationId xmlns:a16="http://schemas.microsoft.com/office/drawing/2014/main" id="{F45F1328-8259-42E9-BE98-A45AFDCB6EAE}"/>
                </a:ext>
              </a:extLst>
            </p:cNvPr>
            <p:cNvSpPr txBox="1"/>
            <p:nvPr/>
          </p:nvSpPr>
          <p:spPr>
            <a:xfrm>
              <a:off x="2815371" y="1264937"/>
              <a:ext cx="1451038" cy="1323439"/>
            </a:xfrm>
            <a:prstGeom prst="rect">
              <a:avLst/>
            </a:prstGeom>
            <a:noFill/>
          </p:spPr>
          <p:txBody>
            <a:bodyPr wrap="none" rtlCol="0">
              <a:spAutoFit/>
            </a:bodyPr>
            <a:lstStyle/>
            <a:p>
              <a:r>
                <a:rPr lang="en-US" altLang="zh-CN" sz="8000" b="1" dirty="0">
                  <a:ln w="12700">
                    <a:noFill/>
                    <a:prstDash val="solid"/>
                  </a:ln>
                  <a:solidFill>
                    <a:prstClr val="white"/>
                  </a:solidFill>
                  <a:effectLst>
                    <a:outerShdw dist="50800" dir="4800000" algn="tl" rotWithShape="0">
                      <a:srgbClr val="000000">
                        <a:alpha val="40000"/>
                      </a:srgbClr>
                    </a:outerShdw>
                  </a:effectLst>
                  <a:latin typeface="造字工房尚黑（非商用）细体" pitchFamily="50" charset="-122"/>
                  <a:ea typeface="造字工房尚黑（非商用）细体" pitchFamily="50" charset="-122"/>
                </a:rPr>
                <a:t>02</a:t>
              </a:r>
              <a:endParaRPr lang="zh-CN" altLang="en-US" sz="8000" b="1" dirty="0">
                <a:ln w="12700">
                  <a:noFill/>
                  <a:prstDash val="solid"/>
                </a:ln>
                <a:solidFill>
                  <a:prstClr val="white"/>
                </a:solidFill>
                <a:effectLst>
                  <a:outerShdw dist="50800" dir="4800000" algn="tl" rotWithShape="0">
                    <a:srgbClr val="000000">
                      <a:alpha val="40000"/>
                    </a:srgbClr>
                  </a:outerShdw>
                </a:effectLst>
                <a:latin typeface="造字工房尚黑（非商用）细体" pitchFamily="50" charset="-122"/>
                <a:ea typeface="造字工房尚黑（非商用）细体" pitchFamily="50" charset="-122"/>
              </a:endParaRPr>
            </a:p>
          </p:txBody>
        </p:sp>
      </p:grpSp>
      <p:grpSp>
        <p:nvGrpSpPr>
          <p:cNvPr id="65" name="组合 64">
            <a:extLst>
              <a:ext uri="{FF2B5EF4-FFF2-40B4-BE49-F238E27FC236}">
                <a16:creationId xmlns:a16="http://schemas.microsoft.com/office/drawing/2014/main" id="{C1C2C104-F13A-4AF1-8295-FE73E656BCD1}"/>
              </a:ext>
            </a:extLst>
          </p:cNvPr>
          <p:cNvGrpSpPr/>
          <p:nvPr/>
        </p:nvGrpSpPr>
        <p:grpSpPr>
          <a:xfrm rot="5400000">
            <a:off x="7939470" y="-3214903"/>
            <a:ext cx="942183" cy="7462505"/>
            <a:chOff x="-11273" y="-594773"/>
            <a:chExt cx="719786" cy="7462505"/>
          </a:xfrm>
        </p:grpSpPr>
        <p:sp>
          <p:nvSpPr>
            <p:cNvPr id="66" name="等腰三角形 65">
              <a:extLst>
                <a:ext uri="{FF2B5EF4-FFF2-40B4-BE49-F238E27FC236}">
                  <a16:creationId xmlns:a16="http://schemas.microsoft.com/office/drawing/2014/main" id="{58839FDC-22C4-4CA7-B863-C67559C21699}"/>
                </a:ext>
              </a:extLst>
            </p:cNvPr>
            <p:cNvSpPr/>
            <p:nvPr/>
          </p:nvSpPr>
          <p:spPr>
            <a:xfrm rot="5400000">
              <a:off x="-68856" y="2776017"/>
              <a:ext cx="834952" cy="719786"/>
            </a:xfrm>
            <a:prstGeom prs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7" name="等腰三角形 66">
              <a:extLst>
                <a:ext uri="{FF2B5EF4-FFF2-40B4-BE49-F238E27FC236}">
                  <a16:creationId xmlns:a16="http://schemas.microsoft.com/office/drawing/2014/main" id="{A5264352-D114-4656-BC14-E38E3FE58AC7}"/>
                </a:ext>
              </a:extLst>
            </p:cNvPr>
            <p:cNvSpPr/>
            <p:nvPr/>
          </p:nvSpPr>
          <p:spPr>
            <a:xfrm rot="5400000">
              <a:off x="-68856" y="1958050"/>
              <a:ext cx="834952" cy="719786"/>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8" name="等腰三角形 67">
              <a:extLst>
                <a:ext uri="{FF2B5EF4-FFF2-40B4-BE49-F238E27FC236}">
                  <a16:creationId xmlns:a16="http://schemas.microsoft.com/office/drawing/2014/main" id="{D2787C4C-1049-4848-A392-0F96696494DB}"/>
                </a:ext>
              </a:extLst>
            </p:cNvPr>
            <p:cNvSpPr/>
            <p:nvPr/>
          </p:nvSpPr>
          <p:spPr>
            <a:xfrm rot="5400000">
              <a:off x="-68856" y="1114606"/>
              <a:ext cx="834952" cy="719786"/>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9" name="等腰三角形 68">
              <a:extLst>
                <a:ext uri="{FF2B5EF4-FFF2-40B4-BE49-F238E27FC236}">
                  <a16:creationId xmlns:a16="http://schemas.microsoft.com/office/drawing/2014/main" id="{EE61B577-3444-4CAB-92C2-AFFB2FFB8904}"/>
                </a:ext>
              </a:extLst>
            </p:cNvPr>
            <p:cNvSpPr/>
            <p:nvPr/>
          </p:nvSpPr>
          <p:spPr>
            <a:xfrm rot="5400000">
              <a:off x="-68856" y="296639"/>
              <a:ext cx="834952" cy="719786"/>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0" name="等腰三角形 69">
              <a:extLst>
                <a:ext uri="{FF2B5EF4-FFF2-40B4-BE49-F238E27FC236}">
                  <a16:creationId xmlns:a16="http://schemas.microsoft.com/office/drawing/2014/main" id="{3AEDED66-0861-468F-8D6E-CFA4F090C0E2}"/>
                </a:ext>
              </a:extLst>
            </p:cNvPr>
            <p:cNvSpPr/>
            <p:nvPr/>
          </p:nvSpPr>
          <p:spPr>
            <a:xfrm rot="5400000">
              <a:off x="-68856" y="3610969"/>
              <a:ext cx="834952" cy="719786"/>
            </a:xfrm>
            <a:prstGeom prs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1" name="等腰三角形 70">
              <a:extLst>
                <a:ext uri="{FF2B5EF4-FFF2-40B4-BE49-F238E27FC236}">
                  <a16:creationId xmlns:a16="http://schemas.microsoft.com/office/drawing/2014/main" id="{0F6FF0BF-FA43-40F1-9E2D-D32B05AE8788}"/>
                </a:ext>
              </a:extLst>
            </p:cNvPr>
            <p:cNvSpPr/>
            <p:nvPr/>
          </p:nvSpPr>
          <p:spPr>
            <a:xfrm rot="5400000">
              <a:off x="-68856" y="4443673"/>
              <a:ext cx="834952" cy="719786"/>
            </a:xfrm>
            <a:prstGeom prst="triangle">
              <a:avLst/>
            </a:prstGeom>
            <a:solidFill>
              <a:srgbClr val="94CA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2" name="等腰三角形 71">
              <a:extLst>
                <a:ext uri="{FF2B5EF4-FFF2-40B4-BE49-F238E27FC236}">
                  <a16:creationId xmlns:a16="http://schemas.microsoft.com/office/drawing/2014/main" id="{4CF11EF2-5B94-45E8-842B-40755A182437}"/>
                </a:ext>
              </a:extLst>
            </p:cNvPr>
            <p:cNvSpPr/>
            <p:nvPr/>
          </p:nvSpPr>
          <p:spPr>
            <a:xfrm rot="5400000">
              <a:off x="-68856" y="5264883"/>
              <a:ext cx="834952" cy="719786"/>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3" name="等腰三角形 72">
              <a:extLst>
                <a:ext uri="{FF2B5EF4-FFF2-40B4-BE49-F238E27FC236}">
                  <a16:creationId xmlns:a16="http://schemas.microsoft.com/office/drawing/2014/main" id="{2399D565-C0DA-4F00-B731-140755CC1CD7}"/>
                </a:ext>
              </a:extLst>
            </p:cNvPr>
            <p:cNvSpPr/>
            <p:nvPr/>
          </p:nvSpPr>
          <p:spPr>
            <a:xfrm rot="5400000">
              <a:off x="-68856" y="6090363"/>
              <a:ext cx="834952" cy="719786"/>
            </a:xfrm>
            <a:prstGeom prs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4" name="等腰三角形 73">
              <a:extLst>
                <a:ext uri="{FF2B5EF4-FFF2-40B4-BE49-F238E27FC236}">
                  <a16:creationId xmlns:a16="http://schemas.microsoft.com/office/drawing/2014/main" id="{101F5175-7DA4-411A-B158-0E4A24C9421D}"/>
                </a:ext>
              </a:extLst>
            </p:cNvPr>
            <p:cNvSpPr/>
            <p:nvPr/>
          </p:nvSpPr>
          <p:spPr>
            <a:xfrm rot="5400000">
              <a:off x="-68856" y="-537190"/>
              <a:ext cx="834952" cy="719786"/>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Tree>
    <p:extLst>
      <p:ext uri="{BB962C8B-B14F-4D97-AF65-F5344CB8AC3E}">
        <p14:creationId xmlns:p14="http://schemas.microsoft.com/office/powerpoint/2010/main" val="528764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0"/>
                                        </p:tgtEl>
                                        <p:attrNameLst>
                                          <p:attrName>style.visibility</p:attrName>
                                        </p:attrNameLst>
                                      </p:cBhvr>
                                      <p:to>
                                        <p:strVal val="visible"/>
                                      </p:to>
                                    </p:set>
                                    <p:anim calcmode="lin" valueType="num">
                                      <p:cBhvr>
                                        <p:cTn id="7" dur="800" fill="hold"/>
                                        <p:tgtEl>
                                          <p:spTgt spid="10"/>
                                        </p:tgtEl>
                                        <p:attrNameLst>
                                          <p:attrName>ppt_x</p:attrName>
                                        </p:attrNameLst>
                                      </p:cBhvr>
                                      <p:tavLst>
                                        <p:tav tm="0">
                                          <p:val>
                                            <p:strVal val="#ppt_x"/>
                                          </p:val>
                                        </p:tav>
                                        <p:tav tm="50000">
                                          <p:val>
                                            <p:strVal val="#ppt_x+.1"/>
                                          </p:val>
                                        </p:tav>
                                        <p:tav tm="100000">
                                          <p:val>
                                            <p:strVal val="#ppt_x"/>
                                          </p:val>
                                        </p:tav>
                                      </p:tavLst>
                                    </p:anim>
                                    <p:anim calcmode="lin" valueType="num">
                                      <p:cBhvr>
                                        <p:cTn id="8" dur="800" fill="hold"/>
                                        <p:tgtEl>
                                          <p:spTgt spid="10"/>
                                        </p:tgtEl>
                                        <p:attrNameLst>
                                          <p:attrName>ppt_y</p:attrName>
                                        </p:attrNameLst>
                                      </p:cBhvr>
                                      <p:tavLst>
                                        <p:tav tm="0">
                                          <p:val>
                                            <p:strVal val="#ppt_y"/>
                                          </p:val>
                                        </p:tav>
                                        <p:tav tm="100000">
                                          <p:val>
                                            <p:strVal val="#ppt_y"/>
                                          </p:val>
                                        </p:tav>
                                      </p:tavLst>
                                    </p:anim>
                                    <p:anim calcmode="lin" valueType="num">
                                      <p:cBhvr>
                                        <p:cTn id="9" dur="800" fill="hold"/>
                                        <p:tgtEl>
                                          <p:spTgt spid="10"/>
                                        </p:tgtEl>
                                        <p:attrNameLst>
                                          <p:attrName>ppt_h</p:attrName>
                                        </p:attrNameLst>
                                      </p:cBhvr>
                                      <p:tavLst>
                                        <p:tav tm="0">
                                          <p:val>
                                            <p:strVal val="#ppt_h/10"/>
                                          </p:val>
                                        </p:tav>
                                        <p:tav tm="50000">
                                          <p:val>
                                            <p:strVal val="#ppt_h+.01"/>
                                          </p:val>
                                        </p:tav>
                                        <p:tav tm="100000">
                                          <p:val>
                                            <p:strVal val="#ppt_h"/>
                                          </p:val>
                                        </p:tav>
                                      </p:tavLst>
                                    </p:anim>
                                    <p:anim calcmode="lin" valueType="num">
                                      <p:cBhvr>
                                        <p:cTn id="10" dur="800" fill="hold"/>
                                        <p:tgtEl>
                                          <p:spTgt spid="10"/>
                                        </p:tgtEl>
                                        <p:attrNameLst>
                                          <p:attrName>ppt_w</p:attrName>
                                        </p:attrNameLst>
                                      </p:cBhvr>
                                      <p:tavLst>
                                        <p:tav tm="0">
                                          <p:val>
                                            <p:strVal val="#ppt_w/10"/>
                                          </p:val>
                                        </p:tav>
                                        <p:tav tm="50000">
                                          <p:val>
                                            <p:strVal val="#ppt_w+.01"/>
                                          </p:val>
                                        </p:tav>
                                        <p:tav tm="100000">
                                          <p:val>
                                            <p:strVal val="#ppt_w"/>
                                          </p:val>
                                        </p:tav>
                                      </p:tavLst>
                                    </p:anim>
                                    <p:animEffect transition="in" filter="fade">
                                      <p:cBhvr>
                                        <p:cTn id="11" dur="800" tmFilter="0,0; .5, 1; 1, 1"/>
                                        <p:tgtEl>
                                          <p:spTgt spid="10"/>
                                        </p:tgtEl>
                                      </p:cBhvr>
                                    </p:animEffect>
                                  </p:childTnLst>
                                </p:cTn>
                              </p:par>
                            </p:childTnLst>
                          </p:cTn>
                        </p:par>
                        <p:par>
                          <p:cTn id="12" fill="hold">
                            <p:stCondLst>
                              <p:cond delay="1760"/>
                            </p:stCondLst>
                            <p:childTnLst>
                              <p:par>
                                <p:cTn id="13" presetID="10" presetClass="entr" presetSubtype="0" fill="hold" nodeType="after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7.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itchFamily="34" charset="-122"/>
                <a:ea typeface="微软雅黑" pitchFamily="34" charset="-122"/>
              </a:rPr>
              <a:t>中文文本分析实例</a:t>
            </a:r>
            <a:r>
              <a:rPr lang="en-US" altLang="zh-CN" sz="2400" b="1" spc="300" dirty="0">
                <a:solidFill>
                  <a:srgbClr val="1E6787"/>
                </a:solidFill>
                <a:latin typeface="微软雅黑" pitchFamily="34" charset="-122"/>
                <a:ea typeface="微软雅黑" pitchFamily="34" charset="-122"/>
              </a:rPr>
              <a:t>《</a:t>
            </a:r>
            <a:r>
              <a:rPr lang="zh-CN" altLang="en-US" sz="2400" b="1" spc="300" dirty="0">
                <a:solidFill>
                  <a:srgbClr val="1E6787"/>
                </a:solidFill>
                <a:latin typeface="微软雅黑" pitchFamily="34" charset="-122"/>
                <a:ea typeface="微软雅黑" pitchFamily="34" charset="-122"/>
              </a:rPr>
              <a:t>红楼梦</a:t>
            </a:r>
            <a:r>
              <a:rPr lang="en-US" altLang="zh-CN" sz="2400" b="1" spc="300" dirty="0">
                <a:solidFill>
                  <a:srgbClr val="1E6787"/>
                </a:solidFill>
                <a:latin typeface="微软雅黑" pitchFamily="34" charset="-122"/>
                <a:ea typeface="微软雅黑" pitchFamily="34" charset="-122"/>
              </a:rPr>
              <a:t>》</a:t>
            </a:r>
            <a:endParaRPr lang="zh-CN" altLang="en-US" sz="2400" b="1" spc="300" dirty="0">
              <a:solidFill>
                <a:srgbClr val="1E6787"/>
              </a:solidFill>
              <a:latin typeface="微软雅黑" pitchFamily="34" charset="-122"/>
              <a:ea typeface="微软雅黑" pitchFamily="34" charset="-122"/>
            </a:endParaRPr>
          </a:p>
        </p:txBody>
      </p:sp>
      <p:grpSp>
        <p:nvGrpSpPr>
          <p:cNvPr id="56" name="组合 55">
            <a:extLst>
              <a:ext uri="{FF2B5EF4-FFF2-40B4-BE49-F238E27FC236}">
                <a16:creationId xmlns:a16="http://schemas.microsoft.com/office/drawing/2014/main" id="{B3ECA4EB-10D1-4B65-B604-4032302CDAF4}"/>
              </a:ext>
            </a:extLst>
          </p:cNvPr>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a:extLst>
                <a:ext uri="{FF2B5EF4-FFF2-40B4-BE49-F238E27FC236}">
                  <a16:creationId xmlns:a16="http://schemas.microsoft.com/office/drawing/2014/main" id="{FF372EA1-AB4F-47B1-B450-59AB8827ECD5}"/>
                </a:ext>
              </a:extLst>
            </p:cNvPr>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微软雅黑"/>
              </a:endParaRPr>
            </a:p>
          </p:txBody>
        </p:sp>
        <p:sp>
          <p:nvSpPr>
            <p:cNvPr id="58" name="椭圆 57">
              <a:extLst>
                <a:ext uri="{FF2B5EF4-FFF2-40B4-BE49-F238E27FC236}">
                  <a16:creationId xmlns:a16="http://schemas.microsoft.com/office/drawing/2014/main" id="{0BEE7D95-9E9C-4C6D-91AA-6429F74B9F98}"/>
                </a:ext>
              </a:extLst>
            </p:cNvPr>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微软雅黑"/>
              </a:endParaRPr>
            </a:p>
          </p:txBody>
        </p:sp>
      </p:grpSp>
      <p:cxnSp>
        <p:nvCxnSpPr>
          <p:cNvPr id="20" name="直接连接符 19">
            <a:extLst>
              <a:ext uri="{FF2B5EF4-FFF2-40B4-BE49-F238E27FC236}">
                <a16:creationId xmlns:a16="http://schemas.microsoft.com/office/drawing/2014/main" id="{C4FBB3C1-88AA-4E76-B54C-31018E3BFAA0}"/>
              </a:ext>
            </a:extLst>
          </p:cNvPr>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2" name="矩形 1">
            <a:extLst>
              <a:ext uri="{FF2B5EF4-FFF2-40B4-BE49-F238E27FC236}">
                <a16:creationId xmlns:a16="http://schemas.microsoft.com/office/drawing/2014/main" id="{6CBA683F-B27F-45C2-8BD8-11CF54284B25}"/>
              </a:ext>
            </a:extLst>
          </p:cNvPr>
          <p:cNvSpPr/>
          <p:nvPr/>
        </p:nvSpPr>
        <p:spPr>
          <a:xfrm>
            <a:off x="308249" y="1039705"/>
            <a:ext cx="11575501" cy="4459041"/>
          </a:xfrm>
          <a:prstGeom prst="rect">
            <a:avLst/>
          </a:prstGeom>
        </p:spPr>
        <p:txBody>
          <a:bodyPr wrap="square">
            <a:spAutoFit/>
          </a:bodyPr>
          <a:lstStyle/>
          <a:p>
            <a:pPr marL="342900" indent="-342900">
              <a:lnSpc>
                <a:spcPct val="150000"/>
              </a:lnSpc>
              <a:buFont typeface="Arial" panose="020B0604020202020204" pitchFamily="34" charset="0"/>
              <a:buChar char="•"/>
            </a:pPr>
            <a:r>
              <a:rPr lang="en-US" altLang="zh-CN" sz="2400" dirty="0">
                <a:latin typeface="+mn-ea"/>
              </a:rPr>
              <a:t>《红楼梦》</a:t>
            </a:r>
            <a:r>
              <a:rPr lang="zh-CN" altLang="zh-CN" sz="2400" dirty="0">
                <a:latin typeface="+mn-ea"/>
              </a:rPr>
              <a:t>是一部中国长篇小说，写成于清朝乾隆帝中期（甲戌，</a:t>
            </a:r>
            <a:r>
              <a:rPr lang="en-US" altLang="zh-CN" sz="2400" dirty="0">
                <a:latin typeface="+mn-ea"/>
              </a:rPr>
              <a:t>1754</a:t>
            </a:r>
            <a:r>
              <a:rPr lang="zh-CN" altLang="zh-CN" sz="2400" dirty="0">
                <a:latin typeface="+mn-ea"/>
              </a:rPr>
              <a:t>年）。它曾被评为中国最具文学成就的古典小说及章回小说的巅峰之作，被认为是“</a:t>
            </a:r>
            <a:r>
              <a:rPr lang="en-US" altLang="zh-CN" sz="2400" dirty="0">
                <a:latin typeface="+mn-ea"/>
              </a:rPr>
              <a:t>中国四大名著</a:t>
            </a:r>
            <a:r>
              <a:rPr lang="zh-CN" altLang="zh-CN" sz="2400" dirty="0">
                <a:latin typeface="+mn-ea"/>
              </a:rPr>
              <a:t>”之首。</a:t>
            </a:r>
            <a:endParaRPr lang="en-US" altLang="zh-CN" sz="2400" dirty="0">
              <a:latin typeface="+mn-ea"/>
            </a:endParaRPr>
          </a:p>
          <a:p>
            <a:pPr marL="342900" indent="-342900">
              <a:lnSpc>
                <a:spcPct val="150000"/>
              </a:lnSpc>
              <a:buFont typeface="Arial" panose="020B0604020202020204" pitchFamily="34" charset="0"/>
              <a:buChar char="•"/>
            </a:pPr>
            <a:r>
              <a:rPr lang="en-US" altLang="zh-CN" sz="2400" dirty="0">
                <a:latin typeface="+mn-ea"/>
              </a:rPr>
              <a:t>《红楼梦》</a:t>
            </a:r>
            <a:r>
              <a:rPr lang="zh-CN" altLang="zh-CN" sz="2400" dirty="0">
                <a:latin typeface="+mn-ea"/>
              </a:rPr>
              <a:t>是一部中国末期封建社会的百科全书，小说以上层贵族社会为中心图画，极其真实、生动地描写了十八世纪上半叶中国末期封建社会的全部生活，是这段历史生活的一面镜子和缩影，是中国古老封建社会已经无可挽回地走向崩溃的真实写照。</a:t>
            </a:r>
          </a:p>
          <a:p>
            <a:pPr marL="342900" indent="-342900">
              <a:lnSpc>
                <a:spcPct val="150000"/>
              </a:lnSpc>
              <a:buFont typeface="Arial" panose="020B0604020202020204" pitchFamily="34" charset="0"/>
              <a:buChar char="•"/>
            </a:pPr>
            <a:r>
              <a:rPr lang="zh-CN" altLang="zh-CN" sz="2400" dirty="0">
                <a:latin typeface="+mn-ea"/>
              </a:rPr>
              <a:t>本章将以《红楼梦》为例，介绍中文文本的统计分析和文本发掘等方面的基本知识。</a:t>
            </a:r>
          </a:p>
        </p:txBody>
      </p:sp>
    </p:spTree>
    <p:extLst>
      <p:ext uri="{BB962C8B-B14F-4D97-AF65-F5344CB8AC3E}">
        <p14:creationId xmlns:p14="http://schemas.microsoft.com/office/powerpoint/2010/main" val="79091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itchFamily="34" charset="-122"/>
                <a:ea typeface="微软雅黑" pitchFamily="34" charset="-122"/>
              </a:rPr>
              <a:t>中文文本分析实例</a:t>
            </a:r>
            <a:r>
              <a:rPr lang="en-US" altLang="zh-CN" sz="2400" b="1" spc="300" dirty="0">
                <a:solidFill>
                  <a:srgbClr val="1E6787"/>
                </a:solidFill>
                <a:latin typeface="微软雅黑" pitchFamily="34" charset="-122"/>
                <a:ea typeface="微软雅黑" pitchFamily="34" charset="-122"/>
              </a:rPr>
              <a:t>《</a:t>
            </a:r>
            <a:r>
              <a:rPr lang="zh-CN" altLang="en-US" sz="2400" b="1" spc="300" dirty="0">
                <a:solidFill>
                  <a:srgbClr val="1E6787"/>
                </a:solidFill>
                <a:latin typeface="微软雅黑" pitchFamily="34" charset="-122"/>
                <a:ea typeface="微软雅黑" pitchFamily="34" charset="-122"/>
              </a:rPr>
              <a:t>红楼梦</a:t>
            </a:r>
            <a:r>
              <a:rPr lang="en-US" altLang="zh-CN" sz="2400" b="1" spc="300" dirty="0">
                <a:solidFill>
                  <a:srgbClr val="1E6787"/>
                </a:solidFill>
                <a:latin typeface="微软雅黑" pitchFamily="34" charset="-122"/>
                <a:ea typeface="微软雅黑" pitchFamily="34" charset="-122"/>
              </a:rPr>
              <a:t>》</a:t>
            </a:r>
            <a:endParaRPr lang="zh-CN" altLang="en-US" sz="2400" b="1" spc="300" dirty="0">
              <a:solidFill>
                <a:srgbClr val="1E6787"/>
              </a:solidFill>
              <a:latin typeface="微软雅黑" pitchFamily="34" charset="-122"/>
              <a:ea typeface="微软雅黑" pitchFamily="34" charset="-122"/>
            </a:endParaRPr>
          </a:p>
        </p:txBody>
      </p:sp>
      <p:grpSp>
        <p:nvGrpSpPr>
          <p:cNvPr id="56" name="组合 55">
            <a:extLst>
              <a:ext uri="{FF2B5EF4-FFF2-40B4-BE49-F238E27FC236}">
                <a16:creationId xmlns:a16="http://schemas.microsoft.com/office/drawing/2014/main" id="{B3ECA4EB-10D1-4B65-B604-4032302CDAF4}"/>
              </a:ext>
            </a:extLst>
          </p:cNvPr>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a:extLst>
                <a:ext uri="{FF2B5EF4-FFF2-40B4-BE49-F238E27FC236}">
                  <a16:creationId xmlns:a16="http://schemas.microsoft.com/office/drawing/2014/main" id="{FF372EA1-AB4F-47B1-B450-59AB8827ECD5}"/>
                </a:ext>
              </a:extLst>
            </p:cNvPr>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微软雅黑"/>
              </a:endParaRPr>
            </a:p>
          </p:txBody>
        </p:sp>
        <p:sp>
          <p:nvSpPr>
            <p:cNvPr id="58" name="椭圆 57">
              <a:extLst>
                <a:ext uri="{FF2B5EF4-FFF2-40B4-BE49-F238E27FC236}">
                  <a16:creationId xmlns:a16="http://schemas.microsoft.com/office/drawing/2014/main" id="{0BEE7D95-9E9C-4C6D-91AA-6429F74B9F98}"/>
                </a:ext>
              </a:extLst>
            </p:cNvPr>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微软雅黑"/>
              </a:endParaRPr>
            </a:p>
          </p:txBody>
        </p:sp>
      </p:grpSp>
      <p:cxnSp>
        <p:nvCxnSpPr>
          <p:cNvPr id="20" name="直接连接符 19">
            <a:extLst>
              <a:ext uri="{FF2B5EF4-FFF2-40B4-BE49-F238E27FC236}">
                <a16:creationId xmlns:a16="http://schemas.microsoft.com/office/drawing/2014/main" id="{C4FBB3C1-88AA-4E76-B54C-31018E3BFAA0}"/>
              </a:ext>
            </a:extLst>
          </p:cNvPr>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2" name="矩形 1">
            <a:extLst>
              <a:ext uri="{FF2B5EF4-FFF2-40B4-BE49-F238E27FC236}">
                <a16:creationId xmlns:a16="http://schemas.microsoft.com/office/drawing/2014/main" id="{6CBA683F-B27F-45C2-8BD8-11CF54284B25}"/>
              </a:ext>
            </a:extLst>
          </p:cNvPr>
          <p:cNvSpPr/>
          <p:nvPr/>
        </p:nvSpPr>
        <p:spPr>
          <a:xfrm>
            <a:off x="786101" y="707504"/>
            <a:ext cx="1739212" cy="581057"/>
          </a:xfrm>
          <a:prstGeom prst="rect">
            <a:avLst/>
          </a:prstGeom>
        </p:spPr>
        <p:txBody>
          <a:bodyPr wrap="square">
            <a:spAutoFit/>
          </a:bodyPr>
          <a:lstStyle/>
          <a:p>
            <a:pPr>
              <a:lnSpc>
                <a:spcPct val="150000"/>
              </a:lnSpc>
            </a:pPr>
            <a:r>
              <a:rPr lang="zh-CN" altLang="en-US" sz="2400" b="1" dirty="0">
                <a:latin typeface="+mn-ea"/>
              </a:rPr>
              <a:t>数据准备</a:t>
            </a:r>
            <a:endParaRPr lang="zh-CN" altLang="zh-CN" sz="2400" b="1" dirty="0">
              <a:latin typeface="+mn-ea"/>
            </a:endParaRPr>
          </a:p>
        </p:txBody>
      </p:sp>
      <p:sp>
        <p:nvSpPr>
          <p:cNvPr id="3" name="Rectangle 5">
            <a:extLst>
              <a:ext uri="{FF2B5EF4-FFF2-40B4-BE49-F238E27FC236}">
                <a16:creationId xmlns:a16="http://schemas.microsoft.com/office/drawing/2014/main" id="{E02F6C10-A85B-46A1-BFDA-36A849512CE6}"/>
              </a:ext>
            </a:extLst>
          </p:cNvPr>
          <p:cNvSpPr>
            <a:spLocks noChangeArrowheads="1"/>
          </p:cNvSpPr>
          <p:nvPr/>
        </p:nvSpPr>
        <p:spPr bwMode="auto">
          <a:xfrm>
            <a:off x="530360" y="1380894"/>
            <a:ext cx="11403443"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266700" algn="l" defTabSz="914400" rtl="0" eaLnBrk="0" fontAlgn="base" latinLnBrk="0" hangingPunct="0">
              <a:lnSpc>
                <a:spcPct val="100000"/>
              </a:lnSpc>
              <a:spcBef>
                <a:spcPct val="0"/>
              </a:spcBef>
              <a:spcAft>
                <a:spcPct val="0"/>
              </a:spcAft>
              <a:buClrTx/>
              <a:buSzTx/>
              <a:buFontTx/>
              <a:buNone/>
              <a:tabLst/>
            </a:pPr>
            <a:r>
              <a:rPr kumimoji="0" lang="zh-CN" altLang="zh-CN" sz="2400" b="0" i="0" u="none" strike="noStrike" cap="none" normalizeH="0" baseline="0" dirty="0">
                <a:ln>
                  <a:noFill/>
                </a:ln>
                <a:solidFill>
                  <a:srgbClr val="000000"/>
                </a:solidFill>
                <a:effectLst/>
                <a:latin typeface="+mn-ea"/>
                <a:cs typeface="Times New Roman" panose="02020603050405020304" pitchFamily="18" charset="0"/>
              </a:rPr>
              <a:t>需要准备的文件资料：《红楼梦》小说的</a:t>
            </a:r>
            <a:r>
              <a:rPr kumimoji="0" lang="en-US" altLang="zh-CN" sz="2400" b="0" i="0" u="none" strike="noStrike" cap="none" normalizeH="0" baseline="0" dirty="0">
                <a:ln>
                  <a:noFill/>
                </a:ln>
                <a:solidFill>
                  <a:srgbClr val="000000"/>
                </a:solidFill>
                <a:effectLst/>
                <a:latin typeface="+mn-ea"/>
                <a:cs typeface="Times New Roman" panose="02020603050405020304" pitchFamily="18" charset="0"/>
              </a:rPr>
              <a:t>txt</a:t>
            </a:r>
            <a:r>
              <a:rPr kumimoji="0" lang="zh-CN" altLang="en-US" sz="2400" b="0" i="0" u="none" strike="noStrike" cap="none" normalizeH="0" baseline="0" dirty="0">
                <a:ln>
                  <a:noFill/>
                </a:ln>
                <a:solidFill>
                  <a:srgbClr val="000000"/>
                </a:solidFill>
                <a:effectLst/>
                <a:latin typeface="+mn-ea"/>
                <a:cs typeface="Times New Roman" panose="02020603050405020304" pitchFamily="18" charset="0"/>
              </a:rPr>
              <a:t>版本，编码为</a:t>
            </a:r>
            <a:r>
              <a:rPr kumimoji="0" lang="en-US" altLang="zh-CN" sz="2400" b="0" i="0" u="none" strike="noStrike" cap="none" normalizeH="0" baseline="0" dirty="0" err="1">
                <a:ln>
                  <a:noFill/>
                </a:ln>
                <a:solidFill>
                  <a:srgbClr val="000000"/>
                </a:solidFill>
                <a:effectLst/>
                <a:latin typeface="+mn-ea"/>
                <a:cs typeface="Times New Roman" panose="02020603050405020304" pitchFamily="18" charset="0"/>
              </a:rPr>
              <a:t>utf</a:t>
            </a:r>
            <a:r>
              <a:rPr kumimoji="0" lang="en-US" altLang="zh-CN" sz="2400" b="0" i="0" u="none" strike="noStrike" cap="none" normalizeH="0" baseline="0" dirty="0">
                <a:ln>
                  <a:noFill/>
                </a:ln>
                <a:solidFill>
                  <a:srgbClr val="000000"/>
                </a:solidFill>
                <a:effectLst/>
                <a:latin typeface="+mn-ea"/>
                <a:cs typeface="Times New Roman" panose="02020603050405020304" pitchFamily="18" charset="0"/>
              </a:rPr>
              <a:t>-8</a:t>
            </a:r>
            <a:r>
              <a:rPr kumimoji="0" lang="zh-CN" altLang="en-US" sz="2400" b="0" i="0" u="none" strike="noStrike" cap="none" normalizeH="0" baseline="0" dirty="0">
                <a:ln>
                  <a:noFill/>
                </a:ln>
                <a:solidFill>
                  <a:srgbClr val="000000"/>
                </a:solidFill>
                <a:effectLst/>
                <a:latin typeface="+mn-ea"/>
                <a:cs typeface="Times New Roman" panose="02020603050405020304" pitchFamily="18" charset="0"/>
              </a:rPr>
              <a:t>格式，如图所示。</a:t>
            </a:r>
            <a:endParaRPr kumimoji="0" lang="zh-CN" altLang="en-US" sz="2400" b="0" i="0" u="none" strike="noStrike" cap="none" normalizeH="0" baseline="0" dirty="0">
              <a:ln>
                <a:noFill/>
              </a:ln>
              <a:solidFill>
                <a:schemeClr val="tx1"/>
              </a:solidFill>
              <a:effectLst/>
              <a:latin typeface="+mn-ea"/>
            </a:endParaRPr>
          </a:p>
          <a:p>
            <a:pPr marL="0" marR="0" lvl="0" indent="26670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dirty="0">
              <a:ln>
                <a:noFill/>
              </a:ln>
              <a:solidFill>
                <a:schemeClr val="tx1"/>
              </a:solidFill>
              <a:effectLst/>
              <a:latin typeface="Arial" panose="020B0604020202020204" pitchFamily="34" charset="0"/>
            </a:endParaRPr>
          </a:p>
        </p:txBody>
      </p:sp>
      <p:sp>
        <p:nvSpPr>
          <p:cNvPr id="5" name="Rectangle 7">
            <a:extLst>
              <a:ext uri="{FF2B5EF4-FFF2-40B4-BE49-F238E27FC236}">
                <a16:creationId xmlns:a16="http://schemas.microsoft.com/office/drawing/2014/main" id="{0E2705CF-623C-4FCC-8B90-AACE9EFAAF17}"/>
              </a:ext>
            </a:extLst>
          </p:cNvPr>
          <p:cNvSpPr>
            <a:spLocks noChangeArrowheads="1"/>
          </p:cNvSpPr>
          <p:nvPr/>
        </p:nvSpPr>
        <p:spPr bwMode="auto">
          <a:xfrm>
            <a:off x="1878496" y="637836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14" name="图片 13">
            <a:extLst>
              <a:ext uri="{FF2B5EF4-FFF2-40B4-BE49-F238E27FC236}">
                <a16:creationId xmlns:a16="http://schemas.microsoft.com/office/drawing/2014/main" id="{324A6C33-3C3A-4251-9CFC-1A758D20EF56}"/>
              </a:ext>
            </a:extLst>
          </p:cNvPr>
          <p:cNvPicPr/>
          <p:nvPr/>
        </p:nvPicPr>
        <p:blipFill>
          <a:blip r:embed="rId3"/>
          <a:stretch>
            <a:fillRect/>
          </a:stretch>
        </p:blipFill>
        <p:spPr>
          <a:xfrm>
            <a:off x="1878495" y="1971828"/>
            <a:ext cx="8239539" cy="4406541"/>
          </a:xfrm>
          <a:prstGeom prst="rect">
            <a:avLst/>
          </a:prstGeom>
          <a:ln w="3175">
            <a:solidFill>
              <a:schemeClr val="tx1"/>
            </a:solidFill>
          </a:ln>
        </p:spPr>
      </p:pic>
    </p:spTree>
    <p:extLst>
      <p:ext uri="{BB962C8B-B14F-4D97-AF65-F5344CB8AC3E}">
        <p14:creationId xmlns:p14="http://schemas.microsoft.com/office/powerpoint/2010/main" val="300531308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itchFamily="34" charset="-122"/>
                <a:ea typeface="微软雅黑" pitchFamily="34" charset="-122"/>
              </a:rPr>
              <a:t>中文文本分析实例</a:t>
            </a:r>
            <a:r>
              <a:rPr lang="en-US" altLang="zh-CN" sz="2400" b="1" spc="300" dirty="0">
                <a:solidFill>
                  <a:srgbClr val="1E6787"/>
                </a:solidFill>
                <a:latin typeface="微软雅黑" pitchFamily="34" charset="-122"/>
                <a:ea typeface="微软雅黑" pitchFamily="34" charset="-122"/>
              </a:rPr>
              <a:t>《</a:t>
            </a:r>
            <a:r>
              <a:rPr lang="zh-CN" altLang="en-US" sz="2400" b="1" spc="300" dirty="0">
                <a:solidFill>
                  <a:srgbClr val="1E6787"/>
                </a:solidFill>
                <a:latin typeface="微软雅黑" pitchFamily="34" charset="-122"/>
                <a:ea typeface="微软雅黑" pitchFamily="34" charset="-122"/>
              </a:rPr>
              <a:t>红楼梦</a:t>
            </a:r>
            <a:r>
              <a:rPr lang="en-US" altLang="zh-CN" sz="2400" b="1" spc="300" dirty="0">
                <a:solidFill>
                  <a:srgbClr val="1E6787"/>
                </a:solidFill>
                <a:latin typeface="微软雅黑" pitchFamily="34" charset="-122"/>
                <a:ea typeface="微软雅黑" pitchFamily="34" charset="-122"/>
              </a:rPr>
              <a:t>》</a:t>
            </a:r>
            <a:endParaRPr lang="zh-CN" altLang="en-US" sz="2400" b="1" spc="300" dirty="0">
              <a:solidFill>
                <a:srgbClr val="1E6787"/>
              </a:solidFill>
              <a:latin typeface="微软雅黑" pitchFamily="34" charset="-122"/>
              <a:ea typeface="微软雅黑" pitchFamily="34" charset="-122"/>
            </a:endParaRPr>
          </a:p>
        </p:txBody>
      </p:sp>
      <p:grpSp>
        <p:nvGrpSpPr>
          <p:cNvPr id="56" name="组合 55">
            <a:extLst>
              <a:ext uri="{FF2B5EF4-FFF2-40B4-BE49-F238E27FC236}">
                <a16:creationId xmlns:a16="http://schemas.microsoft.com/office/drawing/2014/main" id="{B3ECA4EB-10D1-4B65-B604-4032302CDAF4}"/>
              </a:ext>
            </a:extLst>
          </p:cNvPr>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a:extLst>
                <a:ext uri="{FF2B5EF4-FFF2-40B4-BE49-F238E27FC236}">
                  <a16:creationId xmlns:a16="http://schemas.microsoft.com/office/drawing/2014/main" id="{FF372EA1-AB4F-47B1-B450-59AB8827ECD5}"/>
                </a:ext>
              </a:extLst>
            </p:cNvPr>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微软雅黑"/>
              </a:endParaRPr>
            </a:p>
          </p:txBody>
        </p:sp>
        <p:sp>
          <p:nvSpPr>
            <p:cNvPr id="58" name="椭圆 57">
              <a:extLst>
                <a:ext uri="{FF2B5EF4-FFF2-40B4-BE49-F238E27FC236}">
                  <a16:creationId xmlns:a16="http://schemas.microsoft.com/office/drawing/2014/main" id="{0BEE7D95-9E9C-4C6D-91AA-6429F74B9F98}"/>
                </a:ext>
              </a:extLst>
            </p:cNvPr>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微软雅黑"/>
              </a:endParaRPr>
            </a:p>
          </p:txBody>
        </p:sp>
      </p:grpSp>
      <p:cxnSp>
        <p:nvCxnSpPr>
          <p:cNvPr id="20" name="直接连接符 19">
            <a:extLst>
              <a:ext uri="{FF2B5EF4-FFF2-40B4-BE49-F238E27FC236}">
                <a16:creationId xmlns:a16="http://schemas.microsoft.com/office/drawing/2014/main" id="{C4FBB3C1-88AA-4E76-B54C-31018E3BFAA0}"/>
              </a:ext>
            </a:extLst>
          </p:cNvPr>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2" name="矩形 1">
            <a:extLst>
              <a:ext uri="{FF2B5EF4-FFF2-40B4-BE49-F238E27FC236}">
                <a16:creationId xmlns:a16="http://schemas.microsoft.com/office/drawing/2014/main" id="{6CBA683F-B27F-45C2-8BD8-11CF54284B25}"/>
              </a:ext>
            </a:extLst>
          </p:cNvPr>
          <p:cNvSpPr/>
          <p:nvPr/>
        </p:nvSpPr>
        <p:spPr>
          <a:xfrm>
            <a:off x="786101" y="707504"/>
            <a:ext cx="1739212" cy="581057"/>
          </a:xfrm>
          <a:prstGeom prst="rect">
            <a:avLst/>
          </a:prstGeom>
        </p:spPr>
        <p:txBody>
          <a:bodyPr wrap="square">
            <a:spAutoFit/>
          </a:bodyPr>
          <a:lstStyle/>
          <a:p>
            <a:pPr>
              <a:lnSpc>
                <a:spcPct val="150000"/>
              </a:lnSpc>
            </a:pPr>
            <a:r>
              <a:rPr lang="zh-CN" altLang="en-US" sz="2400" b="1" dirty="0">
                <a:latin typeface="+mn-ea"/>
              </a:rPr>
              <a:t>数据准备</a:t>
            </a:r>
            <a:endParaRPr lang="zh-CN" altLang="zh-CN" sz="2400" b="1" dirty="0">
              <a:latin typeface="+mn-ea"/>
            </a:endParaRPr>
          </a:p>
        </p:txBody>
      </p:sp>
      <p:sp>
        <p:nvSpPr>
          <p:cNvPr id="3" name="Rectangle 5">
            <a:extLst>
              <a:ext uri="{FF2B5EF4-FFF2-40B4-BE49-F238E27FC236}">
                <a16:creationId xmlns:a16="http://schemas.microsoft.com/office/drawing/2014/main" id="{E02F6C10-A85B-46A1-BFDA-36A849512CE6}"/>
              </a:ext>
            </a:extLst>
          </p:cNvPr>
          <p:cNvSpPr>
            <a:spLocks noChangeArrowheads="1"/>
          </p:cNvSpPr>
          <p:nvPr/>
        </p:nvSpPr>
        <p:spPr bwMode="auto">
          <a:xfrm>
            <a:off x="786101" y="1288561"/>
            <a:ext cx="7777385"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r>
              <a:rPr lang="zh-CN" altLang="zh-CN" sz="2400" dirty="0">
                <a:latin typeface="+mn-ea"/>
              </a:rPr>
              <a:t>通过</a:t>
            </a:r>
            <a:r>
              <a:rPr lang="en-US" altLang="zh-CN" sz="2400" dirty="0" err="1">
                <a:latin typeface="+mn-ea"/>
              </a:rPr>
              <a:t>getText</a:t>
            </a:r>
            <a:r>
              <a:rPr lang="en-US" altLang="zh-CN" sz="2400" dirty="0">
                <a:latin typeface="+mn-ea"/>
              </a:rPr>
              <a:t>()</a:t>
            </a:r>
            <a:r>
              <a:rPr lang="zh-CN" altLang="zh-CN" sz="2400" dirty="0">
                <a:latin typeface="+mn-ea"/>
              </a:rPr>
              <a:t>函数，读取“红楼梦</a:t>
            </a:r>
            <a:r>
              <a:rPr lang="en-US" altLang="zh-CN" sz="2400" dirty="0">
                <a:latin typeface="+mn-ea"/>
              </a:rPr>
              <a:t>.txt</a:t>
            </a:r>
            <a:r>
              <a:rPr lang="zh-CN" altLang="zh-CN" sz="2400" dirty="0">
                <a:latin typeface="+mn-ea"/>
              </a:rPr>
              <a:t>”中的文本内容。</a:t>
            </a:r>
          </a:p>
          <a:p>
            <a:pPr marL="0" marR="0" lvl="0" indent="26670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dirty="0">
              <a:ln>
                <a:noFill/>
              </a:ln>
              <a:solidFill>
                <a:schemeClr val="tx1"/>
              </a:solidFill>
              <a:effectLst/>
              <a:latin typeface="Arial" panose="020B0604020202020204" pitchFamily="34" charset="0"/>
            </a:endParaRPr>
          </a:p>
        </p:txBody>
      </p:sp>
      <p:sp>
        <p:nvSpPr>
          <p:cNvPr id="5" name="Rectangle 7">
            <a:extLst>
              <a:ext uri="{FF2B5EF4-FFF2-40B4-BE49-F238E27FC236}">
                <a16:creationId xmlns:a16="http://schemas.microsoft.com/office/drawing/2014/main" id="{0E2705CF-623C-4FCC-8B90-AACE9EFAAF17}"/>
              </a:ext>
            </a:extLst>
          </p:cNvPr>
          <p:cNvSpPr>
            <a:spLocks noChangeArrowheads="1"/>
          </p:cNvSpPr>
          <p:nvPr/>
        </p:nvSpPr>
        <p:spPr bwMode="auto">
          <a:xfrm>
            <a:off x="1878496" y="637836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6" name="图片 5">
            <a:extLst>
              <a:ext uri="{FF2B5EF4-FFF2-40B4-BE49-F238E27FC236}">
                <a16:creationId xmlns:a16="http://schemas.microsoft.com/office/drawing/2014/main" id="{7525C191-5820-487F-8ED8-C0F7FF557885}"/>
              </a:ext>
            </a:extLst>
          </p:cNvPr>
          <p:cNvPicPr>
            <a:picLocks noChangeAspect="1"/>
          </p:cNvPicPr>
          <p:nvPr/>
        </p:nvPicPr>
        <p:blipFill>
          <a:blip r:embed="rId3"/>
          <a:stretch>
            <a:fillRect/>
          </a:stretch>
        </p:blipFill>
        <p:spPr>
          <a:xfrm>
            <a:off x="1472855" y="2109663"/>
            <a:ext cx="8277433" cy="2194325"/>
          </a:xfrm>
          <a:prstGeom prst="rect">
            <a:avLst/>
          </a:prstGeom>
        </p:spPr>
        <p:style>
          <a:lnRef idx="1">
            <a:schemeClr val="dk1"/>
          </a:lnRef>
          <a:fillRef idx="2">
            <a:schemeClr val="dk1"/>
          </a:fillRef>
          <a:effectRef idx="1">
            <a:schemeClr val="dk1"/>
          </a:effectRef>
          <a:fontRef idx="minor">
            <a:schemeClr val="dk1"/>
          </a:fontRef>
        </p:style>
      </p:pic>
    </p:spTree>
    <p:extLst>
      <p:ext uri="{BB962C8B-B14F-4D97-AF65-F5344CB8AC3E}">
        <p14:creationId xmlns:p14="http://schemas.microsoft.com/office/powerpoint/2010/main" val="6992381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35C443E5-AA45-4E56-92FF-A6AED219E4DA}"/>
              </a:ext>
            </a:extLst>
          </p:cNvPr>
          <p:cNvSpPr>
            <a:spLocks noChangeAspect="1"/>
          </p:cNvSpPr>
          <p:nvPr>
            <p:custDataLst>
              <p:tags r:id="rId1"/>
            </p:custDataLst>
          </p:nvPr>
        </p:nvSpPr>
        <p:spPr>
          <a:xfrm>
            <a:off x="1295400" y="0"/>
            <a:ext cx="9601199" cy="6858000"/>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355600" rIns="355600" rtlCol="0" anchor="ctr">
            <a:noAutofit/>
          </a:bodyPr>
          <a:lstStyle/>
          <a:p>
            <a:pPr algn="ctr"/>
            <a:r>
              <a:rPr lang="zh-CN" altLang="en-US" sz="20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网络视频</a:t>
            </a:r>
          </a:p>
          <a:p>
            <a:pPr algn="just"/>
            <a:endParaRPr lang="zh-CN" altLang="en-US" sz="1600">
              <a:solidFill>
                <a:srgbClr val="F8F8F8"/>
              </a:solidFill>
              <a:latin typeface="Microsoft Yahei" panose="020B0503020204020204" pitchFamily="34" charset="-122"/>
              <a:ea typeface="Microsoft Yahei" panose="020B0503020204020204" pitchFamily="34" charset="-122"/>
              <a:sym typeface="Microsoft Yahei" panose="020B0503020204020204" pitchFamily="34" charset="-122"/>
            </a:endParaRPr>
          </a:p>
          <a:p>
            <a:pPr algn="just"/>
            <a:r>
              <a:rPr lang="en-US" altLang="zh-CN" sz="1600">
                <a:solidFill>
                  <a:srgbClr val="F8F8F8"/>
                </a:solidFill>
                <a:latin typeface="Microsoft Yahei" panose="020B0503020204020204" pitchFamily="34" charset="-122"/>
                <a:ea typeface="Microsoft Yahei" panose="020B0503020204020204" pitchFamily="34" charset="-122"/>
                <a:sym typeface="Microsoft Yahei" panose="020B0503020204020204" pitchFamily="34" charset="-122"/>
              </a:rPr>
              <a:t>https://www.bilibili.com/video/BV1ZxQ2YAERj/?spm_id_from=333.337.search-card.all.click&amp;vd_source=5431d634c0425af0db3a0222bec3a7bf</a:t>
            </a:r>
          </a:p>
          <a:p>
            <a:pPr algn="just"/>
            <a:endParaRPr lang="en-US" altLang="zh-CN" sz="1600">
              <a:solidFill>
                <a:srgbClr val="F8F8F8"/>
              </a:solidFill>
              <a:latin typeface="Microsoft Yahei" panose="020B0503020204020204" pitchFamily="34" charset="-122"/>
              <a:ea typeface="Microsoft Yahei" panose="020B0503020204020204" pitchFamily="34" charset="-122"/>
              <a:sym typeface="Microsoft Yahei" panose="020B0503020204020204" pitchFamily="34" charset="-122"/>
            </a:endParaRPr>
          </a:p>
          <a:p>
            <a:pPr algn="just"/>
            <a:endParaRPr lang="en-US" altLang="zh-CN" sz="1600">
              <a:solidFill>
                <a:srgbClr val="F8F8F8"/>
              </a:solidFill>
              <a:latin typeface="Microsoft Yahei" panose="020B0503020204020204" pitchFamily="34" charset="-122"/>
              <a:ea typeface="Microsoft Yahei" panose="020B0503020204020204" pitchFamily="34" charset="-122"/>
              <a:sym typeface="Microsoft Yahei" panose="020B0503020204020204" pitchFamily="34" charset="-122"/>
            </a:endParaRPr>
          </a:p>
          <a:p>
            <a:pPr algn="just"/>
            <a:endParaRPr lang="en-US" altLang="zh-CN" sz="1600">
              <a:solidFill>
                <a:srgbClr val="F8F8F8"/>
              </a:solidFill>
              <a:latin typeface="Microsoft Yahei" panose="020B0503020204020204" pitchFamily="34" charset="-122"/>
              <a:ea typeface="Microsoft Yahei" panose="020B0503020204020204" pitchFamily="34" charset="-122"/>
              <a:sym typeface="Microsoft Yahei" panose="020B0503020204020204" pitchFamily="34" charset="-122"/>
            </a:endParaRPr>
          </a:p>
          <a:p>
            <a:pPr algn="just"/>
            <a:endParaRPr lang="en-US" altLang="zh-CN" sz="1600">
              <a:solidFill>
                <a:srgbClr val="F8F8F8"/>
              </a:solidFill>
              <a:latin typeface="Microsoft Yahei" panose="020B0503020204020204" pitchFamily="34" charset="-122"/>
              <a:ea typeface="Microsoft Yahei" panose="020B0503020204020204" pitchFamily="34" charset="-122"/>
              <a:sym typeface="Microsoft Yahei" panose="020B0503020204020204" pitchFamily="34" charset="-122"/>
            </a:endParaRPr>
          </a:p>
          <a:p>
            <a:pPr algn="just"/>
            <a:r>
              <a:rPr lang="zh-CN" altLang="en-US" sz="1100">
                <a:solidFill>
                  <a:srgbClr val="C8C8C8"/>
                </a:solidFill>
                <a:latin typeface="Microsoft Yahei" panose="020B0503020204020204" pitchFamily="34" charset="-122"/>
                <a:ea typeface="Microsoft Yahei" panose="020B0503020204020204" pitchFamily="34" charset="-122"/>
                <a:sym typeface="Microsoft Yahei" panose="020B0503020204020204" pitchFamily="34" charset="-122"/>
              </a:rPr>
              <a:t>温馨提示：此视频框在点击“上传手机课件”时会进行转换，用手机进行观看时则会变为可点击的视频。此视频框可被拖动移位和修改大小</a:t>
            </a:r>
          </a:p>
        </p:txBody>
      </p:sp>
    </p:spTree>
    <p:extLst>
      <p:ext uri="{BB962C8B-B14F-4D97-AF65-F5344CB8AC3E}">
        <p14:creationId xmlns:p14="http://schemas.microsoft.com/office/powerpoint/2010/main" val="169305777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itchFamily="34" charset="-122"/>
                <a:ea typeface="微软雅黑" pitchFamily="34" charset="-122"/>
              </a:rPr>
              <a:t>中文文本分析实例</a:t>
            </a:r>
            <a:r>
              <a:rPr lang="en-US" altLang="zh-CN" sz="2400" b="1" spc="300" dirty="0">
                <a:solidFill>
                  <a:srgbClr val="1E6787"/>
                </a:solidFill>
                <a:latin typeface="微软雅黑" pitchFamily="34" charset="-122"/>
                <a:ea typeface="微软雅黑" pitchFamily="34" charset="-122"/>
              </a:rPr>
              <a:t>《</a:t>
            </a:r>
            <a:r>
              <a:rPr lang="zh-CN" altLang="en-US" sz="2400" b="1" spc="300" dirty="0">
                <a:solidFill>
                  <a:srgbClr val="1E6787"/>
                </a:solidFill>
                <a:latin typeface="微软雅黑" pitchFamily="34" charset="-122"/>
                <a:ea typeface="微软雅黑" pitchFamily="34" charset="-122"/>
              </a:rPr>
              <a:t>红楼梦</a:t>
            </a:r>
            <a:r>
              <a:rPr lang="en-US" altLang="zh-CN" sz="2400" b="1" spc="300" dirty="0">
                <a:solidFill>
                  <a:srgbClr val="1E6787"/>
                </a:solidFill>
                <a:latin typeface="微软雅黑" pitchFamily="34" charset="-122"/>
                <a:ea typeface="微软雅黑" pitchFamily="34" charset="-122"/>
              </a:rPr>
              <a:t>》</a:t>
            </a:r>
            <a:endParaRPr lang="zh-CN" altLang="en-US" sz="2400" b="1" spc="300" dirty="0">
              <a:solidFill>
                <a:srgbClr val="1E6787"/>
              </a:solidFill>
              <a:latin typeface="微软雅黑" pitchFamily="34" charset="-122"/>
              <a:ea typeface="微软雅黑" pitchFamily="34" charset="-122"/>
            </a:endParaRPr>
          </a:p>
        </p:txBody>
      </p:sp>
      <p:grpSp>
        <p:nvGrpSpPr>
          <p:cNvPr id="56" name="组合 55">
            <a:extLst>
              <a:ext uri="{FF2B5EF4-FFF2-40B4-BE49-F238E27FC236}">
                <a16:creationId xmlns:a16="http://schemas.microsoft.com/office/drawing/2014/main" id="{B3ECA4EB-10D1-4B65-B604-4032302CDAF4}"/>
              </a:ext>
            </a:extLst>
          </p:cNvPr>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a:extLst>
                <a:ext uri="{FF2B5EF4-FFF2-40B4-BE49-F238E27FC236}">
                  <a16:creationId xmlns:a16="http://schemas.microsoft.com/office/drawing/2014/main" id="{FF372EA1-AB4F-47B1-B450-59AB8827ECD5}"/>
                </a:ext>
              </a:extLst>
            </p:cNvPr>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微软雅黑"/>
              </a:endParaRPr>
            </a:p>
          </p:txBody>
        </p:sp>
        <p:sp>
          <p:nvSpPr>
            <p:cNvPr id="58" name="椭圆 57">
              <a:extLst>
                <a:ext uri="{FF2B5EF4-FFF2-40B4-BE49-F238E27FC236}">
                  <a16:creationId xmlns:a16="http://schemas.microsoft.com/office/drawing/2014/main" id="{0BEE7D95-9E9C-4C6D-91AA-6429F74B9F98}"/>
                </a:ext>
              </a:extLst>
            </p:cNvPr>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微软雅黑"/>
              </a:endParaRPr>
            </a:p>
          </p:txBody>
        </p:sp>
      </p:grpSp>
      <p:cxnSp>
        <p:nvCxnSpPr>
          <p:cNvPr id="20" name="直接连接符 19">
            <a:extLst>
              <a:ext uri="{FF2B5EF4-FFF2-40B4-BE49-F238E27FC236}">
                <a16:creationId xmlns:a16="http://schemas.microsoft.com/office/drawing/2014/main" id="{C4FBB3C1-88AA-4E76-B54C-31018E3BFAA0}"/>
              </a:ext>
            </a:extLst>
          </p:cNvPr>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2" name="矩形 1">
            <a:extLst>
              <a:ext uri="{FF2B5EF4-FFF2-40B4-BE49-F238E27FC236}">
                <a16:creationId xmlns:a16="http://schemas.microsoft.com/office/drawing/2014/main" id="{6CBA683F-B27F-45C2-8BD8-11CF54284B25}"/>
              </a:ext>
            </a:extLst>
          </p:cNvPr>
          <p:cNvSpPr/>
          <p:nvPr/>
        </p:nvSpPr>
        <p:spPr>
          <a:xfrm>
            <a:off x="786100" y="707504"/>
            <a:ext cx="2732352" cy="581057"/>
          </a:xfrm>
          <a:prstGeom prst="rect">
            <a:avLst/>
          </a:prstGeom>
        </p:spPr>
        <p:txBody>
          <a:bodyPr wrap="square">
            <a:spAutoFit/>
          </a:bodyPr>
          <a:lstStyle/>
          <a:p>
            <a:pPr>
              <a:lnSpc>
                <a:spcPct val="150000"/>
              </a:lnSpc>
            </a:pPr>
            <a:r>
              <a:rPr lang="zh-CN" altLang="zh-CN" sz="2400" b="1" dirty="0"/>
              <a:t>分词并统计词频</a:t>
            </a:r>
            <a:endParaRPr lang="zh-CN" altLang="zh-CN" sz="3200" b="1" dirty="0">
              <a:latin typeface="+mn-ea"/>
            </a:endParaRPr>
          </a:p>
        </p:txBody>
      </p:sp>
      <p:sp>
        <p:nvSpPr>
          <p:cNvPr id="5" name="Rectangle 7">
            <a:extLst>
              <a:ext uri="{FF2B5EF4-FFF2-40B4-BE49-F238E27FC236}">
                <a16:creationId xmlns:a16="http://schemas.microsoft.com/office/drawing/2014/main" id="{0E2705CF-623C-4FCC-8B90-AACE9EFAAF17}"/>
              </a:ext>
            </a:extLst>
          </p:cNvPr>
          <p:cNvSpPr>
            <a:spLocks noChangeArrowheads="1"/>
          </p:cNvSpPr>
          <p:nvPr/>
        </p:nvSpPr>
        <p:spPr bwMode="auto">
          <a:xfrm>
            <a:off x="1878496" y="637836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9" name="图片 8">
            <a:extLst>
              <a:ext uri="{FF2B5EF4-FFF2-40B4-BE49-F238E27FC236}">
                <a16:creationId xmlns:a16="http://schemas.microsoft.com/office/drawing/2014/main" id="{DE6144FF-AA06-425A-98B0-D27664F470DC}"/>
              </a:ext>
            </a:extLst>
          </p:cNvPr>
          <p:cNvPicPr>
            <a:picLocks noChangeAspect="1"/>
          </p:cNvPicPr>
          <p:nvPr/>
        </p:nvPicPr>
        <p:blipFill>
          <a:blip r:embed="rId3"/>
          <a:stretch>
            <a:fillRect/>
          </a:stretch>
        </p:blipFill>
        <p:spPr>
          <a:xfrm>
            <a:off x="786100" y="1416366"/>
            <a:ext cx="8291099" cy="5108260"/>
          </a:xfrm>
          <a:prstGeom prst="rect">
            <a:avLst/>
          </a:prstGeom>
        </p:spPr>
        <p:style>
          <a:lnRef idx="1">
            <a:schemeClr val="dk1"/>
          </a:lnRef>
          <a:fillRef idx="2">
            <a:schemeClr val="dk1"/>
          </a:fillRef>
          <a:effectRef idx="1">
            <a:schemeClr val="dk1"/>
          </a:effectRef>
          <a:fontRef idx="minor">
            <a:schemeClr val="dk1"/>
          </a:fontRef>
        </p:style>
      </p:pic>
      <p:grpSp>
        <p:nvGrpSpPr>
          <p:cNvPr id="3" name="组合 2">
            <a:extLst>
              <a:ext uri="{FF2B5EF4-FFF2-40B4-BE49-F238E27FC236}">
                <a16:creationId xmlns:a16="http://schemas.microsoft.com/office/drawing/2014/main" id="{DEB7FB66-B2DC-440E-8350-70F2EC6ADF33}"/>
              </a:ext>
            </a:extLst>
          </p:cNvPr>
          <p:cNvGrpSpPr/>
          <p:nvPr/>
        </p:nvGrpSpPr>
        <p:grpSpPr>
          <a:xfrm>
            <a:off x="1192696" y="1829527"/>
            <a:ext cx="10336058" cy="1598744"/>
            <a:chOff x="1192696" y="1829527"/>
            <a:chExt cx="10336058" cy="1598744"/>
          </a:xfrm>
        </p:grpSpPr>
        <p:sp>
          <p:nvSpPr>
            <p:cNvPr id="11" name="矩形 10">
              <a:extLst>
                <a:ext uri="{FF2B5EF4-FFF2-40B4-BE49-F238E27FC236}">
                  <a16:creationId xmlns:a16="http://schemas.microsoft.com/office/drawing/2014/main" id="{72555C35-B57B-4C70-86CE-D34E238769B6}"/>
                </a:ext>
              </a:extLst>
            </p:cNvPr>
            <p:cNvSpPr/>
            <p:nvPr/>
          </p:nvSpPr>
          <p:spPr>
            <a:xfrm>
              <a:off x="9262361" y="1829527"/>
              <a:ext cx="2266393" cy="1598744"/>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lnSpc>
                  <a:spcPct val="150000"/>
                </a:lnSpc>
              </a:pPr>
              <a:r>
                <a:rPr lang="zh-CN" altLang="en-US" sz="2400" dirty="0"/>
                <a:t>对读入的文本进行分词操作</a:t>
              </a:r>
            </a:p>
          </p:txBody>
        </p:sp>
        <p:sp>
          <p:nvSpPr>
            <p:cNvPr id="13" name="矩形 12">
              <a:extLst>
                <a:ext uri="{FF2B5EF4-FFF2-40B4-BE49-F238E27FC236}">
                  <a16:creationId xmlns:a16="http://schemas.microsoft.com/office/drawing/2014/main" id="{E85ED77C-2BD9-463E-BF51-996CDA79EAA1}"/>
                </a:ext>
              </a:extLst>
            </p:cNvPr>
            <p:cNvSpPr/>
            <p:nvPr/>
          </p:nvSpPr>
          <p:spPr>
            <a:xfrm>
              <a:off x="1192696" y="2415208"/>
              <a:ext cx="7663069" cy="427383"/>
            </a:xfrm>
            <a:prstGeom prst="rect">
              <a:avLst/>
            </a:prstGeom>
            <a:noFill/>
            <a:ln w="38100"/>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grpSp>
    </p:spTree>
    <p:extLst>
      <p:ext uri="{BB962C8B-B14F-4D97-AF65-F5344CB8AC3E}">
        <p14:creationId xmlns:p14="http://schemas.microsoft.com/office/powerpoint/2010/main" val="3653187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itchFamily="34" charset="-122"/>
                <a:ea typeface="微软雅黑" pitchFamily="34" charset="-122"/>
              </a:rPr>
              <a:t>中文文本分析实例</a:t>
            </a:r>
            <a:r>
              <a:rPr lang="en-US" altLang="zh-CN" sz="2400" b="1" spc="300" dirty="0">
                <a:solidFill>
                  <a:srgbClr val="1E6787"/>
                </a:solidFill>
                <a:latin typeface="微软雅黑" pitchFamily="34" charset="-122"/>
                <a:ea typeface="微软雅黑" pitchFamily="34" charset="-122"/>
              </a:rPr>
              <a:t>《</a:t>
            </a:r>
            <a:r>
              <a:rPr lang="zh-CN" altLang="en-US" sz="2400" b="1" spc="300" dirty="0">
                <a:solidFill>
                  <a:srgbClr val="1E6787"/>
                </a:solidFill>
                <a:latin typeface="微软雅黑" pitchFamily="34" charset="-122"/>
                <a:ea typeface="微软雅黑" pitchFamily="34" charset="-122"/>
              </a:rPr>
              <a:t>红楼梦</a:t>
            </a:r>
            <a:r>
              <a:rPr lang="en-US" altLang="zh-CN" sz="2400" b="1" spc="300" dirty="0">
                <a:solidFill>
                  <a:srgbClr val="1E6787"/>
                </a:solidFill>
                <a:latin typeface="微软雅黑" pitchFamily="34" charset="-122"/>
                <a:ea typeface="微软雅黑" pitchFamily="34" charset="-122"/>
              </a:rPr>
              <a:t>》</a:t>
            </a:r>
            <a:endParaRPr lang="zh-CN" altLang="en-US" sz="2400" b="1" spc="300" dirty="0">
              <a:solidFill>
                <a:srgbClr val="1E6787"/>
              </a:solidFill>
              <a:latin typeface="微软雅黑" pitchFamily="34" charset="-122"/>
              <a:ea typeface="微软雅黑" pitchFamily="34" charset="-122"/>
            </a:endParaRPr>
          </a:p>
        </p:txBody>
      </p:sp>
      <p:grpSp>
        <p:nvGrpSpPr>
          <p:cNvPr id="56" name="组合 55">
            <a:extLst>
              <a:ext uri="{FF2B5EF4-FFF2-40B4-BE49-F238E27FC236}">
                <a16:creationId xmlns:a16="http://schemas.microsoft.com/office/drawing/2014/main" id="{B3ECA4EB-10D1-4B65-B604-4032302CDAF4}"/>
              </a:ext>
            </a:extLst>
          </p:cNvPr>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a:extLst>
                <a:ext uri="{FF2B5EF4-FFF2-40B4-BE49-F238E27FC236}">
                  <a16:creationId xmlns:a16="http://schemas.microsoft.com/office/drawing/2014/main" id="{FF372EA1-AB4F-47B1-B450-59AB8827ECD5}"/>
                </a:ext>
              </a:extLst>
            </p:cNvPr>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微软雅黑"/>
              </a:endParaRPr>
            </a:p>
          </p:txBody>
        </p:sp>
        <p:sp>
          <p:nvSpPr>
            <p:cNvPr id="58" name="椭圆 57">
              <a:extLst>
                <a:ext uri="{FF2B5EF4-FFF2-40B4-BE49-F238E27FC236}">
                  <a16:creationId xmlns:a16="http://schemas.microsoft.com/office/drawing/2014/main" id="{0BEE7D95-9E9C-4C6D-91AA-6429F74B9F98}"/>
                </a:ext>
              </a:extLst>
            </p:cNvPr>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微软雅黑"/>
              </a:endParaRPr>
            </a:p>
          </p:txBody>
        </p:sp>
      </p:grpSp>
      <p:cxnSp>
        <p:nvCxnSpPr>
          <p:cNvPr id="20" name="直接连接符 19">
            <a:extLst>
              <a:ext uri="{FF2B5EF4-FFF2-40B4-BE49-F238E27FC236}">
                <a16:creationId xmlns:a16="http://schemas.microsoft.com/office/drawing/2014/main" id="{C4FBB3C1-88AA-4E76-B54C-31018E3BFAA0}"/>
              </a:ext>
            </a:extLst>
          </p:cNvPr>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2" name="矩形 1">
            <a:extLst>
              <a:ext uri="{FF2B5EF4-FFF2-40B4-BE49-F238E27FC236}">
                <a16:creationId xmlns:a16="http://schemas.microsoft.com/office/drawing/2014/main" id="{6CBA683F-B27F-45C2-8BD8-11CF54284B25}"/>
              </a:ext>
            </a:extLst>
          </p:cNvPr>
          <p:cNvSpPr/>
          <p:nvPr/>
        </p:nvSpPr>
        <p:spPr>
          <a:xfrm>
            <a:off x="786100" y="707504"/>
            <a:ext cx="2732352" cy="581057"/>
          </a:xfrm>
          <a:prstGeom prst="rect">
            <a:avLst/>
          </a:prstGeom>
        </p:spPr>
        <p:txBody>
          <a:bodyPr wrap="square">
            <a:spAutoFit/>
          </a:bodyPr>
          <a:lstStyle/>
          <a:p>
            <a:pPr>
              <a:lnSpc>
                <a:spcPct val="150000"/>
              </a:lnSpc>
            </a:pPr>
            <a:r>
              <a:rPr lang="zh-CN" altLang="zh-CN" sz="2400" b="1" dirty="0"/>
              <a:t>分词并统计词频</a:t>
            </a:r>
            <a:endParaRPr lang="zh-CN" altLang="zh-CN" sz="3200" b="1" dirty="0">
              <a:latin typeface="+mn-ea"/>
            </a:endParaRPr>
          </a:p>
        </p:txBody>
      </p:sp>
      <p:sp>
        <p:nvSpPr>
          <p:cNvPr id="5" name="Rectangle 7">
            <a:extLst>
              <a:ext uri="{FF2B5EF4-FFF2-40B4-BE49-F238E27FC236}">
                <a16:creationId xmlns:a16="http://schemas.microsoft.com/office/drawing/2014/main" id="{0E2705CF-623C-4FCC-8B90-AACE9EFAAF17}"/>
              </a:ext>
            </a:extLst>
          </p:cNvPr>
          <p:cNvSpPr>
            <a:spLocks noChangeArrowheads="1"/>
          </p:cNvSpPr>
          <p:nvPr/>
        </p:nvSpPr>
        <p:spPr bwMode="auto">
          <a:xfrm>
            <a:off x="1878496" y="637836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9" name="图片 8">
            <a:extLst>
              <a:ext uri="{FF2B5EF4-FFF2-40B4-BE49-F238E27FC236}">
                <a16:creationId xmlns:a16="http://schemas.microsoft.com/office/drawing/2014/main" id="{DE6144FF-AA06-425A-98B0-D27664F470DC}"/>
              </a:ext>
            </a:extLst>
          </p:cNvPr>
          <p:cNvPicPr>
            <a:picLocks noChangeAspect="1"/>
          </p:cNvPicPr>
          <p:nvPr/>
        </p:nvPicPr>
        <p:blipFill>
          <a:blip r:embed="rId3"/>
          <a:stretch>
            <a:fillRect/>
          </a:stretch>
        </p:blipFill>
        <p:spPr>
          <a:xfrm>
            <a:off x="786100" y="1416366"/>
            <a:ext cx="8291099" cy="5108260"/>
          </a:xfrm>
          <a:prstGeom prst="rect">
            <a:avLst/>
          </a:prstGeom>
        </p:spPr>
        <p:style>
          <a:lnRef idx="1">
            <a:schemeClr val="dk1"/>
          </a:lnRef>
          <a:fillRef idx="2">
            <a:schemeClr val="dk1"/>
          </a:fillRef>
          <a:effectRef idx="1">
            <a:schemeClr val="dk1"/>
          </a:effectRef>
          <a:fontRef idx="minor">
            <a:schemeClr val="dk1"/>
          </a:fontRef>
        </p:style>
      </p:pic>
      <p:grpSp>
        <p:nvGrpSpPr>
          <p:cNvPr id="3" name="组合 2">
            <a:extLst>
              <a:ext uri="{FF2B5EF4-FFF2-40B4-BE49-F238E27FC236}">
                <a16:creationId xmlns:a16="http://schemas.microsoft.com/office/drawing/2014/main" id="{72B9C2E5-8A89-45B1-AFFE-5720C53C82BF}"/>
              </a:ext>
            </a:extLst>
          </p:cNvPr>
          <p:cNvGrpSpPr/>
          <p:nvPr/>
        </p:nvGrpSpPr>
        <p:grpSpPr>
          <a:xfrm>
            <a:off x="1192696" y="2343423"/>
            <a:ext cx="10505661" cy="2389083"/>
            <a:chOff x="1192696" y="2343423"/>
            <a:chExt cx="10505661" cy="2389083"/>
          </a:xfrm>
        </p:grpSpPr>
        <p:sp>
          <p:nvSpPr>
            <p:cNvPr id="11" name="矩形 10">
              <a:extLst>
                <a:ext uri="{FF2B5EF4-FFF2-40B4-BE49-F238E27FC236}">
                  <a16:creationId xmlns:a16="http://schemas.microsoft.com/office/drawing/2014/main" id="{72555C35-B57B-4C70-86CE-D34E238769B6}"/>
                </a:ext>
              </a:extLst>
            </p:cNvPr>
            <p:cNvSpPr/>
            <p:nvPr/>
          </p:nvSpPr>
          <p:spPr>
            <a:xfrm>
              <a:off x="9262361" y="2343423"/>
              <a:ext cx="2435996" cy="2389083"/>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lnSpc>
                  <a:spcPct val="150000"/>
                </a:lnSpc>
              </a:pPr>
              <a:r>
                <a:rPr lang="zh-CN" altLang="en-US" sz="2400" dirty="0"/>
                <a:t>统计每个词出现的频率，存放在字典</a:t>
              </a:r>
              <a:r>
                <a:rPr lang="en-US" altLang="zh-CN" sz="2400" dirty="0"/>
                <a:t>counts</a:t>
              </a:r>
              <a:r>
                <a:rPr lang="zh-CN" altLang="en-US" sz="2400" dirty="0"/>
                <a:t>中</a:t>
              </a:r>
            </a:p>
          </p:txBody>
        </p:sp>
        <p:sp>
          <p:nvSpPr>
            <p:cNvPr id="13" name="矩形 12">
              <a:extLst>
                <a:ext uri="{FF2B5EF4-FFF2-40B4-BE49-F238E27FC236}">
                  <a16:creationId xmlns:a16="http://schemas.microsoft.com/office/drawing/2014/main" id="{E85ED77C-2BD9-463E-BF51-996CDA79EAA1}"/>
                </a:ext>
              </a:extLst>
            </p:cNvPr>
            <p:cNvSpPr/>
            <p:nvPr/>
          </p:nvSpPr>
          <p:spPr>
            <a:xfrm>
              <a:off x="1192696" y="3000888"/>
              <a:ext cx="7663069" cy="1074155"/>
            </a:xfrm>
            <a:prstGeom prst="rect">
              <a:avLst/>
            </a:prstGeom>
            <a:noFill/>
            <a:ln w="38100"/>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grpSp>
    </p:spTree>
    <p:extLst>
      <p:ext uri="{BB962C8B-B14F-4D97-AF65-F5344CB8AC3E}">
        <p14:creationId xmlns:p14="http://schemas.microsoft.com/office/powerpoint/2010/main" val="3040660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itchFamily="34" charset="-122"/>
                <a:ea typeface="微软雅黑" pitchFamily="34" charset="-122"/>
              </a:rPr>
              <a:t>中文文本分析实例</a:t>
            </a:r>
            <a:r>
              <a:rPr lang="en-US" altLang="zh-CN" sz="2400" b="1" spc="300" dirty="0">
                <a:solidFill>
                  <a:srgbClr val="1E6787"/>
                </a:solidFill>
                <a:latin typeface="微软雅黑" pitchFamily="34" charset="-122"/>
                <a:ea typeface="微软雅黑" pitchFamily="34" charset="-122"/>
              </a:rPr>
              <a:t>《</a:t>
            </a:r>
            <a:r>
              <a:rPr lang="zh-CN" altLang="en-US" sz="2400" b="1" spc="300" dirty="0">
                <a:solidFill>
                  <a:srgbClr val="1E6787"/>
                </a:solidFill>
                <a:latin typeface="微软雅黑" pitchFamily="34" charset="-122"/>
                <a:ea typeface="微软雅黑" pitchFamily="34" charset="-122"/>
              </a:rPr>
              <a:t>红楼梦</a:t>
            </a:r>
            <a:r>
              <a:rPr lang="en-US" altLang="zh-CN" sz="2400" b="1" spc="300" dirty="0">
                <a:solidFill>
                  <a:srgbClr val="1E6787"/>
                </a:solidFill>
                <a:latin typeface="微软雅黑" pitchFamily="34" charset="-122"/>
                <a:ea typeface="微软雅黑" pitchFamily="34" charset="-122"/>
              </a:rPr>
              <a:t>》</a:t>
            </a:r>
            <a:endParaRPr lang="zh-CN" altLang="en-US" sz="2400" b="1" spc="300" dirty="0">
              <a:solidFill>
                <a:srgbClr val="1E6787"/>
              </a:solidFill>
              <a:latin typeface="微软雅黑" pitchFamily="34" charset="-122"/>
              <a:ea typeface="微软雅黑" pitchFamily="34" charset="-122"/>
            </a:endParaRPr>
          </a:p>
        </p:txBody>
      </p:sp>
      <p:grpSp>
        <p:nvGrpSpPr>
          <p:cNvPr id="56" name="组合 55">
            <a:extLst>
              <a:ext uri="{FF2B5EF4-FFF2-40B4-BE49-F238E27FC236}">
                <a16:creationId xmlns:a16="http://schemas.microsoft.com/office/drawing/2014/main" id="{B3ECA4EB-10D1-4B65-B604-4032302CDAF4}"/>
              </a:ext>
            </a:extLst>
          </p:cNvPr>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a:extLst>
                <a:ext uri="{FF2B5EF4-FFF2-40B4-BE49-F238E27FC236}">
                  <a16:creationId xmlns:a16="http://schemas.microsoft.com/office/drawing/2014/main" id="{FF372EA1-AB4F-47B1-B450-59AB8827ECD5}"/>
                </a:ext>
              </a:extLst>
            </p:cNvPr>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微软雅黑"/>
              </a:endParaRPr>
            </a:p>
          </p:txBody>
        </p:sp>
        <p:sp>
          <p:nvSpPr>
            <p:cNvPr id="58" name="椭圆 57">
              <a:extLst>
                <a:ext uri="{FF2B5EF4-FFF2-40B4-BE49-F238E27FC236}">
                  <a16:creationId xmlns:a16="http://schemas.microsoft.com/office/drawing/2014/main" id="{0BEE7D95-9E9C-4C6D-91AA-6429F74B9F98}"/>
                </a:ext>
              </a:extLst>
            </p:cNvPr>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微软雅黑"/>
              </a:endParaRPr>
            </a:p>
          </p:txBody>
        </p:sp>
      </p:grpSp>
      <p:cxnSp>
        <p:nvCxnSpPr>
          <p:cNvPr id="20" name="直接连接符 19">
            <a:extLst>
              <a:ext uri="{FF2B5EF4-FFF2-40B4-BE49-F238E27FC236}">
                <a16:creationId xmlns:a16="http://schemas.microsoft.com/office/drawing/2014/main" id="{C4FBB3C1-88AA-4E76-B54C-31018E3BFAA0}"/>
              </a:ext>
            </a:extLst>
          </p:cNvPr>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2" name="矩形 1">
            <a:extLst>
              <a:ext uri="{FF2B5EF4-FFF2-40B4-BE49-F238E27FC236}">
                <a16:creationId xmlns:a16="http://schemas.microsoft.com/office/drawing/2014/main" id="{6CBA683F-B27F-45C2-8BD8-11CF54284B25}"/>
              </a:ext>
            </a:extLst>
          </p:cNvPr>
          <p:cNvSpPr/>
          <p:nvPr/>
        </p:nvSpPr>
        <p:spPr>
          <a:xfrm>
            <a:off x="786100" y="707504"/>
            <a:ext cx="2732352" cy="581057"/>
          </a:xfrm>
          <a:prstGeom prst="rect">
            <a:avLst/>
          </a:prstGeom>
        </p:spPr>
        <p:txBody>
          <a:bodyPr wrap="square">
            <a:spAutoFit/>
          </a:bodyPr>
          <a:lstStyle/>
          <a:p>
            <a:pPr>
              <a:lnSpc>
                <a:spcPct val="150000"/>
              </a:lnSpc>
            </a:pPr>
            <a:r>
              <a:rPr lang="zh-CN" altLang="zh-CN" sz="2400" b="1" dirty="0"/>
              <a:t>分词并统计词频</a:t>
            </a:r>
            <a:endParaRPr lang="zh-CN" altLang="zh-CN" sz="3200" b="1" dirty="0">
              <a:latin typeface="+mn-ea"/>
            </a:endParaRPr>
          </a:p>
        </p:txBody>
      </p:sp>
      <p:pic>
        <p:nvPicPr>
          <p:cNvPr id="9" name="图片 8">
            <a:extLst>
              <a:ext uri="{FF2B5EF4-FFF2-40B4-BE49-F238E27FC236}">
                <a16:creationId xmlns:a16="http://schemas.microsoft.com/office/drawing/2014/main" id="{DE6144FF-AA06-425A-98B0-D27664F470DC}"/>
              </a:ext>
            </a:extLst>
          </p:cNvPr>
          <p:cNvPicPr>
            <a:picLocks noChangeAspect="1"/>
          </p:cNvPicPr>
          <p:nvPr/>
        </p:nvPicPr>
        <p:blipFill>
          <a:blip r:embed="rId3"/>
          <a:stretch>
            <a:fillRect/>
          </a:stretch>
        </p:blipFill>
        <p:spPr>
          <a:xfrm>
            <a:off x="786100" y="1416366"/>
            <a:ext cx="8291099" cy="5108260"/>
          </a:xfrm>
          <a:prstGeom prst="rect">
            <a:avLst/>
          </a:prstGeom>
        </p:spPr>
        <p:style>
          <a:lnRef idx="1">
            <a:schemeClr val="dk1"/>
          </a:lnRef>
          <a:fillRef idx="2">
            <a:schemeClr val="dk1"/>
          </a:fillRef>
          <a:effectRef idx="1">
            <a:schemeClr val="dk1"/>
          </a:effectRef>
          <a:fontRef idx="minor">
            <a:schemeClr val="dk1"/>
          </a:fontRef>
        </p:style>
      </p:pic>
      <p:grpSp>
        <p:nvGrpSpPr>
          <p:cNvPr id="3" name="组合 2">
            <a:extLst>
              <a:ext uri="{FF2B5EF4-FFF2-40B4-BE49-F238E27FC236}">
                <a16:creationId xmlns:a16="http://schemas.microsoft.com/office/drawing/2014/main" id="{01B249F2-D23D-4245-860E-5D01C5737B33}"/>
              </a:ext>
            </a:extLst>
          </p:cNvPr>
          <p:cNvGrpSpPr/>
          <p:nvPr/>
        </p:nvGrpSpPr>
        <p:grpSpPr>
          <a:xfrm>
            <a:off x="1192696" y="2343423"/>
            <a:ext cx="9889434" cy="2389083"/>
            <a:chOff x="1192696" y="2343423"/>
            <a:chExt cx="9889434" cy="2389083"/>
          </a:xfrm>
        </p:grpSpPr>
        <p:sp>
          <p:nvSpPr>
            <p:cNvPr id="11" name="矩形 10">
              <a:extLst>
                <a:ext uri="{FF2B5EF4-FFF2-40B4-BE49-F238E27FC236}">
                  <a16:creationId xmlns:a16="http://schemas.microsoft.com/office/drawing/2014/main" id="{72555C35-B57B-4C70-86CE-D34E238769B6}"/>
                </a:ext>
              </a:extLst>
            </p:cNvPr>
            <p:cNvSpPr/>
            <p:nvPr/>
          </p:nvSpPr>
          <p:spPr>
            <a:xfrm>
              <a:off x="9262361" y="2343423"/>
              <a:ext cx="1819769" cy="2389083"/>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lnSpc>
                  <a:spcPct val="150000"/>
                </a:lnSpc>
              </a:pPr>
              <a:r>
                <a:rPr lang="zh-CN" altLang="en-US" sz="2400" dirty="0"/>
                <a:t>按照出现频率对词排序</a:t>
              </a:r>
            </a:p>
          </p:txBody>
        </p:sp>
        <p:sp>
          <p:nvSpPr>
            <p:cNvPr id="13" name="矩形 12">
              <a:extLst>
                <a:ext uri="{FF2B5EF4-FFF2-40B4-BE49-F238E27FC236}">
                  <a16:creationId xmlns:a16="http://schemas.microsoft.com/office/drawing/2014/main" id="{E85ED77C-2BD9-463E-BF51-996CDA79EAA1}"/>
                </a:ext>
              </a:extLst>
            </p:cNvPr>
            <p:cNvSpPr/>
            <p:nvPr/>
          </p:nvSpPr>
          <p:spPr>
            <a:xfrm>
              <a:off x="1192696" y="4084256"/>
              <a:ext cx="7663069" cy="648250"/>
            </a:xfrm>
            <a:prstGeom prst="rect">
              <a:avLst/>
            </a:prstGeom>
            <a:noFill/>
            <a:ln w="38100"/>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grpSp>
    </p:spTree>
    <p:extLst>
      <p:ext uri="{BB962C8B-B14F-4D97-AF65-F5344CB8AC3E}">
        <p14:creationId xmlns:p14="http://schemas.microsoft.com/office/powerpoint/2010/main" val="3476915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itchFamily="34" charset="-122"/>
                <a:ea typeface="微软雅黑" pitchFamily="34" charset="-122"/>
              </a:rPr>
              <a:t>中文文本分析实例</a:t>
            </a:r>
            <a:r>
              <a:rPr lang="en-US" altLang="zh-CN" sz="2400" b="1" spc="300" dirty="0">
                <a:solidFill>
                  <a:srgbClr val="1E6787"/>
                </a:solidFill>
                <a:latin typeface="微软雅黑" pitchFamily="34" charset="-122"/>
                <a:ea typeface="微软雅黑" pitchFamily="34" charset="-122"/>
              </a:rPr>
              <a:t>《</a:t>
            </a:r>
            <a:r>
              <a:rPr lang="zh-CN" altLang="en-US" sz="2400" b="1" spc="300" dirty="0">
                <a:solidFill>
                  <a:srgbClr val="1E6787"/>
                </a:solidFill>
                <a:latin typeface="微软雅黑" pitchFamily="34" charset="-122"/>
                <a:ea typeface="微软雅黑" pitchFamily="34" charset="-122"/>
              </a:rPr>
              <a:t>红楼梦</a:t>
            </a:r>
            <a:r>
              <a:rPr lang="en-US" altLang="zh-CN" sz="2400" b="1" spc="300" dirty="0">
                <a:solidFill>
                  <a:srgbClr val="1E6787"/>
                </a:solidFill>
                <a:latin typeface="微软雅黑" pitchFamily="34" charset="-122"/>
                <a:ea typeface="微软雅黑" pitchFamily="34" charset="-122"/>
              </a:rPr>
              <a:t>》</a:t>
            </a:r>
            <a:endParaRPr lang="zh-CN" altLang="en-US" sz="2400" b="1" spc="300" dirty="0">
              <a:solidFill>
                <a:srgbClr val="1E6787"/>
              </a:solidFill>
              <a:latin typeface="微软雅黑" pitchFamily="34" charset="-122"/>
              <a:ea typeface="微软雅黑" pitchFamily="34" charset="-122"/>
            </a:endParaRPr>
          </a:p>
        </p:txBody>
      </p:sp>
      <p:grpSp>
        <p:nvGrpSpPr>
          <p:cNvPr id="56" name="组合 55">
            <a:extLst>
              <a:ext uri="{FF2B5EF4-FFF2-40B4-BE49-F238E27FC236}">
                <a16:creationId xmlns:a16="http://schemas.microsoft.com/office/drawing/2014/main" id="{B3ECA4EB-10D1-4B65-B604-4032302CDAF4}"/>
              </a:ext>
            </a:extLst>
          </p:cNvPr>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a:extLst>
                <a:ext uri="{FF2B5EF4-FFF2-40B4-BE49-F238E27FC236}">
                  <a16:creationId xmlns:a16="http://schemas.microsoft.com/office/drawing/2014/main" id="{FF372EA1-AB4F-47B1-B450-59AB8827ECD5}"/>
                </a:ext>
              </a:extLst>
            </p:cNvPr>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微软雅黑"/>
              </a:endParaRPr>
            </a:p>
          </p:txBody>
        </p:sp>
        <p:sp>
          <p:nvSpPr>
            <p:cNvPr id="58" name="椭圆 57">
              <a:extLst>
                <a:ext uri="{FF2B5EF4-FFF2-40B4-BE49-F238E27FC236}">
                  <a16:creationId xmlns:a16="http://schemas.microsoft.com/office/drawing/2014/main" id="{0BEE7D95-9E9C-4C6D-91AA-6429F74B9F98}"/>
                </a:ext>
              </a:extLst>
            </p:cNvPr>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微软雅黑"/>
              </a:endParaRPr>
            </a:p>
          </p:txBody>
        </p:sp>
      </p:grpSp>
      <p:cxnSp>
        <p:nvCxnSpPr>
          <p:cNvPr id="20" name="直接连接符 19">
            <a:extLst>
              <a:ext uri="{FF2B5EF4-FFF2-40B4-BE49-F238E27FC236}">
                <a16:creationId xmlns:a16="http://schemas.microsoft.com/office/drawing/2014/main" id="{C4FBB3C1-88AA-4E76-B54C-31018E3BFAA0}"/>
              </a:ext>
            </a:extLst>
          </p:cNvPr>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2" name="矩形 1">
            <a:extLst>
              <a:ext uri="{FF2B5EF4-FFF2-40B4-BE49-F238E27FC236}">
                <a16:creationId xmlns:a16="http://schemas.microsoft.com/office/drawing/2014/main" id="{6CBA683F-B27F-45C2-8BD8-11CF54284B25}"/>
              </a:ext>
            </a:extLst>
          </p:cNvPr>
          <p:cNvSpPr/>
          <p:nvPr/>
        </p:nvSpPr>
        <p:spPr>
          <a:xfrm>
            <a:off x="786100" y="707504"/>
            <a:ext cx="2732352" cy="581057"/>
          </a:xfrm>
          <a:prstGeom prst="rect">
            <a:avLst/>
          </a:prstGeom>
        </p:spPr>
        <p:txBody>
          <a:bodyPr wrap="square">
            <a:spAutoFit/>
          </a:bodyPr>
          <a:lstStyle/>
          <a:p>
            <a:pPr>
              <a:lnSpc>
                <a:spcPct val="150000"/>
              </a:lnSpc>
            </a:pPr>
            <a:r>
              <a:rPr lang="zh-CN" altLang="zh-CN" sz="2400" b="1" dirty="0"/>
              <a:t>分词并统计词频</a:t>
            </a:r>
            <a:endParaRPr lang="zh-CN" altLang="zh-CN" sz="3200" b="1" dirty="0">
              <a:latin typeface="+mn-ea"/>
            </a:endParaRPr>
          </a:p>
        </p:txBody>
      </p:sp>
      <p:pic>
        <p:nvPicPr>
          <p:cNvPr id="9" name="图片 8">
            <a:extLst>
              <a:ext uri="{FF2B5EF4-FFF2-40B4-BE49-F238E27FC236}">
                <a16:creationId xmlns:a16="http://schemas.microsoft.com/office/drawing/2014/main" id="{DE6144FF-AA06-425A-98B0-D27664F470DC}"/>
              </a:ext>
            </a:extLst>
          </p:cNvPr>
          <p:cNvPicPr>
            <a:picLocks noChangeAspect="1"/>
          </p:cNvPicPr>
          <p:nvPr/>
        </p:nvPicPr>
        <p:blipFill>
          <a:blip r:embed="rId3"/>
          <a:stretch>
            <a:fillRect/>
          </a:stretch>
        </p:blipFill>
        <p:spPr>
          <a:xfrm>
            <a:off x="786100" y="1416366"/>
            <a:ext cx="8291099" cy="5108260"/>
          </a:xfrm>
          <a:prstGeom prst="rect">
            <a:avLst/>
          </a:prstGeom>
        </p:spPr>
        <p:style>
          <a:lnRef idx="1">
            <a:schemeClr val="dk1"/>
          </a:lnRef>
          <a:fillRef idx="2">
            <a:schemeClr val="dk1"/>
          </a:fillRef>
          <a:effectRef idx="1">
            <a:schemeClr val="dk1"/>
          </a:effectRef>
          <a:fontRef idx="minor">
            <a:schemeClr val="dk1"/>
          </a:fontRef>
        </p:style>
      </p:pic>
      <p:grpSp>
        <p:nvGrpSpPr>
          <p:cNvPr id="5" name="组合 4">
            <a:extLst>
              <a:ext uri="{FF2B5EF4-FFF2-40B4-BE49-F238E27FC236}">
                <a16:creationId xmlns:a16="http://schemas.microsoft.com/office/drawing/2014/main" id="{4595C376-4006-436E-A38B-369B1E914ADB}"/>
              </a:ext>
            </a:extLst>
          </p:cNvPr>
          <p:cNvGrpSpPr/>
          <p:nvPr/>
        </p:nvGrpSpPr>
        <p:grpSpPr>
          <a:xfrm>
            <a:off x="1192696" y="3588027"/>
            <a:ext cx="10923104" cy="2822712"/>
            <a:chOff x="1192696" y="3588027"/>
            <a:chExt cx="10923104" cy="2822712"/>
          </a:xfrm>
        </p:grpSpPr>
        <p:sp>
          <p:nvSpPr>
            <p:cNvPr id="11" name="矩形 10">
              <a:extLst>
                <a:ext uri="{FF2B5EF4-FFF2-40B4-BE49-F238E27FC236}">
                  <a16:creationId xmlns:a16="http://schemas.microsoft.com/office/drawing/2014/main" id="{72555C35-B57B-4C70-86CE-D34E238769B6}"/>
                </a:ext>
              </a:extLst>
            </p:cNvPr>
            <p:cNvSpPr/>
            <p:nvPr/>
          </p:nvSpPr>
          <p:spPr>
            <a:xfrm>
              <a:off x="9153939" y="3588027"/>
              <a:ext cx="2961861" cy="2822712"/>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lnSpc>
                  <a:spcPct val="150000"/>
                </a:lnSpc>
              </a:pPr>
              <a:r>
                <a:rPr lang="en-US" altLang="zh-CN" sz="2400" dirty="0" err="1"/>
                <a:t>topn</a:t>
              </a:r>
              <a:r>
                <a:rPr lang="zh-CN" altLang="en-US" sz="2400" dirty="0"/>
                <a:t>表示要取的词的个数，将频率最高的</a:t>
              </a:r>
              <a:r>
                <a:rPr lang="en-US" altLang="zh-CN" sz="2400" dirty="0" err="1"/>
                <a:t>topn</a:t>
              </a:r>
              <a:r>
                <a:rPr lang="zh-CN" altLang="en-US" sz="2400" dirty="0"/>
                <a:t>个词及其频率数存放在文件中</a:t>
              </a:r>
            </a:p>
          </p:txBody>
        </p:sp>
        <p:sp>
          <p:nvSpPr>
            <p:cNvPr id="13" name="矩形 12">
              <a:extLst>
                <a:ext uri="{FF2B5EF4-FFF2-40B4-BE49-F238E27FC236}">
                  <a16:creationId xmlns:a16="http://schemas.microsoft.com/office/drawing/2014/main" id="{E85ED77C-2BD9-463E-BF51-996CDA79EAA1}"/>
                </a:ext>
              </a:extLst>
            </p:cNvPr>
            <p:cNvSpPr/>
            <p:nvPr/>
          </p:nvSpPr>
          <p:spPr>
            <a:xfrm>
              <a:off x="1192696" y="4730291"/>
              <a:ext cx="7663069" cy="1680447"/>
            </a:xfrm>
            <a:prstGeom prst="rect">
              <a:avLst/>
            </a:prstGeom>
            <a:noFill/>
            <a:ln w="38100"/>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grpSp>
      <p:sp>
        <p:nvSpPr>
          <p:cNvPr id="3" name="矩形 2">
            <a:extLst>
              <a:ext uri="{FF2B5EF4-FFF2-40B4-BE49-F238E27FC236}">
                <a16:creationId xmlns:a16="http://schemas.microsoft.com/office/drawing/2014/main" id="{E60EE16C-C260-48C3-996D-A8E2E7F6337D}"/>
              </a:ext>
            </a:extLst>
          </p:cNvPr>
          <p:cNvSpPr/>
          <p:nvPr/>
        </p:nvSpPr>
        <p:spPr>
          <a:xfrm>
            <a:off x="6536718" y="835309"/>
            <a:ext cx="5425328" cy="2249334"/>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pPr>
              <a:lnSpc>
                <a:spcPct val="150000"/>
              </a:lnSpc>
            </a:pPr>
            <a:r>
              <a:rPr lang="zh-CN" altLang="en-US" sz="2400" dirty="0"/>
              <a:t>这里的 </a:t>
            </a:r>
            <a:r>
              <a:rPr lang="zh-CN" altLang="en-US" sz="2400" dirty="0">
                <a:solidFill>
                  <a:srgbClr val="FF0000"/>
                </a:solidFill>
              </a:rPr>
              <a:t>filepath[:-4]+</a:t>
            </a:r>
            <a:r>
              <a:rPr lang="en-US" altLang="zh-CN" sz="2400" dirty="0">
                <a:solidFill>
                  <a:srgbClr val="FF0000"/>
                </a:solidFill>
              </a:rPr>
              <a:t>’</a:t>
            </a:r>
            <a:r>
              <a:rPr lang="zh-CN" altLang="en-US" sz="2400" dirty="0">
                <a:solidFill>
                  <a:srgbClr val="FF0000"/>
                </a:solidFill>
              </a:rPr>
              <a:t>_词频.txt</a:t>
            </a:r>
            <a:r>
              <a:rPr lang="en-US" altLang="zh-CN" sz="2400" dirty="0">
                <a:solidFill>
                  <a:srgbClr val="FF0000"/>
                </a:solidFill>
              </a:rPr>
              <a:t>’</a:t>
            </a:r>
            <a:r>
              <a:rPr lang="zh-CN" altLang="en-US" sz="2400" dirty="0"/>
              <a:t>是在生成词频文件的文件名。</a:t>
            </a:r>
            <a:endParaRPr lang="en-US" altLang="zh-CN" sz="2400" dirty="0"/>
          </a:p>
          <a:p>
            <a:pPr>
              <a:lnSpc>
                <a:spcPct val="150000"/>
              </a:lnSpc>
            </a:pPr>
            <a:r>
              <a:rPr lang="zh-CN" altLang="en-US" sz="2400" dirty="0"/>
              <a:t>例如：原文本文件为</a:t>
            </a:r>
            <a:r>
              <a:rPr lang="en-US" altLang="zh-CN" sz="2400" dirty="0">
                <a:solidFill>
                  <a:srgbClr val="FF0000"/>
                </a:solidFill>
              </a:rPr>
              <a:t>abc.txt</a:t>
            </a:r>
            <a:r>
              <a:rPr lang="zh-CN" altLang="en-US" sz="2400" dirty="0"/>
              <a:t>，则生成的词频文件名就为</a:t>
            </a:r>
            <a:r>
              <a:rPr lang="en-US" altLang="zh-CN" sz="2400" dirty="0">
                <a:solidFill>
                  <a:srgbClr val="FF0000"/>
                </a:solidFill>
              </a:rPr>
              <a:t>abc</a:t>
            </a:r>
            <a:r>
              <a:rPr lang="zh-CN" altLang="en-US" sz="2400" dirty="0">
                <a:solidFill>
                  <a:srgbClr val="FF0000"/>
                </a:solidFill>
              </a:rPr>
              <a:t> _词频.txt</a:t>
            </a:r>
          </a:p>
        </p:txBody>
      </p:sp>
    </p:spTree>
    <p:extLst>
      <p:ext uri="{BB962C8B-B14F-4D97-AF65-F5344CB8AC3E}">
        <p14:creationId xmlns:p14="http://schemas.microsoft.com/office/powerpoint/2010/main" val="2000458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1+#ppt_w/2"/>
                                          </p:val>
                                        </p:tav>
                                        <p:tav tm="100000">
                                          <p:val>
                                            <p:strVal val="#ppt_x"/>
                                          </p:val>
                                        </p:tav>
                                      </p:tavLst>
                                    </p:anim>
                                    <p:anim calcmode="lin" valueType="num">
                                      <p:cBhvr additive="base">
                                        <p:cTn id="13"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4.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itchFamily="34" charset="-122"/>
                <a:ea typeface="微软雅黑" pitchFamily="34" charset="-122"/>
              </a:rPr>
              <a:t>中文文本分析实例</a:t>
            </a:r>
            <a:r>
              <a:rPr lang="en-US" altLang="zh-CN" sz="2400" b="1" spc="300" dirty="0">
                <a:solidFill>
                  <a:srgbClr val="1E6787"/>
                </a:solidFill>
                <a:latin typeface="微软雅黑" pitchFamily="34" charset="-122"/>
                <a:ea typeface="微软雅黑" pitchFamily="34" charset="-122"/>
              </a:rPr>
              <a:t>《</a:t>
            </a:r>
            <a:r>
              <a:rPr lang="zh-CN" altLang="en-US" sz="2400" b="1" spc="300" dirty="0">
                <a:solidFill>
                  <a:srgbClr val="1E6787"/>
                </a:solidFill>
                <a:latin typeface="微软雅黑" pitchFamily="34" charset="-122"/>
                <a:ea typeface="微软雅黑" pitchFamily="34" charset="-122"/>
              </a:rPr>
              <a:t>红楼梦</a:t>
            </a:r>
            <a:r>
              <a:rPr lang="en-US" altLang="zh-CN" sz="2400" b="1" spc="300" dirty="0">
                <a:solidFill>
                  <a:srgbClr val="1E6787"/>
                </a:solidFill>
                <a:latin typeface="微软雅黑" pitchFamily="34" charset="-122"/>
                <a:ea typeface="微软雅黑" pitchFamily="34" charset="-122"/>
              </a:rPr>
              <a:t>》</a:t>
            </a:r>
            <a:endParaRPr lang="zh-CN" altLang="en-US" sz="2400" b="1" spc="300" dirty="0">
              <a:solidFill>
                <a:srgbClr val="1E6787"/>
              </a:solidFill>
              <a:latin typeface="微软雅黑" pitchFamily="34" charset="-122"/>
              <a:ea typeface="微软雅黑" pitchFamily="34" charset="-122"/>
            </a:endParaRPr>
          </a:p>
        </p:txBody>
      </p:sp>
      <p:grpSp>
        <p:nvGrpSpPr>
          <p:cNvPr id="56" name="组合 55">
            <a:extLst>
              <a:ext uri="{FF2B5EF4-FFF2-40B4-BE49-F238E27FC236}">
                <a16:creationId xmlns:a16="http://schemas.microsoft.com/office/drawing/2014/main" id="{B3ECA4EB-10D1-4B65-B604-4032302CDAF4}"/>
              </a:ext>
            </a:extLst>
          </p:cNvPr>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a:extLst>
                <a:ext uri="{FF2B5EF4-FFF2-40B4-BE49-F238E27FC236}">
                  <a16:creationId xmlns:a16="http://schemas.microsoft.com/office/drawing/2014/main" id="{FF372EA1-AB4F-47B1-B450-59AB8827ECD5}"/>
                </a:ext>
              </a:extLst>
            </p:cNvPr>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微软雅黑"/>
              </a:endParaRPr>
            </a:p>
          </p:txBody>
        </p:sp>
        <p:sp>
          <p:nvSpPr>
            <p:cNvPr id="58" name="椭圆 57">
              <a:extLst>
                <a:ext uri="{FF2B5EF4-FFF2-40B4-BE49-F238E27FC236}">
                  <a16:creationId xmlns:a16="http://schemas.microsoft.com/office/drawing/2014/main" id="{0BEE7D95-9E9C-4C6D-91AA-6429F74B9F98}"/>
                </a:ext>
              </a:extLst>
            </p:cNvPr>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微软雅黑"/>
              </a:endParaRPr>
            </a:p>
          </p:txBody>
        </p:sp>
      </p:grpSp>
      <p:cxnSp>
        <p:nvCxnSpPr>
          <p:cNvPr id="20" name="直接连接符 19">
            <a:extLst>
              <a:ext uri="{FF2B5EF4-FFF2-40B4-BE49-F238E27FC236}">
                <a16:creationId xmlns:a16="http://schemas.microsoft.com/office/drawing/2014/main" id="{C4FBB3C1-88AA-4E76-B54C-31018E3BFAA0}"/>
              </a:ext>
            </a:extLst>
          </p:cNvPr>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2" name="矩形 1">
            <a:extLst>
              <a:ext uri="{FF2B5EF4-FFF2-40B4-BE49-F238E27FC236}">
                <a16:creationId xmlns:a16="http://schemas.microsoft.com/office/drawing/2014/main" id="{6CBA683F-B27F-45C2-8BD8-11CF54284B25}"/>
              </a:ext>
            </a:extLst>
          </p:cNvPr>
          <p:cNvSpPr/>
          <p:nvPr/>
        </p:nvSpPr>
        <p:spPr>
          <a:xfrm>
            <a:off x="786100" y="707504"/>
            <a:ext cx="2732352" cy="581057"/>
          </a:xfrm>
          <a:prstGeom prst="rect">
            <a:avLst/>
          </a:prstGeom>
        </p:spPr>
        <p:txBody>
          <a:bodyPr wrap="square">
            <a:spAutoFit/>
          </a:bodyPr>
          <a:lstStyle/>
          <a:p>
            <a:pPr>
              <a:lnSpc>
                <a:spcPct val="150000"/>
              </a:lnSpc>
            </a:pPr>
            <a:r>
              <a:rPr lang="zh-CN" altLang="zh-CN" sz="2400" b="1" dirty="0"/>
              <a:t>分词并统计词频</a:t>
            </a:r>
            <a:endParaRPr lang="zh-CN" altLang="zh-CN" sz="3200" b="1" dirty="0">
              <a:latin typeface="+mn-ea"/>
            </a:endParaRPr>
          </a:p>
        </p:txBody>
      </p:sp>
      <p:sp>
        <p:nvSpPr>
          <p:cNvPr id="5" name="Rectangle 7">
            <a:extLst>
              <a:ext uri="{FF2B5EF4-FFF2-40B4-BE49-F238E27FC236}">
                <a16:creationId xmlns:a16="http://schemas.microsoft.com/office/drawing/2014/main" id="{0E2705CF-623C-4FCC-8B90-AACE9EFAAF17}"/>
              </a:ext>
            </a:extLst>
          </p:cNvPr>
          <p:cNvSpPr>
            <a:spLocks noChangeArrowheads="1"/>
          </p:cNvSpPr>
          <p:nvPr/>
        </p:nvSpPr>
        <p:spPr bwMode="auto">
          <a:xfrm>
            <a:off x="1878496" y="637836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12" name="图片 11">
            <a:extLst>
              <a:ext uri="{FF2B5EF4-FFF2-40B4-BE49-F238E27FC236}">
                <a16:creationId xmlns:a16="http://schemas.microsoft.com/office/drawing/2014/main" id="{EE1FE0EC-B866-4425-A540-ACB1BA60DA6B}"/>
              </a:ext>
            </a:extLst>
          </p:cNvPr>
          <p:cNvPicPr/>
          <p:nvPr/>
        </p:nvPicPr>
        <p:blipFill>
          <a:blip r:embed="rId3"/>
          <a:stretch>
            <a:fillRect/>
          </a:stretch>
        </p:blipFill>
        <p:spPr>
          <a:xfrm>
            <a:off x="786100" y="1396093"/>
            <a:ext cx="4830757" cy="5008621"/>
          </a:xfrm>
          <a:prstGeom prst="rect">
            <a:avLst/>
          </a:prstGeom>
          <a:ln w="3175">
            <a:solidFill>
              <a:schemeClr val="tx1"/>
            </a:solidFill>
          </a:ln>
        </p:spPr>
      </p:pic>
      <p:sp>
        <p:nvSpPr>
          <p:cNvPr id="8" name="矩形 7">
            <a:extLst>
              <a:ext uri="{FF2B5EF4-FFF2-40B4-BE49-F238E27FC236}">
                <a16:creationId xmlns:a16="http://schemas.microsoft.com/office/drawing/2014/main" id="{8E8FF988-E036-4100-8B76-7EB93DC986D6}"/>
              </a:ext>
            </a:extLst>
          </p:cNvPr>
          <p:cNvSpPr/>
          <p:nvPr/>
        </p:nvSpPr>
        <p:spPr>
          <a:xfrm>
            <a:off x="5874026" y="1396093"/>
            <a:ext cx="5784574" cy="2243050"/>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pPr indent="266700" algn="just">
              <a:lnSpc>
                <a:spcPct val="150000"/>
              </a:lnSpc>
              <a:spcAft>
                <a:spcPts val="0"/>
              </a:spcAft>
            </a:pPr>
            <a:r>
              <a:rPr lang="zh-CN" altLang="zh-CN" sz="2400" kern="100" dirty="0">
                <a:solidFill>
                  <a:srgbClr val="000000"/>
                </a:solidFill>
                <a:latin typeface="+mn-ea"/>
                <a:cs typeface="Times New Roman" panose="02020603050405020304" pitchFamily="18" charset="0"/>
              </a:rPr>
              <a:t>①有很多单字词，这些词往往没有实际意义，并不能反映小说的内容。</a:t>
            </a:r>
            <a:endParaRPr lang="zh-CN" altLang="zh-CN" sz="2400" kern="100" dirty="0">
              <a:latin typeface="+mn-ea"/>
              <a:cs typeface="Times New Roman" panose="02020603050405020304" pitchFamily="18" charset="0"/>
            </a:endParaRPr>
          </a:p>
          <a:p>
            <a:pPr indent="266700" algn="just">
              <a:lnSpc>
                <a:spcPct val="150000"/>
              </a:lnSpc>
              <a:spcAft>
                <a:spcPts val="0"/>
              </a:spcAft>
            </a:pPr>
            <a:r>
              <a:rPr lang="zh-CN" altLang="zh-CN" sz="2400" kern="100" dirty="0">
                <a:solidFill>
                  <a:srgbClr val="000000"/>
                </a:solidFill>
                <a:latin typeface="+mn-ea"/>
                <a:cs typeface="Times New Roman" panose="02020603050405020304" pitchFamily="18" charset="0"/>
              </a:rPr>
              <a:t>②有标点符号，这些标点不在我们的统计范围内</a:t>
            </a:r>
            <a:r>
              <a:rPr lang="zh-CN" altLang="zh-CN" sz="2000" kern="100" dirty="0">
                <a:solidFill>
                  <a:srgbClr val="000000"/>
                </a:solidFill>
                <a:latin typeface="+mn-ea"/>
                <a:cs typeface="Times New Roman" panose="02020603050405020304" pitchFamily="18" charset="0"/>
              </a:rPr>
              <a:t>。</a:t>
            </a:r>
            <a:endParaRPr lang="zh-CN" altLang="zh-CN" sz="2000" kern="100" dirty="0">
              <a:latin typeface="+mn-ea"/>
              <a:cs typeface="Times New Roman" panose="02020603050405020304" pitchFamily="18" charset="0"/>
            </a:endParaRPr>
          </a:p>
        </p:txBody>
      </p:sp>
    </p:spTree>
    <p:extLst>
      <p:ext uri="{BB962C8B-B14F-4D97-AF65-F5344CB8AC3E}">
        <p14:creationId xmlns:p14="http://schemas.microsoft.com/office/powerpoint/2010/main" val="3000415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45.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5E20D678-74BB-490F-A14E-B5DFED352CC6}"/>
              </a:ext>
            </a:extLst>
          </p:cNvPr>
          <p:cNvPicPr>
            <a:picLocks noChangeAspect="1"/>
          </p:cNvPicPr>
          <p:nvPr/>
        </p:nvPicPr>
        <p:blipFill>
          <a:blip r:embed="rId3"/>
          <a:stretch>
            <a:fillRect/>
          </a:stretch>
        </p:blipFill>
        <p:spPr>
          <a:xfrm>
            <a:off x="786100" y="1396061"/>
            <a:ext cx="8377859" cy="5216100"/>
          </a:xfrm>
          <a:prstGeom prst="rect">
            <a:avLst/>
          </a:prstGeom>
        </p:spPr>
        <p:style>
          <a:lnRef idx="1">
            <a:schemeClr val="dk1"/>
          </a:lnRef>
          <a:fillRef idx="2">
            <a:schemeClr val="dk1"/>
          </a:fillRef>
          <a:effectRef idx="1">
            <a:schemeClr val="dk1"/>
          </a:effectRef>
          <a:fontRef idx="minor">
            <a:schemeClr val="dk1"/>
          </a:fontRef>
        </p:style>
      </p:pic>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itchFamily="34" charset="-122"/>
                <a:ea typeface="微软雅黑" pitchFamily="34" charset="-122"/>
              </a:rPr>
              <a:t>中文文本分析实例</a:t>
            </a:r>
            <a:r>
              <a:rPr lang="en-US" altLang="zh-CN" sz="2400" b="1" spc="300" dirty="0">
                <a:solidFill>
                  <a:srgbClr val="1E6787"/>
                </a:solidFill>
                <a:latin typeface="微软雅黑" pitchFamily="34" charset="-122"/>
                <a:ea typeface="微软雅黑" pitchFamily="34" charset="-122"/>
              </a:rPr>
              <a:t>《</a:t>
            </a:r>
            <a:r>
              <a:rPr lang="zh-CN" altLang="en-US" sz="2400" b="1" spc="300" dirty="0">
                <a:solidFill>
                  <a:srgbClr val="1E6787"/>
                </a:solidFill>
                <a:latin typeface="微软雅黑" pitchFamily="34" charset="-122"/>
                <a:ea typeface="微软雅黑" pitchFamily="34" charset="-122"/>
              </a:rPr>
              <a:t>红楼梦</a:t>
            </a:r>
            <a:r>
              <a:rPr lang="en-US" altLang="zh-CN" sz="2400" b="1" spc="300" dirty="0">
                <a:solidFill>
                  <a:srgbClr val="1E6787"/>
                </a:solidFill>
                <a:latin typeface="微软雅黑" pitchFamily="34" charset="-122"/>
                <a:ea typeface="微软雅黑" pitchFamily="34" charset="-122"/>
              </a:rPr>
              <a:t>》</a:t>
            </a:r>
            <a:endParaRPr lang="zh-CN" altLang="en-US" sz="2400" b="1" spc="300" dirty="0">
              <a:solidFill>
                <a:srgbClr val="1E6787"/>
              </a:solidFill>
              <a:latin typeface="微软雅黑" pitchFamily="34" charset="-122"/>
              <a:ea typeface="微软雅黑" pitchFamily="34" charset="-122"/>
            </a:endParaRPr>
          </a:p>
        </p:txBody>
      </p:sp>
      <p:grpSp>
        <p:nvGrpSpPr>
          <p:cNvPr id="56" name="组合 55">
            <a:extLst>
              <a:ext uri="{FF2B5EF4-FFF2-40B4-BE49-F238E27FC236}">
                <a16:creationId xmlns:a16="http://schemas.microsoft.com/office/drawing/2014/main" id="{B3ECA4EB-10D1-4B65-B604-4032302CDAF4}"/>
              </a:ext>
            </a:extLst>
          </p:cNvPr>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a:extLst>
                <a:ext uri="{FF2B5EF4-FFF2-40B4-BE49-F238E27FC236}">
                  <a16:creationId xmlns:a16="http://schemas.microsoft.com/office/drawing/2014/main" id="{FF372EA1-AB4F-47B1-B450-59AB8827ECD5}"/>
                </a:ext>
              </a:extLst>
            </p:cNvPr>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微软雅黑"/>
              </a:endParaRPr>
            </a:p>
          </p:txBody>
        </p:sp>
        <p:sp>
          <p:nvSpPr>
            <p:cNvPr id="58" name="椭圆 57">
              <a:extLst>
                <a:ext uri="{FF2B5EF4-FFF2-40B4-BE49-F238E27FC236}">
                  <a16:creationId xmlns:a16="http://schemas.microsoft.com/office/drawing/2014/main" id="{0BEE7D95-9E9C-4C6D-91AA-6429F74B9F98}"/>
                </a:ext>
              </a:extLst>
            </p:cNvPr>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微软雅黑"/>
              </a:endParaRPr>
            </a:p>
          </p:txBody>
        </p:sp>
      </p:grpSp>
      <p:cxnSp>
        <p:nvCxnSpPr>
          <p:cNvPr id="20" name="直接连接符 19">
            <a:extLst>
              <a:ext uri="{FF2B5EF4-FFF2-40B4-BE49-F238E27FC236}">
                <a16:creationId xmlns:a16="http://schemas.microsoft.com/office/drawing/2014/main" id="{C4FBB3C1-88AA-4E76-B54C-31018E3BFAA0}"/>
              </a:ext>
            </a:extLst>
          </p:cNvPr>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2" name="矩形 1">
            <a:extLst>
              <a:ext uri="{FF2B5EF4-FFF2-40B4-BE49-F238E27FC236}">
                <a16:creationId xmlns:a16="http://schemas.microsoft.com/office/drawing/2014/main" id="{6CBA683F-B27F-45C2-8BD8-11CF54284B25}"/>
              </a:ext>
            </a:extLst>
          </p:cNvPr>
          <p:cNvSpPr/>
          <p:nvPr/>
        </p:nvSpPr>
        <p:spPr>
          <a:xfrm>
            <a:off x="786100" y="707504"/>
            <a:ext cx="2732352" cy="581057"/>
          </a:xfrm>
          <a:prstGeom prst="rect">
            <a:avLst/>
          </a:prstGeom>
        </p:spPr>
        <p:txBody>
          <a:bodyPr wrap="square">
            <a:spAutoFit/>
          </a:bodyPr>
          <a:lstStyle/>
          <a:p>
            <a:pPr>
              <a:lnSpc>
                <a:spcPct val="150000"/>
              </a:lnSpc>
            </a:pPr>
            <a:r>
              <a:rPr lang="zh-CN" altLang="zh-CN" sz="2400" b="1" dirty="0"/>
              <a:t>分词并统计词频</a:t>
            </a:r>
            <a:endParaRPr lang="zh-CN" altLang="zh-CN" sz="3200" b="1" dirty="0">
              <a:latin typeface="+mn-ea"/>
            </a:endParaRPr>
          </a:p>
        </p:txBody>
      </p:sp>
      <p:grpSp>
        <p:nvGrpSpPr>
          <p:cNvPr id="3" name="组合 2">
            <a:extLst>
              <a:ext uri="{FF2B5EF4-FFF2-40B4-BE49-F238E27FC236}">
                <a16:creationId xmlns:a16="http://schemas.microsoft.com/office/drawing/2014/main" id="{1F5661DC-D1EA-4AE3-B2A6-7D56EECF6026}"/>
              </a:ext>
            </a:extLst>
          </p:cNvPr>
          <p:cNvGrpSpPr/>
          <p:nvPr/>
        </p:nvGrpSpPr>
        <p:grpSpPr>
          <a:xfrm>
            <a:off x="1331844" y="2146853"/>
            <a:ext cx="10585175" cy="2822712"/>
            <a:chOff x="1331844" y="2146853"/>
            <a:chExt cx="10585175" cy="2822712"/>
          </a:xfrm>
        </p:grpSpPr>
        <p:sp>
          <p:nvSpPr>
            <p:cNvPr id="11" name="矩形 10">
              <a:extLst>
                <a:ext uri="{FF2B5EF4-FFF2-40B4-BE49-F238E27FC236}">
                  <a16:creationId xmlns:a16="http://schemas.microsoft.com/office/drawing/2014/main" id="{72555C35-B57B-4C70-86CE-D34E238769B6}"/>
                </a:ext>
              </a:extLst>
            </p:cNvPr>
            <p:cNvSpPr/>
            <p:nvPr/>
          </p:nvSpPr>
          <p:spPr>
            <a:xfrm>
              <a:off x="9369287" y="2146853"/>
              <a:ext cx="2547732" cy="2822712"/>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lnSpc>
                  <a:spcPct val="150000"/>
                </a:lnSpc>
              </a:pPr>
              <a:r>
                <a:rPr lang="zh-CN" altLang="en-US" sz="2400" dirty="0"/>
                <a:t>如果该词的长度为</a:t>
              </a:r>
              <a:r>
                <a:rPr lang="en-US" altLang="zh-CN" sz="2400" dirty="0"/>
                <a:t>1</a:t>
              </a:r>
              <a:r>
                <a:rPr lang="zh-CN" altLang="en-US" sz="2400" dirty="0"/>
                <a:t>，则跳过，不参与统计。</a:t>
              </a:r>
            </a:p>
          </p:txBody>
        </p:sp>
        <p:sp>
          <p:nvSpPr>
            <p:cNvPr id="13" name="矩形 12">
              <a:extLst>
                <a:ext uri="{FF2B5EF4-FFF2-40B4-BE49-F238E27FC236}">
                  <a16:creationId xmlns:a16="http://schemas.microsoft.com/office/drawing/2014/main" id="{E85ED77C-2BD9-463E-BF51-996CDA79EAA1}"/>
                </a:ext>
              </a:extLst>
            </p:cNvPr>
            <p:cNvSpPr/>
            <p:nvPr/>
          </p:nvSpPr>
          <p:spPr>
            <a:xfrm>
              <a:off x="1331844" y="2747803"/>
              <a:ext cx="7663069" cy="1068823"/>
            </a:xfrm>
            <a:prstGeom prst="rect">
              <a:avLst/>
            </a:prstGeom>
            <a:noFill/>
            <a:ln w="38100"/>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grpSp>
    </p:spTree>
    <p:extLst>
      <p:ext uri="{BB962C8B-B14F-4D97-AF65-F5344CB8AC3E}">
        <p14:creationId xmlns:p14="http://schemas.microsoft.com/office/powerpoint/2010/main" val="397258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itchFamily="34" charset="-122"/>
                <a:ea typeface="微软雅黑" pitchFamily="34" charset="-122"/>
              </a:rPr>
              <a:t>中文文本分析实例</a:t>
            </a:r>
            <a:r>
              <a:rPr lang="en-US" altLang="zh-CN" sz="2400" b="1" spc="300" dirty="0">
                <a:solidFill>
                  <a:srgbClr val="1E6787"/>
                </a:solidFill>
                <a:latin typeface="微软雅黑" pitchFamily="34" charset="-122"/>
                <a:ea typeface="微软雅黑" pitchFamily="34" charset="-122"/>
              </a:rPr>
              <a:t>《</a:t>
            </a:r>
            <a:r>
              <a:rPr lang="zh-CN" altLang="en-US" sz="2400" b="1" spc="300" dirty="0">
                <a:solidFill>
                  <a:srgbClr val="1E6787"/>
                </a:solidFill>
                <a:latin typeface="微软雅黑" pitchFamily="34" charset="-122"/>
                <a:ea typeface="微软雅黑" pitchFamily="34" charset="-122"/>
              </a:rPr>
              <a:t>红楼梦</a:t>
            </a:r>
            <a:r>
              <a:rPr lang="en-US" altLang="zh-CN" sz="2400" b="1" spc="300" dirty="0">
                <a:solidFill>
                  <a:srgbClr val="1E6787"/>
                </a:solidFill>
                <a:latin typeface="微软雅黑" pitchFamily="34" charset="-122"/>
                <a:ea typeface="微软雅黑" pitchFamily="34" charset="-122"/>
              </a:rPr>
              <a:t>》</a:t>
            </a:r>
            <a:endParaRPr lang="zh-CN" altLang="en-US" sz="2400" b="1" spc="300" dirty="0">
              <a:solidFill>
                <a:srgbClr val="1E6787"/>
              </a:solidFill>
              <a:latin typeface="微软雅黑" pitchFamily="34" charset="-122"/>
              <a:ea typeface="微软雅黑" pitchFamily="34" charset="-122"/>
            </a:endParaRPr>
          </a:p>
        </p:txBody>
      </p:sp>
      <p:grpSp>
        <p:nvGrpSpPr>
          <p:cNvPr id="56" name="组合 55">
            <a:extLst>
              <a:ext uri="{FF2B5EF4-FFF2-40B4-BE49-F238E27FC236}">
                <a16:creationId xmlns:a16="http://schemas.microsoft.com/office/drawing/2014/main" id="{B3ECA4EB-10D1-4B65-B604-4032302CDAF4}"/>
              </a:ext>
            </a:extLst>
          </p:cNvPr>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a:extLst>
                <a:ext uri="{FF2B5EF4-FFF2-40B4-BE49-F238E27FC236}">
                  <a16:creationId xmlns:a16="http://schemas.microsoft.com/office/drawing/2014/main" id="{FF372EA1-AB4F-47B1-B450-59AB8827ECD5}"/>
                </a:ext>
              </a:extLst>
            </p:cNvPr>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微软雅黑"/>
              </a:endParaRPr>
            </a:p>
          </p:txBody>
        </p:sp>
        <p:sp>
          <p:nvSpPr>
            <p:cNvPr id="58" name="椭圆 57">
              <a:extLst>
                <a:ext uri="{FF2B5EF4-FFF2-40B4-BE49-F238E27FC236}">
                  <a16:creationId xmlns:a16="http://schemas.microsoft.com/office/drawing/2014/main" id="{0BEE7D95-9E9C-4C6D-91AA-6429F74B9F98}"/>
                </a:ext>
              </a:extLst>
            </p:cNvPr>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微软雅黑"/>
              </a:endParaRPr>
            </a:p>
          </p:txBody>
        </p:sp>
      </p:grpSp>
      <p:cxnSp>
        <p:nvCxnSpPr>
          <p:cNvPr id="20" name="直接连接符 19">
            <a:extLst>
              <a:ext uri="{FF2B5EF4-FFF2-40B4-BE49-F238E27FC236}">
                <a16:creationId xmlns:a16="http://schemas.microsoft.com/office/drawing/2014/main" id="{C4FBB3C1-88AA-4E76-B54C-31018E3BFAA0}"/>
              </a:ext>
            </a:extLst>
          </p:cNvPr>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2" name="矩形 1">
            <a:extLst>
              <a:ext uri="{FF2B5EF4-FFF2-40B4-BE49-F238E27FC236}">
                <a16:creationId xmlns:a16="http://schemas.microsoft.com/office/drawing/2014/main" id="{6CBA683F-B27F-45C2-8BD8-11CF54284B25}"/>
              </a:ext>
            </a:extLst>
          </p:cNvPr>
          <p:cNvSpPr/>
          <p:nvPr/>
        </p:nvSpPr>
        <p:spPr>
          <a:xfrm>
            <a:off x="786100" y="707504"/>
            <a:ext cx="2732352" cy="581057"/>
          </a:xfrm>
          <a:prstGeom prst="rect">
            <a:avLst/>
          </a:prstGeom>
        </p:spPr>
        <p:txBody>
          <a:bodyPr wrap="square">
            <a:spAutoFit/>
          </a:bodyPr>
          <a:lstStyle/>
          <a:p>
            <a:pPr>
              <a:lnSpc>
                <a:spcPct val="150000"/>
              </a:lnSpc>
            </a:pPr>
            <a:r>
              <a:rPr lang="zh-CN" altLang="zh-CN" sz="2400" b="1" dirty="0"/>
              <a:t>分词并统计词频</a:t>
            </a:r>
            <a:endParaRPr lang="zh-CN" altLang="zh-CN" sz="3200" b="1" dirty="0">
              <a:latin typeface="+mn-ea"/>
            </a:endParaRPr>
          </a:p>
        </p:txBody>
      </p:sp>
      <p:sp>
        <p:nvSpPr>
          <p:cNvPr id="5" name="Rectangle 7">
            <a:extLst>
              <a:ext uri="{FF2B5EF4-FFF2-40B4-BE49-F238E27FC236}">
                <a16:creationId xmlns:a16="http://schemas.microsoft.com/office/drawing/2014/main" id="{0E2705CF-623C-4FCC-8B90-AACE9EFAAF17}"/>
              </a:ext>
            </a:extLst>
          </p:cNvPr>
          <p:cNvSpPr>
            <a:spLocks noChangeArrowheads="1"/>
          </p:cNvSpPr>
          <p:nvPr/>
        </p:nvSpPr>
        <p:spPr bwMode="auto">
          <a:xfrm>
            <a:off x="1878496" y="637836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矩形 7">
            <a:extLst>
              <a:ext uri="{FF2B5EF4-FFF2-40B4-BE49-F238E27FC236}">
                <a16:creationId xmlns:a16="http://schemas.microsoft.com/office/drawing/2014/main" id="{8E8FF988-E036-4100-8B76-7EB93DC986D6}"/>
              </a:ext>
            </a:extLst>
          </p:cNvPr>
          <p:cNvSpPr/>
          <p:nvPr/>
        </p:nvSpPr>
        <p:spPr>
          <a:xfrm>
            <a:off x="5874026" y="1396093"/>
            <a:ext cx="5784574" cy="3351046"/>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pPr marL="342900" indent="-342900" algn="just">
              <a:lnSpc>
                <a:spcPct val="150000"/>
              </a:lnSpc>
              <a:spcAft>
                <a:spcPts val="0"/>
              </a:spcAft>
              <a:buFont typeface="Arial" panose="020B0604020202020204" pitchFamily="34" charset="0"/>
              <a:buChar char="•"/>
            </a:pPr>
            <a:r>
              <a:rPr lang="zh-CN" altLang="zh-CN" sz="2400" dirty="0">
                <a:latin typeface="+mn-ea"/>
              </a:rPr>
              <a:t>出现频率最高的词语是“宝玉”，出现了</a:t>
            </a:r>
            <a:r>
              <a:rPr lang="en-US" altLang="zh-CN" sz="2400" dirty="0">
                <a:latin typeface="+mn-ea"/>
              </a:rPr>
              <a:t>3773</a:t>
            </a:r>
            <a:r>
              <a:rPr lang="zh-CN" altLang="zh-CN" sz="2400" dirty="0">
                <a:latin typeface="+mn-ea"/>
              </a:rPr>
              <a:t>次，宝玉当仁不让的是《红楼梦》的一号主角。</a:t>
            </a:r>
            <a:endParaRPr lang="en-US" altLang="zh-CN" sz="2400" dirty="0">
              <a:latin typeface="+mn-ea"/>
            </a:endParaRPr>
          </a:p>
          <a:p>
            <a:pPr marL="342900" indent="-342900" algn="just">
              <a:lnSpc>
                <a:spcPct val="150000"/>
              </a:lnSpc>
              <a:spcAft>
                <a:spcPts val="0"/>
              </a:spcAft>
              <a:buFont typeface="Arial" panose="020B0604020202020204" pitchFamily="34" charset="0"/>
              <a:buChar char="•"/>
            </a:pPr>
            <a:r>
              <a:rPr lang="zh-CN" altLang="zh-CN" sz="2400" dirty="0">
                <a:latin typeface="+mn-ea"/>
              </a:rPr>
              <a:t>后面紧跟的高频词是“什么”，“一个”，这些也都是无意义的词语，需要我们进一步去除。</a:t>
            </a:r>
            <a:endParaRPr lang="zh-CN" altLang="zh-CN" sz="2400" kern="100" dirty="0">
              <a:latin typeface="+mn-ea"/>
              <a:cs typeface="Times New Roman" panose="02020603050405020304" pitchFamily="18" charset="0"/>
            </a:endParaRPr>
          </a:p>
        </p:txBody>
      </p:sp>
      <p:pic>
        <p:nvPicPr>
          <p:cNvPr id="11" name="图片 10">
            <a:extLst>
              <a:ext uri="{FF2B5EF4-FFF2-40B4-BE49-F238E27FC236}">
                <a16:creationId xmlns:a16="http://schemas.microsoft.com/office/drawing/2014/main" id="{C2F9595D-965C-4F54-AFEA-2E280BA99AB6}"/>
              </a:ext>
            </a:extLst>
          </p:cNvPr>
          <p:cNvPicPr/>
          <p:nvPr/>
        </p:nvPicPr>
        <p:blipFill>
          <a:blip r:embed="rId3"/>
          <a:stretch>
            <a:fillRect/>
          </a:stretch>
        </p:blipFill>
        <p:spPr>
          <a:xfrm>
            <a:off x="886998" y="1450170"/>
            <a:ext cx="4509950" cy="4771721"/>
          </a:xfrm>
          <a:prstGeom prst="rect">
            <a:avLst/>
          </a:prstGeom>
          <a:ln/>
        </p:spPr>
        <p:style>
          <a:lnRef idx="1">
            <a:schemeClr val="dk1"/>
          </a:lnRef>
          <a:fillRef idx="2">
            <a:schemeClr val="dk1"/>
          </a:fillRef>
          <a:effectRef idx="1">
            <a:schemeClr val="dk1"/>
          </a:effectRef>
          <a:fontRef idx="minor">
            <a:schemeClr val="dk1"/>
          </a:fontRef>
        </p:style>
      </p:pic>
    </p:spTree>
    <p:extLst>
      <p:ext uri="{BB962C8B-B14F-4D97-AF65-F5344CB8AC3E}">
        <p14:creationId xmlns:p14="http://schemas.microsoft.com/office/powerpoint/2010/main" val="2199658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47.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itchFamily="34" charset="-122"/>
                <a:ea typeface="微软雅黑" pitchFamily="34" charset="-122"/>
              </a:rPr>
              <a:t>中文文本分析实例</a:t>
            </a:r>
            <a:r>
              <a:rPr lang="en-US" altLang="zh-CN" sz="2400" b="1" spc="300" dirty="0">
                <a:solidFill>
                  <a:srgbClr val="1E6787"/>
                </a:solidFill>
                <a:latin typeface="微软雅黑" pitchFamily="34" charset="-122"/>
                <a:ea typeface="微软雅黑" pitchFamily="34" charset="-122"/>
              </a:rPr>
              <a:t>《</a:t>
            </a:r>
            <a:r>
              <a:rPr lang="zh-CN" altLang="en-US" sz="2400" b="1" spc="300" dirty="0">
                <a:solidFill>
                  <a:srgbClr val="1E6787"/>
                </a:solidFill>
                <a:latin typeface="微软雅黑" pitchFamily="34" charset="-122"/>
                <a:ea typeface="微软雅黑" pitchFamily="34" charset="-122"/>
              </a:rPr>
              <a:t>红楼梦</a:t>
            </a:r>
            <a:r>
              <a:rPr lang="en-US" altLang="zh-CN" sz="2400" b="1" spc="300" dirty="0">
                <a:solidFill>
                  <a:srgbClr val="1E6787"/>
                </a:solidFill>
                <a:latin typeface="微软雅黑" pitchFamily="34" charset="-122"/>
                <a:ea typeface="微软雅黑" pitchFamily="34" charset="-122"/>
              </a:rPr>
              <a:t>》</a:t>
            </a:r>
            <a:endParaRPr lang="zh-CN" altLang="en-US" sz="2400" b="1" spc="300" dirty="0">
              <a:solidFill>
                <a:srgbClr val="1E6787"/>
              </a:solidFill>
              <a:latin typeface="微软雅黑" pitchFamily="34" charset="-122"/>
              <a:ea typeface="微软雅黑" pitchFamily="34" charset="-122"/>
            </a:endParaRPr>
          </a:p>
        </p:txBody>
      </p:sp>
      <p:grpSp>
        <p:nvGrpSpPr>
          <p:cNvPr id="56" name="组合 55">
            <a:extLst>
              <a:ext uri="{FF2B5EF4-FFF2-40B4-BE49-F238E27FC236}">
                <a16:creationId xmlns:a16="http://schemas.microsoft.com/office/drawing/2014/main" id="{B3ECA4EB-10D1-4B65-B604-4032302CDAF4}"/>
              </a:ext>
            </a:extLst>
          </p:cNvPr>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a:extLst>
                <a:ext uri="{FF2B5EF4-FFF2-40B4-BE49-F238E27FC236}">
                  <a16:creationId xmlns:a16="http://schemas.microsoft.com/office/drawing/2014/main" id="{FF372EA1-AB4F-47B1-B450-59AB8827ECD5}"/>
                </a:ext>
              </a:extLst>
            </p:cNvPr>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微软雅黑"/>
              </a:endParaRPr>
            </a:p>
          </p:txBody>
        </p:sp>
        <p:sp>
          <p:nvSpPr>
            <p:cNvPr id="58" name="椭圆 57">
              <a:extLst>
                <a:ext uri="{FF2B5EF4-FFF2-40B4-BE49-F238E27FC236}">
                  <a16:creationId xmlns:a16="http://schemas.microsoft.com/office/drawing/2014/main" id="{0BEE7D95-9E9C-4C6D-91AA-6429F74B9F98}"/>
                </a:ext>
              </a:extLst>
            </p:cNvPr>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微软雅黑"/>
              </a:endParaRPr>
            </a:p>
          </p:txBody>
        </p:sp>
      </p:grpSp>
      <p:cxnSp>
        <p:nvCxnSpPr>
          <p:cNvPr id="20" name="直接连接符 19">
            <a:extLst>
              <a:ext uri="{FF2B5EF4-FFF2-40B4-BE49-F238E27FC236}">
                <a16:creationId xmlns:a16="http://schemas.microsoft.com/office/drawing/2014/main" id="{C4FBB3C1-88AA-4E76-B54C-31018E3BFAA0}"/>
              </a:ext>
            </a:extLst>
          </p:cNvPr>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2" name="矩形 1">
            <a:extLst>
              <a:ext uri="{FF2B5EF4-FFF2-40B4-BE49-F238E27FC236}">
                <a16:creationId xmlns:a16="http://schemas.microsoft.com/office/drawing/2014/main" id="{6CBA683F-B27F-45C2-8BD8-11CF54284B25}"/>
              </a:ext>
            </a:extLst>
          </p:cNvPr>
          <p:cNvSpPr/>
          <p:nvPr/>
        </p:nvSpPr>
        <p:spPr>
          <a:xfrm>
            <a:off x="786100" y="707504"/>
            <a:ext cx="2732352" cy="581057"/>
          </a:xfrm>
          <a:prstGeom prst="rect">
            <a:avLst/>
          </a:prstGeom>
        </p:spPr>
        <p:txBody>
          <a:bodyPr wrap="square">
            <a:spAutoFit/>
          </a:bodyPr>
          <a:lstStyle/>
          <a:p>
            <a:pPr>
              <a:lnSpc>
                <a:spcPct val="150000"/>
              </a:lnSpc>
            </a:pPr>
            <a:r>
              <a:rPr lang="zh-CN" altLang="zh-CN" sz="2400" b="1" dirty="0"/>
              <a:t>分词并统计词频</a:t>
            </a:r>
            <a:endParaRPr lang="zh-CN" altLang="zh-CN" sz="3200" b="1" dirty="0">
              <a:latin typeface="+mn-ea"/>
            </a:endParaRPr>
          </a:p>
        </p:txBody>
      </p:sp>
      <p:sp>
        <p:nvSpPr>
          <p:cNvPr id="5" name="Rectangle 7">
            <a:extLst>
              <a:ext uri="{FF2B5EF4-FFF2-40B4-BE49-F238E27FC236}">
                <a16:creationId xmlns:a16="http://schemas.microsoft.com/office/drawing/2014/main" id="{0E2705CF-623C-4FCC-8B90-AACE9EFAAF17}"/>
              </a:ext>
            </a:extLst>
          </p:cNvPr>
          <p:cNvSpPr>
            <a:spLocks noChangeArrowheads="1"/>
          </p:cNvSpPr>
          <p:nvPr/>
        </p:nvSpPr>
        <p:spPr bwMode="auto">
          <a:xfrm>
            <a:off x="1878496" y="637836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矩形 7">
            <a:extLst>
              <a:ext uri="{FF2B5EF4-FFF2-40B4-BE49-F238E27FC236}">
                <a16:creationId xmlns:a16="http://schemas.microsoft.com/office/drawing/2014/main" id="{8E8FF988-E036-4100-8B76-7EB93DC986D6}"/>
              </a:ext>
            </a:extLst>
          </p:cNvPr>
          <p:cNvSpPr/>
          <p:nvPr/>
        </p:nvSpPr>
        <p:spPr>
          <a:xfrm>
            <a:off x="786100" y="1590415"/>
            <a:ext cx="5784574" cy="2243050"/>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pPr>
              <a:lnSpc>
                <a:spcPct val="150000"/>
              </a:lnSpc>
            </a:pPr>
            <a:r>
              <a:rPr lang="zh-CN" altLang="en-US" sz="2400" dirty="0">
                <a:latin typeface="+mn-ea"/>
              </a:rPr>
              <a:t>如</a:t>
            </a:r>
            <a:r>
              <a:rPr lang="zh-CN" altLang="zh-CN" sz="2400" dirty="0">
                <a:latin typeface="+mn-ea"/>
              </a:rPr>
              <a:t>何去除这些与文章意义无关的词语，我们可以考虑使用停用词表。本章中使用的停用词表文件</a:t>
            </a:r>
            <a:r>
              <a:rPr lang="en-US" altLang="zh-CN" sz="2400" dirty="0">
                <a:latin typeface="+mn-ea"/>
              </a:rPr>
              <a:t>“</a:t>
            </a:r>
            <a:r>
              <a:rPr lang="en-US" altLang="zh-CN" sz="2400" dirty="0" err="1">
                <a:latin typeface="+mn-ea"/>
              </a:rPr>
              <a:t>my_stop_words.txt</a:t>
            </a:r>
            <a:r>
              <a:rPr lang="en-US" altLang="zh-CN" sz="2400" dirty="0">
                <a:latin typeface="+mn-ea"/>
              </a:rPr>
              <a:t>”</a:t>
            </a:r>
            <a:r>
              <a:rPr lang="zh-CN" altLang="zh-CN" sz="2400" dirty="0">
                <a:latin typeface="+mn-ea"/>
              </a:rPr>
              <a:t>，部分内容如</a:t>
            </a:r>
            <a:r>
              <a:rPr lang="zh-CN" altLang="en-US" sz="2400" dirty="0">
                <a:latin typeface="+mn-ea"/>
              </a:rPr>
              <a:t>图</a:t>
            </a:r>
            <a:r>
              <a:rPr lang="zh-CN" altLang="zh-CN" sz="2400" dirty="0">
                <a:latin typeface="+mn-ea"/>
              </a:rPr>
              <a:t>：</a:t>
            </a:r>
          </a:p>
        </p:txBody>
      </p:sp>
      <p:pic>
        <p:nvPicPr>
          <p:cNvPr id="12" name="图片 11">
            <a:extLst>
              <a:ext uri="{FF2B5EF4-FFF2-40B4-BE49-F238E27FC236}">
                <a16:creationId xmlns:a16="http://schemas.microsoft.com/office/drawing/2014/main" id="{9FA3A069-1BE2-4898-9586-4A9CDEA776D5}"/>
              </a:ext>
            </a:extLst>
          </p:cNvPr>
          <p:cNvPicPr/>
          <p:nvPr/>
        </p:nvPicPr>
        <p:blipFill>
          <a:blip r:embed="rId3"/>
          <a:stretch>
            <a:fillRect/>
          </a:stretch>
        </p:blipFill>
        <p:spPr>
          <a:xfrm>
            <a:off x="6723407" y="881154"/>
            <a:ext cx="5104157" cy="5323565"/>
          </a:xfrm>
          <a:prstGeom prst="rect">
            <a:avLst/>
          </a:prstGeom>
          <a:ln/>
        </p:spPr>
        <p:style>
          <a:lnRef idx="1">
            <a:schemeClr val="dk1"/>
          </a:lnRef>
          <a:fillRef idx="2">
            <a:schemeClr val="dk1"/>
          </a:fillRef>
          <a:effectRef idx="1">
            <a:schemeClr val="dk1"/>
          </a:effectRef>
          <a:fontRef idx="minor">
            <a:schemeClr val="dk1"/>
          </a:fontRef>
        </p:style>
      </p:pic>
    </p:spTree>
    <p:extLst>
      <p:ext uri="{BB962C8B-B14F-4D97-AF65-F5344CB8AC3E}">
        <p14:creationId xmlns:p14="http://schemas.microsoft.com/office/powerpoint/2010/main" val="2219554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48.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itchFamily="34" charset="-122"/>
                <a:ea typeface="微软雅黑" pitchFamily="34" charset="-122"/>
              </a:rPr>
              <a:t>中文文本分析实例</a:t>
            </a:r>
            <a:r>
              <a:rPr lang="en-US" altLang="zh-CN" sz="2400" b="1" spc="300" dirty="0">
                <a:solidFill>
                  <a:srgbClr val="1E6787"/>
                </a:solidFill>
                <a:latin typeface="微软雅黑" pitchFamily="34" charset="-122"/>
                <a:ea typeface="微软雅黑" pitchFamily="34" charset="-122"/>
              </a:rPr>
              <a:t>《</a:t>
            </a:r>
            <a:r>
              <a:rPr lang="zh-CN" altLang="en-US" sz="2400" b="1" spc="300" dirty="0">
                <a:solidFill>
                  <a:srgbClr val="1E6787"/>
                </a:solidFill>
                <a:latin typeface="微软雅黑" pitchFamily="34" charset="-122"/>
                <a:ea typeface="微软雅黑" pitchFamily="34" charset="-122"/>
              </a:rPr>
              <a:t>红楼梦</a:t>
            </a:r>
            <a:r>
              <a:rPr lang="en-US" altLang="zh-CN" sz="2400" b="1" spc="300" dirty="0">
                <a:solidFill>
                  <a:srgbClr val="1E6787"/>
                </a:solidFill>
                <a:latin typeface="微软雅黑" pitchFamily="34" charset="-122"/>
                <a:ea typeface="微软雅黑" pitchFamily="34" charset="-122"/>
              </a:rPr>
              <a:t>》</a:t>
            </a:r>
            <a:endParaRPr lang="zh-CN" altLang="en-US" sz="2400" b="1" spc="300" dirty="0">
              <a:solidFill>
                <a:srgbClr val="1E6787"/>
              </a:solidFill>
              <a:latin typeface="微软雅黑" pitchFamily="34" charset="-122"/>
              <a:ea typeface="微软雅黑" pitchFamily="34" charset="-122"/>
            </a:endParaRPr>
          </a:p>
        </p:txBody>
      </p:sp>
      <p:grpSp>
        <p:nvGrpSpPr>
          <p:cNvPr id="56" name="组合 55">
            <a:extLst>
              <a:ext uri="{FF2B5EF4-FFF2-40B4-BE49-F238E27FC236}">
                <a16:creationId xmlns:a16="http://schemas.microsoft.com/office/drawing/2014/main" id="{B3ECA4EB-10D1-4B65-B604-4032302CDAF4}"/>
              </a:ext>
            </a:extLst>
          </p:cNvPr>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a:extLst>
                <a:ext uri="{FF2B5EF4-FFF2-40B4-BE49-F238E27FC236}">
                  <a16:creationId xmlns:a16="http://schemas.microsoft.com/office/drawing/2014/main" id="{FF372EA1-AB4F-47B1-B450-59AB8827ECD5}"/>
                </a:ext>
              </a:extLst>
            </p:cNvPr>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微软雅黑"/>
              </a:endParaRPr>
            </a:p>
          </p:txBody>
        </p:sp>
        <p:sp>
          <p:nvSpPr>
            <p:cNvPr id="58" name="椭圆 57">
              <a:extLst>
                <a:ext uri="{FF2B5EF4-FFF2-40B4-BE49-F238E27FC236}">
                  <a16:creationId xmlns:a16="http://schemas.microsoft.com/office/drawing/2014/main" id="{0BEE7D95-9E9C-4C6D-91AA-6429F74B9F98}"/>
                </a:ext>
              </a:extLst>
            </p:cNvPr>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微软雅黑"/>
              </a:endParaRPr>
            </a:p>
          </p:txBody>
        </p:sp>
      </p:grpSp>
      <p:cxnSp>
        <p:nvCxnSpPr>
          <p:cNvPr id="20" name="直接连接符 19">
            <a:extLst>
              <a:ext uri="{FF2B5EF4-FFF2-40B4-BE49-F238E27FC236}">
                <a16:creationId xmlns:a16="http://schemas.microsoft.com/office/drawing/2014/main" id="{C4FBB3C1-88AA-4E76-B54C-31018E3BFAA0}"/>
              </a:ext>
            </a:extLst>
          </p:cNvPr>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2" name="矩形 1">
            <a:extLst>
              <a:ext uri="{FF2B5EF4-FFF2-40B4-BE49-F238E27FC236}">
                <a16:creationId xmlns:a16="http://schemas.microsoft.com/office/drawing/2014/main" id="{6CBA683F-B27F-45C2-8BD8-11CF54284B25}"/>
              </a:ext>
            </a:extLst>
          </p:cNvPr>
          <p:cNvSpPr/>
          <p:nvPr/>
        </p:nvSpPr>
        <p:spPr>
          <a:xfrm>
            <a:off x="786100" y="707504"/>
            <a:ext cx="2732352" cy="581057"/>
          </a:xfrm>
          <a:prstGeom prst="rect">
            <a:avLst/>
          </a:prstGeom>
        </p:spPr>
        <p:txBody>
          <a:bodyPr wrap="square">
            <a:spAutoFit/>
          </a:bodyPr>
          <a:lstStyle/>
          <a:p>
            <a:pPr>
              <a:lnSpc>
                <a:spcPct val="150000"/>
              </a:lnSpc>
            </a:pPr>
            <a:r>
              <a:rPr lang="zh-CN" altLang="zh-CN" sz="2400" b="1" dirty="0"/>
              <a:t>分词并统计词频</a:t>
            </a:r>
            <a:endParaRPr lang="zh-CN" altLang="zh-CN" sz="3200" b="1" dirty="0">
              <a:latin typeface="+mn-ea"/>
            </a:endParaRPr>
          </a:p>
        </p:txBody>
      </p:sp>
      <p:pic>
        <p:nvPicPr>
          <p:cNvPr id="5" name="图片 4">
            <a:extLst>
              <a:ext uri="{FF2B5EF4-FFF2-40B4-BE49-F238E27FC236}">
                <a16:creationId xmlns:a16="http://schemas.microsoft.com/office/drawing/2014/main" id="{E0E44D18-8E9D-4A83-9209-56C7F6522E79}"/>
              </a:ext>
            </a:extLst>
          </p:cNvPr>
          <p:cNvPicPr>
            <a:picLocks noChangeAspect="1"/>
          </p:cNvPicPr>
          <p:nvPr/>
        </p:nvPicPr>
        <p:blipFill>
          <a:blip r:embed="rId3"/>
          <a:stretch>
            <a:fillRect/>
          </a:stretch>
        </p:blipFill>
        <p:spPr>
          <a:xfrm>
            <a:off x="0" y="1370969"/>
            <a:ext cx="12192000" cy="1294426"/>
          </a:xfrm>
          <a:prstGeom prst="rect">
            <a:avLst/>
          </a:prstGeom>
        </p:spPr>
        <p:style>
          <a:lnRef idx="1">
            <a:schemeClr val="dk1"/>
          </a:lnRef>
          <a:fillRef idx="2">
            <a:schemeClr val="dk1"/>
          </a:fillRef>
          <a:effectRef idx="1">
            <a:schemeClr val="dk1"/>
          </a:effectRef>
          <a:fontRef idx="minor">
            <a:schemeClr val="dk1"/>
          </a:fontRef>
        </p:style>
      </p:pic>
      <p:sp>
        <p:nvSpPr>
          <p:cNvPr id="11" name="矩形 10">
            <a:extLst>
              <a:ext uri="{FF2B5EF4-FFF2-40B4-BE49-F238E27FC236}">
                <a16:creationId xmlns:a16="http://schemas.microsoft.com/office/drawing/2014/main" id="{72555C35-B57B-4C70-86CE-D34E238769B6}"/>
              </a:ext>
            </a:extLst>
          </p:cNvPr>
          <p:cNvSpPr/>
          <p:nvPr/>
        </p:nvSpPr>
        <p:spPr>
          <a:xfrm>
            <a:off x="5307497" y="3226418"/>
            <a:ext cx="6291470" cy="1152939"/>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lnSpc>
                <a:spcPct val="150000"/>
              </a:lnSpc>
            </a:pPr>
            <a:r>
              <a:rPr lang="zh-CN" altLang="en-US" sz="2400" dirty="0"/>
              <a:t>将停用词文件中的词读入到列表</a:t>
            </a:r>
            <a:r>
              <a:rPr lang="en-US" altLang="zh-CN" sz="2400" dirty="0" err="1"/>
              <a:t>stopwords</a:t>
            </a:r>
            <a:r>
              <a:rPr lang="zh-CN" altLang="en-US" sz="2400" dirty="0"/>
              <a:t>中</a:t>
            </a:r>
          </a:p>
        </p:txBody>
      </p:sp>
    </p:spTree>
    <p:extLst>
      <p:ext uri="{BB962C8B-B14F-4D97-AF65-F5344CB8AC3E}">
        <p14:creationId xmlns:p14="http://schemas.microsoft.com/office/powerpoint/2010/main" val="4139754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49.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0AC48DD6-BFE3-42BE-93DB-73CB6EA2534A}"/>
              </a:ext>
            </a:extLst>
          </p:cNvPr>
          <p:cNvPicPr>
            <a:picLocks noChangeAspect="1"/>
          </p:cNvPicPr>
          <p:nvPr/>
        </p:nvPicPr>
        <p:blipFill>
          <a:blip r:embed="rId3"/>
          <a:stretch>
            <a:fillRect/>
          </a:stretch>
        </p:blipFill>
        <p:spPr>
          <a:xfrm>
            <a:off x="3392765" y="887689"/>
            <a:ext cx="8524254" cy="5792862"/>
          </a:xfrm>
          <a:prstGeom prst="rect">
            <a:avLst/>
          </a:prstGeom>
        </p:spPr>
        <p:style>
          <a:lnRef idx="1">
            <a:schemeClr val="dk1"/>
          </a:lnRef>
          <a:fillRef idx="2">
            <a:schemeClr val="dk1"/>
          </a:fillRef>
          <a:effectRef idx="1">
            <a:schemeClr val="dk1"/>
          </a:effectRef>
          <a:fontRef idx="minor">
            <a:schemeClr val="dk1"/>
          </a:fontRef>
        </p:style>
      </p:pic>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itchFamily="34" charset="-122"/>
                <a:ea typeface="微软雅黑" pitchFamily="34" charset="-122"/>
              </a:rPr>
              <a:t>中文文本分析实例</a:t>
            </a:r>
            <a:r>
              <a:rPr lang="en-US" altLang="zh-CN" sz="2400" b="1" spc="300" dirty="0">
                <a:solidFill>
                  <a:srgbClr val="1E6787"/>
                </a:solidFill>
                <a:latin typeface="微软雅黑" pitchFamily="34" charset="-122"/>
                <a:ea typeface="微软雅黑" pitchFamily="34" charset="-122"/>
              </a:rPr>
              <a:t>《</a:t>
            </a:r>
            <a:r>
              <a:rPr lang="zh-CN" altLang="en-US" sz="2400" b="1" spc="300" dirty="0">
                <a:solidFill>
                  <a:srgbClr val="1E6787"/>
                </a:solidFill>
                <a:latin typeface="微软雅黑" pitchFamily="34" charset="-122"/>
                <a:ea typeface="微软雅黑" pitchFamily="34" charset="-122"/>
              </a:rPr>
              <a:t>红楼梦</a:t>
            </a:r>
            <a:r>
              <a:rPr lang="en-US" altLang="zh-CN" sz="2400" b="1" spc="300" dirty="0">
                <a:solidFill>
                  <a:srgbClr val="1E6787"/>
                </a:solidFill>
                <a:latin typeface="微软雅黑" pitchFamily="34" charset="-122"/>
                <a:ea typeface="微软雅黑" pitchFamily="34" charset="-122"/>
              </a:rPr>
              <a:t>》</a:t>
            </a:r>
            <a:endParaRPr lang="zh-CN" altLang="en-US" sz="2400" b="1" spc="300" dirty="0">
              <a:solidFill>
                <a:srgbClr val="1E6787"/>
              </a:solidFill>
              <a:latin typeface="微软雅黑" pitchFamily="34" charset="-122"/>
              <a:ea typeface="微软雅黑" pitchFamily="34" charset="-122"/>
            </a:endParaRPr>
          </a:p>
        </p:txBody>
      </p:sp>
      <p:grpSp>
        <p:nvGrpSpPr>
          <p:cNvPr id="56" name="组合 55">
            <a:extLst>
              <a:ext uri="{FF2B5EF4-FFF2-40B4-BE49-F238E27FC236}">
                <a16:creationId xmlns:a16="http://schemas.microsoft.com/office/drawing/2014/main" id="{B3ECA4EB-10D1-4B65-B604-4032302CDAF4}"/>
              </a:ext>
            </a:extLst>
          </p:cNvPr>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a:extLst>
                <a:ext uri="{FF2B5EF4-FFF2-40B4-BE49-F238E27FC236}">
                  <a16:creationId xmlns:a16="http://schemas.microsoft.com/office/drawing/2014/main" id="{FF372EA1-AB4F-47B1-B450-59AB8827ECD5}"/>
                </a:ext>
              </a:extLst>
            </p:cNvPr>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微软雅黑"/>
              </a:endParaRPr>
            </a:p>
          </p:txBody>
        </p:sp>
        <p:sp>
          <p:nvSpPr>
            <p:cNvPr id="58" name="椭圆 57">
              <a:extLst>
                <a:ext uri="{FF2B5EF4-FFF2-40B4-BE49-F238E27FC236}">
                  <a16:creationId xmlns:a16="http://schemas.microsoft.com/office/drawing/2014/main" id="{0BEE7D95-9E9C-4C6D-91AA-6429F74B9F98}"/>
                </a:ext>
              </a:extLst>
            </p:cNvPr>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微软雅黑"/>
              </a:endParaRPr>
            </a:p>
          </p:txBody>
        </p:sp>
      </p:grpSp>
      <p:cxnSp>
        <p:nvCxnSpPr>
          <p:cNvPr id="20" name="直接连接符 19">
            <a:extLst>
              <a:ext uri="{FF2B5EF4-FFF2-40B4-BE49-F238E27FC236}">
                <a16:creationId xmlns:a16="http://schemas.microsoft.com/office/drawing/2014/main" id="{C4FBB3C1-88AA-4E76-B54C-31018E3BFAA0}"/>
              </a:ext>
            </a:extLst>
          </p:cNvPr>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2" name="矩形 1">
            <a:extLst>
              <a:ext uri="{FF2B5EF4-FFF2-40B4-BE49-F238E27FC236}">
                <a16:creationId xmlns:a16="http://schemas.microsoft.com/office/drawing/2014/main" id="{6CBA683F-B27F-45C2-8BD8-11CF54284B25}"/>
              </a:ext>
            </a:extLst>
          </p:cNvPr>
          <p:cNvSpPr/>
          <p:nvPr/>
        </p:nvSpPr>
        <p:spPr>
          <a:xfrm>
            <a:off x="786100" y="707504"/>
            <a:ext cx="2732352" cy="581057"/>
          </a:xfrm>
          <a:prstGeom prst="rect">
            <a:avLst/>
          </a:prstGeom>
        </p:spPr>
        <p:txBody>
          <a:bodyPr wrap="square">
            <a:spAutoFit/>
          </a:bodyPr>
          <a:lstStyle/>
          <a:p>
            <a:pPr>
              <a:lnSpc>
                <a:spcPct val="150000"/>
              </a:lnSpc>
            </a:pPr>
            <a:r>
              <a:rPr lang="zh-CN" altLang="zh-CN" sz="2400" b="1" dirty="0"/>
              <a:t>分词并统计词频</a:t>
            </a:r>
            <a:endParaRPr lang="zh-CN" altLang="zh-CN" sz="3200" b="1" dirty="0">
              <a:latin typeface="+mn-ea"/>
            </a:endParaRPr>
          </a:p>
        </p:txBody>
      </p:sp>
      <p:grpSp>
        <p:nvGrpSpPr>
          <p:cNvPr id="3" name="组合 2">
            <a:extLst>
              <a:ext uri="{FF2B5EF4-FFF2-40B4-BE49-F238E27FC236}">
                <a16:creationId xmlns:a16="http://schemas.microsoft.com/office/drawing/2014/main" id="{9816F549-B135-4757-B6A4-89069A286A6B}"/>
              </a:ext>
            </a:extLst>
          </p:cNvPr>
          <p:cNvGrpSpPr/>
          <p:nvPr/>
        </p:nvGrpSpPr>
        <p:grpSpPr>
          <a:xfrm>
            <a:off x="635547" y="2236767"/>
            <a:ext cx="10834211" cy="2056937"/>
            <a:chOff x="635547" y="2236767"/>
            <a:chExt cx="10834211" cy="2056937"/>
          </a:xfrm>
        </p:grpSpPr>
        <p:sp>
          <p:nvSpPr>
            <p:cNvPr id="11" name="矩形 10">
              <a:extLst>
                <a:ext uri="{FF2B5EF4-FFF2-40B4-BE49-F238E27FC236}">
                  <a16:creationId xmlns:a16="http://schemas.microsoft.com/office/drawing/2014/main" id="{72555C35-B57B-4C70-86CE-D34E238769B6}"/>
                </a:ext>
              </a:extLst>
            </p:cNvPr>
            <p:cNvSpPr/>
            <p:nvPr/>
          </p:nvSpPr>
          <p:spPr>
            <a:xfrm>
              <a:off x="635547" y="2236767"/>
              <a:ext cx="2907772" cy="2056937"/>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lnSpc>
                  <a:spcPct val="150000"/>
                </a:lnSpc>
              </a:pPr>
              <a:r>
                <a:rPr lang="zh-CN" altLang="en-US" sz="2400" dirty="0"/>
                <a:t>如果该词不在停用词列表</a:t>
              </a:r>
              <a:r>
                <a:rPr lang="en-US" altLang="zh-CN" sz="2400" dirty="0" err="1"/>
                <a:t>stopwords</a:t>
              </a:r>
              <a:r>
                <a:rPr lang="zh-CN" altLang="en-US" sz="2400" dirty="0"/>
                <a:t>中，才参与统计。</a:t>
              </a:r>
            </a:p>
          </p:txBody>
        </p:sp>
        <p:sp>
          <p:nvSpPr>
            <p:cNvPr id="13" name="矩形 12">
              <a:extLst>
                <a:ext uri="{FF2B5EF4-FFF2-40B4-BE49-F238E27FC236}">
                  <a16:creationId xmlns:a16="http://schemas.microsoft.com/office/drawing/2014/main" id="{E85ED77C-2BD9-463E-BF51-996CDA79EAA1}"/>
                </a:ext>
              </a:extLst>
            </p:cNvPr>
            <p:cNvSpPr/>
            <p:nvPr/>
          </p:nvSpPr>
          <p:spPr>
            <a:xfrm>
              <a:off x="4528932" y="3393847"/>
              <a:ext cx="6940826" cy="740832"/>
            </a:xfrm>
            <a:prstGeom prst="rect">
              <a:avLst/>
            </a:prstGeom>
            <a:noFill/>
            <a:ln w="38100"/>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grpSp>
    </p:spTree>
    <p:extLst>
      <p:ext uri="{BB962C8B-B14F-4D97-AF65-F5344CB8AC3E}">
        <p14:creationId xmlns:p14="http://schemas.microsoft.com/office/powerpoint/2010/main" val="2268790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righ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itchFamily="34" charset="-122"/>
                <a:ea typeface="微软雅黑" pitchFamily="34" charset="-122"/>
              </a:rPr>
              <a:t>中文文本分析相关库</a:t>
            </a:r>
          </a:p>
        </p:txBody>
      </p:sp>
      <p:grpSp>
        <p:nvGrpSpPr>
          <p:cNvPr id="56" name="组合 55">
            <a:extLst>
              <a:ext uri="{FF2B5EF4-FFF2-40B4-BE49-F238E27FC236}">
                <a16:creationId xmlns:a16="http://schemas.microsoft.com/office/drawing/2014/main" id="{B3ECA4EB-10D1-4B65-B604-4032302CDAF4}"/>
              </a:ext>
            </a:extLst>
          </p:cNvPr>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a:extLst>
                <a:ext uri="{FF2B5EF4-FFF2-40B4-BE49-F238E27FC236}">
                  <a16:creationId xmlns:a16="http://schemas.microsoft.com/office/drawing/2014/main" id="{FF372EA1-AB4F-47B1-B450-59AB8827ECD5}"/>
                </a:ext>
              </a:extLst>
            </p:cNvPr>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微软雅黑"/>
              </a:endParaRPr>
            </a:p>
          </p:txBody>
        </p:sp>
        <p:sp>
          <p:nvSpPr>
            <p:cNvPr id="58" name="椭圆 57">
              <a:extLst>
                <a:ext uri="{FF2B5EF4-FFF2-40B4-BE49-F238E27FC236}">
                  <a16:creationId xmlns:a16="http://schemas.microsoft.com/office/drawing/2014/main" id="{0BEE7D95-9E9C-4C6D-91AA-6429F74B9F98}"/>
                </a:ext>
              </a:extLst>
            </p:cNvPr>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微软雅黑"/>
              </a:endParaRPr>
            </a:p>
          </p:txBody>
        </p:sp>
      </p:grpSp>
      <p:cxnSp>
        <p:nvCxnSpPr>
          <p:cNvPr id="20" name="直接连接符 19">
            <a:extLst>
              <a:ext uri="{FF2B5EF4-FFF2-40B4-BE49-F238E27FC236}">
                <a16:creationId xmlns:a16="http://schemas.microsoft.com/office/drawing/2014/main" id="{C4FBB3C1-88AA-4E76-B54C-31018E3BFAA0}"/>
              </a:ext>
            </a:extLst>
          </p:cNvPr>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2" name="矩形 1">
            <a:extLst>
              <a:ext uri="{FF2B5EF4-FFF2-40B4-BE49-F238E27FC236}">
                <a16:creationId xmlns:a16="http://schemas.microsoft.com/office/drawing/2014/main" id="{6CBA683F-B27F-45C2-8BD8-11CF54284B25}"/>
              </a:ext>
            </a:extLst>
          </p:cNvPr>
          <p:cNvSpPr/>
          <p:nvPr/>
        </p:nvSpPr>
        <p:spPr>
          <a:xfrm>
            <a:off x="530360" y="904462"/>
            <a:ext cx="11267388" cy="669863"/>
          </a:xfrm>
          <a:prstGeom prst="rect">
            <a:avLst/>
          </a:prstGeom>
        </p:spPr>
        <p:txBody>
          <a:bodyPr wrap="square">
            <a:spAutoFit/>
          </a:bodyPr>
          <a:lstStyle/>
          <a:p>
            <a:pPr>
              <a:lnSpc>
                <a:spcPct val="150000"/>
              </a:lnSpc>
              <a:spcAft>
                <a:spcPts val="1200"/>
              </a:spcAft>
            </a:pPr>
            <a:r>
              <a:rPr lang="zh-CN" altLang="en-US" sz="2800" b="1" dirty="0"/>
              <a:t>中文分词</a:t>
            </a:r>
            <a:r>
              <a:rPr lang="en-US" altLang="zh-CN" sz="2800" b="1" dirty="0" err="1"/>
              <a:t>jieba</a:t>
            </a:r>
            <a:r>
              <a:rPr lang="zh-CN" altLang="en-US" sz="2800" b="1" dirty="0"/>
              <a:t>库</a:t>
            </a:r>
            <a:endParaRPr lang="zh-CN" altLang="zh-CN" sz="2800" b="1" dirty="0"/>
          </a:p>
        </p:txBody>
      </p:sp>
      <p:sp>
        <p:nvSpPr>
          <p:cNvPr id="3" name="矩形 2">
            <a:extLst>
              <a:ext uri="{FF2B5EF4-FFF2-40B4-BE49-F238E27FC236}">
                <a16:creationId xmlns:a16="http://schemas.microsoft.com/office/drawing/2014/main" id="{01F84F99-AC85-482B-8DD8-58C8D72EDD59}"/>
              </a:ext>
            </a:extLst>
          </p:cNvPr>
          <p:cNvSpPr/>
          <p:nvPr/>
        </p:nvSpPr>
        <p:spPr>
          <a:xfrm>
            <a:off x="530360" y="1574325"/>
            <a:ext cx="11267388" cy="2243050"/>
          </a:xfrm>
          <a:prstGeom prst="rect">
            <a:avLst/>
          </a:prstGeom>
        </p:spPr>
        <p:txBody>
          <a:bodyPr wrap="square">
            <a:spAutoFit/>
          </a:bodyPr>
          <a:lstStyle/>
          <a:p>
            <a:pPr marL="342900" indent="-342900">
              <a:lnSpc>
                <a:spcPct val="150000"/>
              </a:lnSpc>
              <a:buFont typeface="Arial" panose="020B0604020202020204" pitchFamily="34" charset="0"/>
              <a:buChar char="•"/>
            </a:pPr>
            <a:r>
              <a:rPr lang="zh-CN" altLang="zh-CN" sz="2400" dirty="0">
                <a:solidFill>
                  <a:srgbClr val="000000"/>
                </a:solidFill>
                <a:latin typeface="+mn-ea"/>
                <a:cs typeface="Times New Roman" panose="02020603050405020304" pitchFamily="18" charset="0"/>
              </a:rPr>
              <a:t>在自然语言处理过程中，为了能更好地处理句子，往往需要把句子拆开分成一个一个的词语，这样能更好的分析句子的特性，这个过程叫就叫做分词。</a:t>
            </a:r>
            <a:endParaRPr lang="en-US" altLang="zh-CN" sz="2400" dirty="0">
              <a:solidFill>
                <a:srgbClr val="000000"/>
              </a:solidFill>
              <a:latin typeface="+mn-ea"/>
              <a:cs typeface="Times New Roman" panose="02020603050405020304" pitchFamily="18" charset="0"/>
            </a:endParaRPr>
          </a:p>
          <a:p>
            <a:pPr marL="342900" indent="-342900">
              <a:lnSpc>
                <a:spcPct val="150000"/>
              </a:lnSpc>
              <a:buFont typeface="Arial" panose="020B0604020202020204" pitchFamily="34" charset="0"/>
              <a:buChar char="•"/>
            </a:pPr>
            <a:r>
              <a:rPr lang="en-US" altLang="zh-CN" sz="2400" kern="100" dirty="0" err="1">
                <a:solidFill>
                  <a:srgbClr val="000000"/>
                </a:solidFill>
                <a:latin typeface="+mn-ea"/>
                <a:cs typeface="Times New Roman" panose="02020603050405020304" pitchFamily="18" charset="0"/>
              </a:rPr>
              <a:t>jieba</a:t>
            </a:r>
            <a:r>
              <a:rPr lang="zh-CN" altLang="zh-CN" sz="2400" kern="100" dirty="0">
                <a:solidFill>
                  <a:srgbClr val="000000"/>
                </a:solidFill>
                <a:latin typeface="+mn-ea"/>
                <a:cs typeface="Times New Roman" panose="02020603050405020304" pitchFamily="18" charset="0"/>
              </a:rPr>
              <a:t>是一个</a:t>
            </a:r>
            <a:r>
              <a:rPr lang="en-US" altLang="zh-CN" sz="2400" kern="100" dirty="0">
                <a:solidFill>
                  <a:srgbClr val="000000"/>
                </a:solidFill>
                <a:latin typeface="+mn-ea"/>
                <a:cs typeface="Times New Roman" panose="02020603050405020304" pitchFamily="18" charset="0"/>
              </a:rPr>
              <a:t>Python</a:t>
            </a:r>
            <a:r>
              <a:rPr lang="zh-CN" altLang="zh-CN" sz="2400" kern="100" dirty="0">
                <a:solidFill>
                  <a:srgbClr val="000000"/>
                </a:solidFill>
                <a:latin typeface="+mn-ea"/>
                <a:cs typeface="Times New Roman" panose="02020603050405020304" pitchFamily="18" charset="0"/>
              </a:rPr>
              <a:t>实现的中文分词组件，在中文分词界非常</a:t>
            </a:r>
            <a:r>
              <a:rPr lang="zh-CN" altLang="en-GB" sz="2400" kern="100" dirty="0">
                <a:solidFill>
                  <a:srgbClr val="000000"/>
                </a:solidFill>
                <a:latin typeface="+mn-ea"/>
                <a:cs typeface="Times New Roman" panose="02020603050405020304" pitchFamily="18" charset="0"/>
              </a:rPr>
              <a:t>流行</a:t>
            </a:r>
            <a:r>
              <a:rPr lang="zh-CN" altLang="zh-CN" sz="2400" kern="100" dirty="0">
                <a:solidFill>
                  <a:srgbClr val="000000"/>
                </a:solidFill>
                <a:latin typeface="+mn-ea"/>
                <a:cs typeface="Times New Roman" panose="02020603050405020304" pitchFamily="18" charset="0"/>
              </a:rPr>
              <a:t>，支持简、繁体中文，高级用户还可以加入自定义词典以提高分词的准确率。</a:t>
            </a:r>
            <a:r>
              <a:rPr lang="zh-CN" altLang="en-US" sz="2400" dirty="0">
                <a:latin typeface="+mn-ea"/>
              </a:rPr>
              <a:t> </a:t>
            </a:r>
          </a:p>
        </p:txBody>
      </p:sp>
      <p:grpSp>
        <p:nvGrpSpPr>
          <p:cNvPr id="7" name="组合 6">
            <a:extLst>
              <a:ext uri="{FF2B5EF4-FFF2-40B4-BE49-F238E27FC236}">
                <a16:creationId xmlns:a16="http://schemas.microsoft.com/office/drawing/2014/main" id="{F7B4AA40-9E6A-493B-8123-E35E2B4F0D83}"/>
              </a:ext>
            </a:extLst>
          </p:cNvPr>
          <p:cNvGrpSpPr/>
          <p:nvPr/>
        </p:nvGrpSpPr>
        <p:grpSpPr>
          <a:xfrm>
            <a:off x="674376" y="3840939"/>
            <a:ext cx="11123372" cy="2309557"/>
            <a:chOff x="674376" y="3840939"/>
            <a:chExt cx="11123372" cy="2309557"/>
          </a:xfrm>
        </p:grpSpPr>
        <p:sp>
          <p:nvSpPr>
            <p:cNvPr id="5" name="矩形 4">
              <a:extLst>
                <a:ext uri="{FF2B5EF4-FFF2-40B4-BE49-F238E27FC236}">
                  <a16:creationId xmlns:a16="http://schemas.microsoft.com/office/drawing/2014/main" id="{DBE2C667-14AE-4F80-9E03-6415F75E7918}"/>
                </a:ext>
              </a:extLst>
            </p:cNvPr>
            <p:cNvSpPr/>
            <p:nvPr/>
          </p:nvSpPr>
          <p:spPr>
            <a:xfrm>
              <a:off x="674376" y="3840939"/>
              <a:ext cx="11123372" cy="2243050"/>
            </a:xfrm>
            <a:prstGeom prst="rect">
              <a:avLst/>
            </a:prstGeom>
          </p:spPr>
          <p:txBody>
            <a:bodyPr wrap="square">
              <a:spAutoFit/>
            </a:bodyPr>
            <a:lstStyle/>
            <a:p>
              <a:pPr algn="just">
                <a:lnSpc>
                  <a:spcPct val="150000"/>
                </a:lnSpc>
              </a:pPr>
              <a:r>
                <a:rPr lang="en-US" altLang="zh-CN" sz="2400" kern="100" dirty="0">
                  <a:solidFill>
                    <a:srgbClr val="000000"/>
                  </a:solidFill>
                  <a:latin typeface="+mn-ea"/>
                  <a:cs typeface="Times New Roman" panose="02020603050405020304" pitchFamily="18" charset="0"/>
                </a:rPr>
                <a:t>  </a:t>
              </a:r>
              <a:r>
                <a:rPr lang="zh-CN" altLang="zh-CN" sz="2400" kern="100" dirty="0">
                  <a:solidFill>
                    <a:srgbClr val="000000"/>
                  </a:solidFill>
                  <a:latin typeface="+mn-ea"/>
                  <a:cs typeface="Times New Roman" panose="02020603050405020304" pitchFamily="18" charset="0"/>
                </a:rPr>
                <a:t>全自动安装的方式如下：</a:t>
              </a:r>
              <a:endParaRPr lang="zh-CN" altLang="zh-CN" sz="2400" kern="100" dirty="0">
                <a:latin typeface="+mn-ea"/>
                <a:cs typeface="Times New Roman" panose="02020603050405020304" pitchFamily="18" charset="0"/>
              </a:endParaRPr>
            </a:p>
            <a:p>
              <a:pPr indent="266700" algn="just">
                <a:lnSpc>
                  <a:spcPct val="150000"/>
                </a:lnSpc>
                <a:spcAft>
                  <a:spcPts val="0"/>
                </a:spcAft>
              </a:pPr>
              <a:r>
                <a:rPr lang="en-US" altLang="zh-CN" sz="2400" kern="100" dirty="0">
                  <a:solidFill>
                    <a:srgbClr val="000000"/>
                  </a:solidFill>
                  <a:latin typeface="+mn-ea"/>
                  <a:cs typeface="Times New Roman" panose="02020603050405020304" pitchFamily="18" charset="0"/>
                </a:rPr>
                <a:t> </a:t>
              </a:r>
            </a:p>
            <a:p>
              <a:pPr indent="266700" algn="just">
                <a:lnSpc>
                  <a:spcPct val="150000"/>
                </a:lnSpc>
                <a:spcAft>
                  <a:spcPts val="0"/>
                </a:spcAft>
              </a:pPr>
              <a:r>
                <a:rPr lang="zh-CN" altLang="zh-CN" sz="2400" kern="100" dirty="0">
                  <a:solidFill>
                    <a:srgbClr val="000000"/>
                  </a:solidFill>
                  <a:latin typeface="+mn-ea"/>
                  <a:cs typeface="Times New Roman" panose="02020603050405020304" pitchFamily="18" charset="0"/>
                </a:rPr>
                <a:t>使用的方式：</a:t>
              </a:r>
              <a:endParaRPr lang="zh-CN" altLang="zh-CN" sz="2400" kern="100" dirty="0">
                <a:latin typeface="+mn-ea"/>
                <a:cs typeface="Times New Roman" panose="02020603050405020304" pitchFamily="18" charset="0"/>
              </a:endParaRPr>
            </a:p>
            <a:p>
              <a:pPr indent="266700" algn="just">
                <a:lnSpc>
                  <a:spcPct val="150000"/>
                </a:lnSpc>
                <a:spcAft>
                  <a:spcPts val="0"/>
                </a:spcAft>
              </a:pPr>
              <a:endParaRPr lang="zh-CN" altLang="zh-CN" sz="2400" kern="100" dirty="0">
                <a:solidFill>
                  <a:srgbClr val="000000"/>
                </a:solidFill>
                <a:latin typeface="+mn-ea"/>
                <a:cs typeface="Times New Roman" panose="02020603050405020304" pitchFamily="18" charset="0"/>
              </a:endParaRPr>
            </a:p>
          </p:txBody>
        </p:sp>
        <p:sp>
          <p:nvSpPr>
            <p:cNvPr id="6" name="矩形 5">
              <a:extLst>
                <a:ext uri="{FF2B5EF4-FFF2-40B4-BE49-F238E27FC236}">
                  <a16:creationId xmlns:a16="http://schemas.microsoft.com/office/drawing/2014/main" id="{655BF344-D466-49DA-A220-808D55353AEB}"/>
                </a:ext>
              </a:extLst>
            </p:cNvPr>
            <p:cNvSpPr/>
            <p:nvPr/>
          </p:nvSpPr>
          <p:spPr>
            <a:xfrm>
              <a:off x="890433" y="4458727"/>
              <a:ext cx="3945835" cy="582509"/>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sz="2400" kern="100" dirty="0">
                  <a:solidFill>
                    <a:srgbClr val="000000"/>
                  </a:solidFill>
                  <a:latin typeface="Consolas" panose="020B0609020204030204" pitchFamily="49" charset="0"/>
                </a:rPr>
                <a:t>pip install </a:t>
              </a:r>
              <a:r>
                <a:rPr lang="en-US" altLang="zh-CN" sz="2400" kern="100" dirty="0" err="1">
                  <a:solidFill>
                    <a:srgbClr val="000000"/>
                  </a:solidFill>
                  <a:latin typeface="Consolas" panose="020B0609020204030204" pitchFamily="49" charset="0"/>
                </a:rPr>
                <a:t>jieba</a:t>
              </a:r>
              <a:endParaRPr lang="zh-CN" altLang="en-US" sz="2400" dirty="0">
                <a:latin typeface="Consolas" panose="020B0609020204030204" pitchFamily="49" charset="0"/>
              </a:endParaRPr>
            </a:p>
          </p:txBody>
        </p:sp>
        <p:sp>
          <p:nvSpPr>
            <p:cNvPr id="11" name="矩形 10">
              <a:extLst>
                <a:ext uri="{FF2B5EF4-FFF2-40B4-BE49-F238E27FC236}">
                  <a16:creationId xmlns:a16="http://schemas.microsoft.com/office/drawing/2014/main" id="{90BE661C-ACF3-4CBD-ACF0-E55E2B7CB1BF}"/>
                </a:ext>
              </a:extLst>
            </p:cNvPr>
            <p:cNvSpPr/>
            <p:nvPr/>
          </p:nvSpPr>
          <p:spPr>
            <a:xfrm>
              <a:off x="890433" y="5567987"/>
              <a:ext cx="3945835" cy="582509"/>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sz="2400" kern="100" dirty="0">
                  <a:solidFill>
                    <a:srgbClr val="000000"/>
                  </a:solidFill>
                  <a:latin typeface="Consolas" panose="020B0609020204030204" pitchFamily="49" charset="0"/>
                </a:rPr>
                <a:t>import</a:t>
              </a:r>
              <a:r>
                <a:rPr lang="en-US" altLang="zh-CN" sz="2400" kern="100" dirty="0">
                  <a:solidFill>
                    <a:srgbClr val="000000"/>
                  </a:solidFill>
                  <a:latin typeface="+mn-ea"/>
                  <a:cs typeface="Times New Roman" panose="02020603050405020304" pitchFamily="18" charset="0"/>
                </a:rPr>
                <a:t> </a:t>
              </a:r>
              <a:r>
                <a:rPr lang="en-US" altLang="zh-CN" sz="2400" kern="100" dirty="0" err="1">
                  <a:solidFill>
                    <a:srgbClr val="000000"/>
                  </a:solidFill>
                  <a:latin typeface="Consolas" panose="020B0609020204030204" pitchFamily="49" charset="0"/>
                </a:rPr>
                <a:t>jieba</a:t>
              </a:r>
              <a:endParaRPr lang="zh-CN" altLang="en-US" sz="2400" kern="100" dirty="0">
                <a:solidFill>
                  <a:srgbClr val="000000"/>
                </a:solidFill>
                <a:latin typeface="Consolas" panose="020B0609020204030204" pitchFamily="49" charset="0"/>
              </a:endParaRPr>
            </a:p>
          </p:txBody>
        </p:sp>
      </p:grpSp>
      <p:pic>
        <p:nvPicPr>
          <p:cNvPr id="1026" name="Picture 2" descr="Examples of word segmentation | Download Scientific Diagram">
            <a:extLst>
              <a:ext uri="{FF2B5EF4-FFF2-40B4-BE49-F238E27FC236}">
                <a16:creationId xmlns:a16="http://schemas.microsoft.com/office/drawing/2014/main" id="{A0745085-C1CE-8B75-644D-00285F41E3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31862" y="3817374"/>
            <a:ext cx="3969705" cy="3040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95560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left)">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itchFamily="34" charset="-122"/>
                <a:ea typeface="微软雅黑" pitchFamily="34" charset="-122"/>
              </a:rPr>
              <a:t>中文文本分析实例</a:t>
            </a:r>
            <a:r>
              <a:rPr lang="en-US" altLang="zh-CN" sz="2400" b="1" spc="300" dirty="0">
                <a:solidFill>
                  <a:srgbClr val="1E6787"/>
                </a:solidFill>
                <a:latin typeface="微软雅黑" pitchFamily="34" charset="-122"/>
                <a:ea typeface="微软雅黑" pitchFamily="34" charset="-122"/>
              </a:rPr>
              <a:t>《</a:t>
            </a:r>
            <a:r>
              <a:rPr lang="zh-CN" altLang="en-US" sz="2400" b="1" spc="300" dirty="0">
                <a:solidFill>
                  <a:srgbClr val="1E6787"/>
                </a:solidFill>
                <a:latin typeface="微软雅黑" pitchFamily="34" charset="-122"/>
                <a:ea typeface="微软雅黑" pitchFamily="34" charset="-122"/>
              </a:rPr>
              <a:t>红楼梦</a:t>
            </a:r>
            <a:r>
              <a:rPr lang="en-US" altLang="zh-CN" sz="2400" b="1" spc="300" dirty="0">
                <a:solidFill>
                  <a:srgbClr val="1E6787"/>
                </a:solidFill>
                <a:latin typeface="微软雅黑" pitchFamily="34" charset="-122"/>
                <a:ea typeface="微软雅黑" pitchFamily="34" charset="-122"/>
              </a:rPr>
              <a:t>》</a:t>
            </a:r>
            <a:endParaRPr lang="zh-CN" altLang="en-US" sz="2400" b="1" spc="300" dirty="0">
              <a:solidFill>
                <a:srgbClr val="1E6787"/>
              </a:solidFill>
              <a:latin typeface="微软雅黑" pitchFamily="34" charset="-122"/>
              <a:ea typeface="微软雅黑" pitchFamily="34" charset="-122"/>
            </a:endParaRPr>
          </a:p>
        </p:txBody>
      </p:sp>
      <p:grpSp>
        <p:nvGrpSpPr>
          <p:cNvPr id="56" name="组合 55">
            <a:extLst>
              <a:ext uri="{FF2B5EF4-FFF2-40B4-BE49-F238E27FC236}">
                <a16:creationId xmlns:a16="http://schemas.microsoft.com/office/drawing/2014/main" id="{B3ECA4EB-10D1-4B65-B604-4032302CDAF4}"/>
              </a:ext>
            </a:extLst>
          </p:cNvPr>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a:extLst>
                <a:ext uri="{FF2B5EF4-FFF2-40B4-BE49-F238E27FC236}">
                  <a16:creationId xmlns:a16="http://schemas.microsoft.com/office/drawing/2014/main" id="{FF372EA1-AB4F-47B1-B450-59AB8827ECD5}"/>
                </a:ext>
              </a:extLst>
            </p:cNvPr>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微软雅黑"/>
              </a:endParaRPr>
            </a:p>
          </p:txBody>
        </p:sp>
        <p:sp>
          <p:nvSpPr>
            <p:cNvPr id="58" name="椭圆 57">
              <a:extLst>
                <a:ext uri="{FF2B5EF4-FFF2-40B4-BE49-F238E27FC236}">
                  <a16:creationId xmlns:a16="http://schemas.microsoft.com/office/drawing/2014/main" id="{0BEE7D95-9E9C-4C6D-91AA-6429F74B9F98}"/>
                </a:ext>
              </a:extLst>
            </p:cNvPr>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微软雅黑"/>
              </a:endParaRPr>
            </a:p>
          </p:txBody>
        </p:sp>
      </p:grpSp>
      <p:cxnSp>
        <p:nvCxnSpPr>
          <p:cNvPr id="20" name="直接连接符 19">
            <a:extLst>
              <a:ext uri="{FF2B5EF4-FFF2-40B4-BE49-F238E27FC236}">
                <a16:creationId xmlns:a16="http://schemas.microsoft.com/office/drawing/2014/main" id="{C4FBB3C1-88AA-4E76-B54C-31018E3BFAA0}"/>
              </a:ext>
            </a:extLst>
          </p:cNvPr>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2" name="矩形 1">
            <a:extLst>
              <a:ext uri="{FF2B5EF4-FFF2-40B4-BE49-F238E27FC236}">
                <a16:creationId xmlns:a16="http://schemas.microsoft.com/office/drawing/2014/main" id="{6CBA683F-B27F-45C2-8BD8-11CF54284B25}"/>
              </a:ext>
            </a:extLst>
          </p:cNvPr>
          <p:cNvSpPr/>
          <p:nvPr/>
        </p:nvSpPr>
        <p:spPr>
          <a:xfrm>
            <a:off x="786100" y="707504"/>
            <a:ext cx="2732352" cy="581057"/>
          </a:xfrm>
          <a:prstGeom prst="rect">
            <a:avLst/>
          </a:prstGeom>
        </p:spPr>
        <p:txBody>
          <a:bodyPr wrap="square">
            <a:spAutoFit/>
          </a:bodyPr>
          <a:lstStyle/>
          <a:p>
            <a:pPr>
              <a:lnSpc>
                <a:spcPct val="150000"/>
              </a:lnSpc>
            </a:pPr>
            <a:r>
              <a:rPr lang="zh-CN" altLang="zh-CN" sz="2400" b="1" dirty="0"/>
              <a:t>分词并统计词频</a:t>
            </a:r>
            <a:endParaRPr lang="zh-CN" altLang="zh-CN" sz="3200" b="1" dirty="0">
              <a:latin typeface="+mn-ea"/>
            </a:endParaRPr>
          </a:p>
        </p:txBody>
      </p:sp>
      <p:sp>
        <p:nvSpPr>
          <p:cNvPr id="5" name="Rectangle 7">
            <a:extLst>
              <a:ext uri="{FF2B5EF4-FFF2-40B4-BE49-F238E27FC236}">
                <a16:creationId xmlns:a16="http://schemas.microsoft.com/office/drawing/2014/main" id="{0E2705CF-623C-4FCC-8B90-AACE9EFAAF17}"/>
              </a:ext>
            </a:extLst>
          </p:cNvPr>
          <p:cNvSpPr>
            <a:spLocks noChangeArrowheads="1"/>
          </p:cNvSpPr>
          <p:nvPr/>
        </p:nvSpPr>
        <p:spPr bwMode="auto">
          <a:xfrm>
            <a:off x="1878496" y="637836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矩形 7">
            <a:extLst>
              <a:ext uri="{FF2B5EF4-FFF2-40B4-BE49-F238E27FC236}">
                <a16:creationId xmlns:a16="http://schemas.microsoft.com/office/drawing/2014/main" id="{8E8FF988-E036-4100-8B76-7EB93DC986D6}"/>
              </a:ext>
            </a:extLst>
          </p:cNvPr>
          <p:cNvSpPr/>
          <p:nvPr/>
        </p:nvSpPr>
        <p:spPr>
          <a:xfrm>
            <a:off x="5307496" y="1396093"/>
            <a:ext cx="5784574" cy="2797048"/>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pPr algn="just">
              <a:lnSpc>
                <a:spcPct val="150000"/>
              </a:lnSpc>
              <a:spcAft>
                <a:spcPts val="0"/>
              </a:spcAft>
            </a:pPr>
            <a:r>
              <a:rPr lang="zh-CN" altLang="zh-CN" sz="2400" dirty="0"/>
              <a:t>观察输出结果，不难发现“凤姐”和“凤姐儿”应该是一个人物，包括后面的“黛玉”和“林黛玉”，“林妹妹”也是一个人，“宝玉”以及“宝二爷”也应该一起统计</a:t>
            </a:r>
            <a:r>
              <a:rPr lang="zh-CN" altLang="en-US" sz="2400" dirty="0"/>
              <a:t>。</a:t>
            </a:r>
            <a:endParaRPr lang="zh-CN" altLang="zh-CN" sz="3200" kern="100" dirty="0">
              <a:latin typeface="+mn-ea"/>
              <a:cs typeface="Times New Roman" panose="02020603050405020304" pitchFamily="18" charset="0"/>
            </a:endParaRPr>
          </a:p>
        </p:txBody>
      </p:sp>
      <p:pic>
        <p:nvPicPr>
          <p:cNvPr id="12" name="图片 11">
            <a:extLst>
              <a:ext uri="{FF2B5EF4-FFF2-40B4-BE49-F238E27FC236}">
                <a16:creationId xmlns:a16="http://schemas.microsoft.com/office/drawing/2014/main" id="{B22A31D5-ECA9-425E-91B2-A473F5CAA35B}"/>
              </a:ext>
            </a:extLst>
          </p:cNvPr>
          <p:cNvPicPr/>
          <p:nvPr/>
        </p:nvPicPr>
        <p:blipFill>
          <a:blip r:embed="rId3"/>
          <a:stretch>
            <a:fillRect/>
          </a:stretch>
        </p:blipFill>
        <p:spPr>
          <a:xfrm>
            <a:off x="918195" y="1396093"/>
            <a:ext cx="3981796" cy="5216065"/>
          </a:xfrm>
          <a:prstGeom prst="rect">
            <a:avLst/>
          </a:prstGeom>
          <a:ln/>
        </p:spPr>
        <p:style>
          <a:lnRef idx="1">
            <a:schemeClr val="dk1"/>
          </a:lnRef>
          <a:fillRef idx="2">
            <a:schemeClr val="dk1"/>
          </a:fillRef>
          <a:effectRef idx="1">
            <a:schemeClr val="dk1"/>
          </a:effectRef>
          <a:fontRef idx="minor">
            <a:schemeClr val="dk1"/>
          </a:fontRef>
        </p:style>
      </p:pic>
      <p:sp>
        <p:nvSpPr>
          <p:cNvPr id="3" name="椭圆 2">
            <a:extLst>
              <a:ext uri="{FF2B5EF4-FFF2-40B4-BE49-F238E27FC236}">
                <a16:creationId xmlns:a16="http://schemas.microsoft.com/office/drawing/2014/main" id="{ED18355A-141E-41B3-9C0C-4120BA443C08}"/>
              </a:ext>
            </a:extLst>
          </p:cNvPr>
          <p:cNvSpPr/>
          <p:nvPr/>
        </p:nvSpPr>
        <p:spPr>
          <a:xfrm>
            <a:off x="530360" y="2472742"/>
            <a:ext cx="1348136" cy="581052"/>
          </a:xfrm>
          <a:prstGeom prst="ellipse">
            <a:avLst/>
          </a:prstGeom>
          <a:noFill/>
          <a:ln w="381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zh-CN" altLang="en-US"/>
          </a:p>
        </p:txBody>
      </p:sp>
      <p:sp>
        <p:nvSpPr>
          <p:cNvPr id="13" name="椭圆 12">
            <a:extLst>
              <a:ext uri="{FF2B5EF4-FFF2-40B4-BE49-F238E27FC236}">
                <a16:creationId xmlns:a16="http://schemas.microsoft.com/office/drawing/2014/main" id="{41C82A4E-33E2-4179-B944-4F12323D9BA0}"/>
              </a:ext>
            </a:extLst>
          </p:cNvPr>
          <p:cNvSpPr/>
          <p:nvPr/>
        </p:nvSpPr>
        <p:spPr>
          <a:xfrm>
            <a:off x="530360" y="4948496"/>
            <a:ext cx="1348136" cy="581052"/>
          </a:xfrm>
          <a:prstGeom prst="ellipse">
            <a:avLst/>
          </a:prstGeom>
          <a:noFill/>
          <a:ln w="381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zh-CN" altLang="en-US"/>
          </a:p>
        </p:txBody>
      </p:sp>
    </p:spTree>
    <p:extLst>
      <p:ext uri="{BB962C8B-B14F-4D97-AF65-F5344CB8AC3E}">
        <p14:creationId xmlns:p14="http://schemas.microsoft.com/office/powerpoint/2010/main" val="518415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3"/>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3" grpId="0" animBg="1"/>
      <p:bldP spid="13" grpId="0" animBg="1"/>
    </p:bldLst>
  </p:timing>
</p:sld>
</file>

<file path=ppt/slides/slide51.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6DCA85B9-F0F9-4B1E-9B9C-C011826B0E44}"/>
              </a:ext>
            </a:extLst>
          </p:cNvPr>
          <p:cNvPicPr>
            <a:picLocks noChangeAspect="1"/>
          </p:cNvPicPr>
          <p:nvPr/>
        </p:nvPicPr>
        <p:blipFill>
          <a:blip r:embed="rId3"/>
          <a:stretch>
            <a:fillRect/>
          </a:stretch>
        </p:blipFill>
        <p:spPr>
          <a:xfrm>
            <a:off x="314336" y="1420446"/>
            <a:ext cx="10605052" cy="4420121"/>
          </a:xfrm>
          <a:prstGeom prst="rect">
            <a:avLst/>
          </a:prstGeom>
        </p:spPr>
        <p:style>
          <a:lnRef idx="1">
            <a:schemeClr val="dk1"/>
          </a:lnRef>
          <a:fillRef idx="2">
            <a:schemeClr val="dk1"/>
          </a:fillRef>
          <a:effectRef idx="1">
            <a:schemeClr val="dk1"/>
          </a:effectRef>
          <a:fontRef idx="minor">
            <a:schemeClr val="dk1"/>
          </a:fontRef>
        </p:style>
      </p:pic>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itchFamily="34" charset="-122"/>
                <a:ea typeface="微软雅黑" pitchFamily="34" charset="-122"/>
              </a:rPr>
              <a:t>中文文本分析实例</a:t>
            </a:r>
            <a:r>
              <a:rPr lang="en-US" altLang="zh-CN" sz="2400" b="1" spc="300" dirty="0">
                <a:solidFill>
                  <a:srgbClr val="1E6787"/>
                </a:solidFill>
                <a:latin typeface="微软雅黑" pitchFamily="34" charset="-122"/>
                <a:ea typeface="微软雅黑" pitchFamily="34" charset="-122"/>
              </a:rPr>
              <a:t>《</a:t>
            </a:r>
            <a:r>
              <a:rPr lang="zh-CN" altLang="en-US" sz="2400" b="1" spc="300" dirty="0">
                <a:solidFill>
                  <a:srgbClr val="1E6787"/>
                </a:solidFill>
                <a:latin typeface="微软雅黑" pitchFamily="34" charset="-122"/>
                <a:ea typeface="微软雅黑" pitchFamily="34" charset="-122"/>
              </a:rPr>
              <a:t>红楼梦</a:t>
            </a:r>
            <a:r>
              <a:rPr lang="en-US" altLang="zh-CN" sz="2400" b="1" spc="300" dirty="0">
                <a:solidFill>
                  <a:srgbClr val="1E6787"/>
                </a:solidFill>
                <a:latin typeface="微软雅黑" pitchFamily="34" charset="-122"/>
                <a:ea typeface="微软雅黑" pitchFamily="34" charset="-122"/>
              </a:rPr>
              <a:t>》</a:t>
            </a:r>
            <a:endParaRPr lang="zh-CN" altLang="en-US" sz="2400" b="1" spc="300" dirty="0">
              <a:solidFill>
                <a:srgbClr val="1E6787"/>
              </a:solidFill>
              <a:latin typeface="微软雅黑" pitchFamily="34" charset="-122"/>
              <a:ea typeface="微软雅黑" pitchFamily="34" charset="-122"/>
            </a:endParaRPr>
          </a:p>
        </p:txBody>
      </p:sp>
      <p:grpSp>
        <p:nvGrpSpPr>
          <p:cNvPr id="56" name="组合 55">
            <a:extLst>
              <a:ext uri="{FF2B5EF4-FFF2-40B4-BE49-F238E27FC236}">
                <a16:creationId xmlns:a16="http://schemas.microsoft.com/office/drawing/2014/main" id="{B3ECA4EB-10D1-4B65-B604-4032302CDAF4}"/>
              </a:ext>
            </a:extLst>
          </p:cNvPr>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a:extLst>
                <a:ext uri="{FF2B5EF4-FFF2-40B4-BE49-F238E27FC236}">
                  <a16:creationId xmlns:a16="http://schemas.microsoft.com/office/drawing/2014/main" id="{FF372EA1-AB4F-47B1-B450-59AB8827ECD5}"/>
                </a:ext>
              </a:extLst>
            </p:cNvPr>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微软雅黑"/>
              </a:endParaRPr>
            </a:p>
          </p:txBody>
        </p:sp>
        <p:sp>
          <p:nvSpPr>
            <p:cNvPr id="58" name="椭圆 57">
              <a:extLst>
                <a:ext uri="{FF2B5EF4-FFF2-40B4-BE49-F238E27FC236}">
                  <a16:creationId xmlns:a16="http://schemas.microsoft.com/office/drawing/2014/main" id="{0BEE7D95-9E9C-4C6D-91AA-6429F74B9F98}"/>
                </a:ext>
              </a:extLst>
            </p:cNvPr>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微软雅黑"/>
              </a:endParaRPr>
            </a:p>
          </p:txBody>
        </p:sp>
      </p:grpSp>
      <p:cxnSp>
        <p:nvCxnSpPr>
          <p:cNvPr id="20" name="直接连接符 19">
            <a:extLst>
              <a:ext uri="{FF2B5EF4-FFF2-40B4-BE49-F238E27FC236}">
                <a16:creationId xmlns:a16="http://schemas.microsoft.com/office/drawing/2014/main" id="{C4FBB3C1-88AA-4E76-B54C-31018E3BFAA0}"/>
              </a:ext>
            </a:extLst>
          </p:cNvPr>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2" name="矩形 1">
            <a:extLst>
              <a:ext uri="{FF2B5EF4-FFF2-40B4-BE49-F238E27FC236}">
                <a16:creationId xmlns:a16="http://schemas.microsoft.com/office/drawing/2014/main" id="{6CBA683F-B27F-45C2-8BD8-11CF54284B25}"/>
              </a:ext>
            </a:extLst>
          </p:cNvPr>
          <p:cNvSpPr/>
          <p:nvPr/>
        </p:nvSpPr>
        <p:spPr>
          <a:xfrm>
            <a:off x="786100" y="707504"/>
            <a:ext cx="2732352" cy="581057"/>
          </a:xfrm>
          <a:prstGeom prst="rect">
            <a:avLst/>
          </a:prstGeom>
        </p:spPr>
        <p:txBody>
          <a:bodyPr wrap="square">
            <a:spAutoFit/>
          </a:bodyPr>
          <a:lstStyle/>
          <a:p>
            <a:pPr>
              <a:lnSpc>
                <a:spcPct val="150000"/>
              </a:lnSpc>
            </a:pPr>
            <a:r>
              <a:rPr lang="zh-CN" altLang="zh-CN" sz="2400" b="1" dirty="0"/>
              <a:t>分词并统计词频</a:t>
            </a:r>
            <a:endParaRPr lang="zh-CN" altLang="zh-CN" sz="3200" b="1" dirty="0">
              <a:latin typeface="+mn-ea"/>
            </a:endParaRPr>
          </a:p>
        </p:txBody>
      </p:sp>
      <p:grpSp>
        <p:nvGrpSpPr>
          <p:cNvPr id="5" name="组合 4">
            <a:extLst>
              <a:ext uri="{FF2B5EF4-FFF2-40B4-BE49-F238E27FC236}">
                <a16:creationId xmlns:a16="http://schemas.microsoft.com/office/drawing/2014/main" id="{1081D4BC-A478-47C2-B6FF-A64982941495}"/>
              </a:ext>
            </a:extLst>
          </p:cNvPr>
          <p:cNvGrpSpPr/>
          <p:nvPr/>
        </p:nvGrpSpPr>
        <p:grpSpPr>
          <a:xfrm>
            <a:off x="1945563" y="785668"/>
            <a:ext cx="9932101" cy="4760367"/>
            <a:chOff x="1945563" y="785668"/>
            <a:chExt cx="9932101" cy="4760367"/>
          </a:xfrm>
        </p:grpSpPr>
        <p:sp>
          <p:nvSpPr>
            <p:cNvPr id="11" name="矩形 10">
              <a:extLst>
                <a:ext uri="{FF2B5EF4-FFF2-40B4-BE49-F238E27FC236}">
                  <a16:creationId xmlns:a16="http://schemas.microsoft.com/office/drawing/2014/main" id="{72555C35-B57B-4C70-86CE-D34E238769B6}"/>
                </a:ext>
              </a:extLst>
            </p:cNvPr>
            <p:cNvSpPr/>
            <p:nvPr/>
          </p:nvSpPr>
          <p:spPr>
            <a:xfrm>
              <a:off x="5622728" y="785668"/>
              <a:ext cx="6254936" cy="1052595"/>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lnSpc>
                  <a:spcPct val="150000"/>
                </a:lnSpc>
              </a:pPr>
              <a:r>
                <a:rPr lang="zh-CN" altLang="en-US" sz="2400" dirty="0"/>
                <a:t>处理小说中同一个人物，不同称呼的情况。</a:t>
              </a:r>
            </a:p>
          </p:txBody>
        </p:sp>
        <p:sp>
          <p:nvSpPr>
            <p:cNvPr id="13" name="矩形 12">
              <a:extLst>
                <a:ext uri="{FF2B5EF4-FFF2-40B4-BE49-F238E27FC236}">
                  <a16:creationId xmlns:a16="http://schemas.microsoft.com/office/drawing/2014/main" id="{E85ED77C-2BD9-463E-BF51-996CDA79EAA1}"/>
                </a:ext>
              </a:extLst>
            </p:cNvPr>
            <p:cNvSpPr/>
            <p:nvPr/>
          </p:nvSpPr>
          <p:spPr>
            <a:xfrm>
              <a:off x="1945563" y="2721031"/>
              <a:ext cx="8878150" cy="2825004"/>
            </a:xfrm>
            <a:prstGeom prst="rect">
              <a:avLst/>
            </a:prstGeom>
            <a:noFill/>
            <a:ln w="38100"/>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grpSp>
    </p:spTree>
    <p:extLst>
      <p:ext uri="{BB962C8B-B14F-4D97-AF65-F5344CB8AC3E}">
        <p14:creationId xmlns:p14="http://schemas.microsoft.com/office/powerpoint/2010/main" val="1698194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itchFamily="34" charset="-122"/>
                <a:ea typeface="微软雅黑" pitchFamily="34" charset="-122"/>
              </a:rPr>
              <a:t>中文文本分析实例</a:t>
            </a:r>
            <a:r>
              <a:rPr lang="en-US" altLang="zh-CN" sz="2400" b="1" spc="300" dirty="0">
                <a:solidFill>
                  <a:srgbClr val="1E6787"/>
                </a:solidFill>
                <a:latin typeface="微软雅黑" pitchFamily="34" charset="-122"/>
                <a:ea typeface="微软雅黑" pitchFamily="34" charset="-122"/>
              </a:rPr>
              <a:t>《</a:t>
            </a:r>
            <a:r>
              <a:rPr lang="zh-CN" altLang="en-US" sz="2400" b="1" spc="300" dirty="0">
                <a:solidFill>
                  <a:srgbClr val="1E6787"/>
                </a:solidFill>
                <a:latin typeface="微软雅黑" pitchFamily="34" charset="-122"/>
                <a:ea typeface="微软雅黑" pitchFamily="34" charset="-122"/>
              </a:rPr>
              <a:t>红楼梦</a:t>
            </a:r>
            <a:r>
              <a:rPr lang="en-US" altLang="zh-CN" sz="2400" b="1" spc="300" dirty="0">
                <a:solidFill>
                  <a:srgbClr val="1E6787"/>
                </a:solidFill>
                <a:latin typeface="微软雅黑" pitchFamily="34" charset="-122"/>
                <a:ea typeface="微软雅黑" pitchFamily="34" charset="-122"/>
              </a:rPr>
              <a:t>》</a:t>
            </a:r>
            <a:endParaRPr lang="zh-CN" altLang="en-US" sz="2400" b="1" spc="300" dirty="0">
              <a:solidFill>
                <a:srgbClr val="1E6787"/>
              </a:solidFill>
              <a:latin typeface="微软雅黑" pitchFamily="34" charset="-122"/>
              <a:ea typeface="微软雅黑" pitchFamily="34" charset="-122"/>
            </a:endParaRPr>
          </a:p>
        </p:txBody>
      </p:sp>
      <p:grpSp>
        <p:nvGrpSpPr>
          <p:cNvPr id="56" name="组合 55">
            <a:extLst>
              <a:ext uri="{FF2B5EF4-FFF2-40B4-BE49-F238E27FC236}">
                <a16:creationId xmlns:a16="http://schemas.microsoft.com/office/drawing/2014/main" id="{B3ECA4EB-10D1-4B65-B604-4032302CDAF4}"/>
              </a:ext>
            </a:extLst>
          </p:cNvPr>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a:extLst>
                <a:ext uri="{FF2B5EF4-FFF2-40B4-BE49-F238E27FC236}">
                  <a16:creationId xmlns:a16="http://schemas.microsoft.com/office/drawing/2014/main" id="{FF372EA1-AB4F-47B1-B450-59AB8827ECD5}"/>
                </a:ext>
              </a:extLst>
            </p:cNvPr>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微软雅黑"/>
              </a:endParaRPr>
            </a:p>
          </p:txBody>
        </p:sp>
        <p:sp>
          <p:nvSpPr>
            <p:cNvPr id="58" name="椭圆 57">
              <a:extLst>
                <a:ext uri="{FF2B5EF4-FFF2-40B4-BE49-F238E27FC236}">
                  <a16:creationId xmlns:a16="http://schemas.microsoft.com/office/drawing/2014/main" id="{0BEE7D95-9E9C-4C6D-91AA-6429F74B9F98}"/>
                </a:ext>
              </a:extLst>
            </p:cNvPr>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微软雅黑"/>
              </a:endParaRPr>
            </a:p>
          </p:txBody>
        </p:sp>
      </p:grpSp>
      <p:cxnSp>
        <p:nvCxnSpPr>
          <p:cNvPr id="20" name="直接连接符 19">
            <a:extLst>
              <a:ext uri="{FF2B5EF4-FFF2-40B4-BE49-F238E27FC236}">
                <a16:creationId xmlns:a16="http://schemas.microsoft.com/office/drawing/2014/main" id="{C4FBB3C1-88AA-4E76-B54C-31018E3BFAA0}"/>
              </a:ext>
            </a:extLst>
          </p:cNvPr>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2" name="矩形 1">
            <a:extLst>
              <a:ext uri="{FF2B5EF4-FFF2-40B4-BE49-F238E27FC236}">
                <a16:creationId xmlns:a16="http://schemas.microsoft.com/office/drawing/2014/main" id="{6CBA683F-B27F-45C2-8BD8-11CF54284B25}"/>
              </a:ext>
            </a:extLst>
          </p:cNvPr>
          <p:cNvSpPr/>
          <p:nvPr/>
        </p:nvSpPr>
        <p:spPr>
          <a:xfrm>
            <a:off x="786100" y="707504"/>
            <a:ext cx="2732352" cy="581057"/>
          </a:xfrm>
          <a:prstGeom prst="rect">
            <a:avLst/>
          </a:prstGeom>
        </p:spPr>
        <p:txBody>
          <a:bodyPr wrap="square">
            <a:spAutoFit/>
          </a:bodyPr>
          <a:lstStyle/>
          <a:p>
            <a:pPr>
              <a:lnSpc>
                <a:spcPct val="150000"/>
              </a:lnSpc>
            </a:pPr>
            <a:r>
              <a:rPr lang="zh-CN" altLang="zh-CN" sz="2400" b="1" dirty="0"/>
              <a:t>分词并统计词频</a:t>
            </a:r>
            <a:endParaRPr lang="zh-CN" altLang="zh-CN" sz="3200" b="1" dirty="0">
              <a:latin typeface="+mn-ea"/>
            </a:endParaRPr>
          </a:p>
        </p:txBody>
      </p:sp>
      <p:sp>
        <p:nvSpPr>
          <p:cNvPr id="5" name="Rectangle 7">
            <a:extLst>
              <a:ext uri="{FF2B5EF4-FFF2-40B4-BE49-F238E27FC236}">
                <a16:creationId xmlns:a16="http://schemas.microsoft.com/office/drawing/2014/main" id="{0E2705CF-623C-4FCC-8B90-AACE9EFAAF17}"/>
              </a:ext>
            </a:extLst>
          </p:cNvPr>
          <p:cNvSpPr>
            <a:spLocks noChangeArrowheads="1"/>
          </p:cNvSpPr>
          <p:nvPr/>
        </p:nvSpPr>
        <p:spPr bwMode="auto">
          <a:xfrm>
            <a:off x="1878496" y="637836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矩形 7">
            <a:extLst>
              <a:ext uri="{FF2B5EF4-FFF2-40B4-BE49-F238E27FC236}">
                <a16:creationId xmlns:a16="http://schemas.microsoft.com/office/drawing/2014/main" id="{8E8FF988-E036-4100-8B76-7EB93DC986D6}"/>
              </a:ext>
            </a:extLst>
          </p:cNvPr>
          <p:cNvSpPr/>
          <p:nvPr/>
        </p:nvSpPr>
        <p:spPr>
          <a:xfrm>
            <a:off x="1017149" y="1459697"/>
            <a:ext cx="5784574" cy="581057"/>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pPr algn="just">
              <a:lnSpc>
                <a:spcPct val="150000"/>
              </a:lnSpc>
              <a:spcAft>
                <a:spcPts val="0"/>
              </a:spcAft>
            </a:pPr>
            <a:r>
              <a:rPr lang="zh-CN" altLang="zh-CN" sz="2400" dirty="0"/>
              <a:t>运行代码，最终生成的词频文件如</a:t>
            </a:r>
            <a:r>
              <a:rPr lang="zh-CN" altLang="en-US" sz="2400" dirty="0"/>
              <a:t>图所示。</a:t>
            </a:r>
            <a:endParaRPr lang="zh-CN" altLang="zh-CN" sz="4000" kern="100" dirty="0">
              <a:latin typeface="+mn-ea"/>
              <a:cs typeface="Times New Roman" panose="02020603050405020304" pitchFamily="18" charset="0"/>
            </a:endParaRPr>
          </a:p>
        </p:txBody>
      </p:sp>
      <p:pic>
        <p:nvPicPr>
          <p:cNvPr id="14" name="图片 13">
            <a:extLst>
              <a:ext uri="{FF2B5EF4-FFF2-40B4-BE49-F238E27FC236}">
                <a16:creationId xmlns:a16="http://schemas.microsoft.com/office/drawing/2014/main" id="{DFE4B0C9-42E0-40F9-850B-B329885DD988}"/>
              </a:ext>
            </a:extLst>
          </p:cNvPr>
          <p:cNvPicPr/>
          <p:nvPr/>
        </p:nvPicPr>
        <p:blipFill>
          <a:blip r:embed="rId3"/>
          <a:stretch>
            <a:fillRect/>
          </a:stretch>
        </p:blipFill>
        <p:spPr>
          <a:xfrm>
            <a:off x="7382789" y="998032"/>
            <a:ext cx="4023111" cy="5162931"/>
          </a:xfrm>
          <a:prstGeom prst="rect">
            <a:avLst/>
          </a:prstGeom>
          <a:ln/>
        </p:spPr>
        <p:style>
          <a:lnRef idx="1">
            <a:schemeClr val="dk1"/>
          </a:lnRef>
          <a:fillRef idx="2">
            <a:schemeClr val="dk1"/>
          </a:fillRef>
          <a:effectRef idx="1">
            <a:schemeClr val="dk1"/>
          </a:effectRef>
          <a:fontRef idx="minor">
            <a:schemeClr val="dk1"/>
          </a:fontRef>
        </p:style>
      </p:pic>
    </p:spTree>
    <p:extLst>
      <p:ext uri="{BB962C8B-B14F-4D97-AF65-F5344CB8AC3E}">
        <p14:creationId xmlns:p14="http://schemas.microsoft.com/office/powerpoint/2010/main" val="4267373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itchFamily="34" charset="-122"/>
                <a:ea typeface="微软雅黑" pitchFamily="34" charset="-122"/>
              </a:rPr>
              <a:t>中文文本分析实例</a:t>
            </a:r>
            <a:r>
              <a:rPr lang="en-US" altLang="zh-CN" sz="2400" b="1" spc="300" dirty="0">
                <a:solidFill>
                  <a:srgbClr val="1E6787"/>
                </a:solidFill>
                <a:latin typeface="微软雅黑" pitchFamily="34" charset="-122"/>
                <a:ea typeface="微软雅黑" pitchFamily="34" charset="-122"/>
              </a:rPr>
              <a:t>《</a:t>
            </a:r>
            <a:r>
              <a:rPr lang="zh-CN" altLang="en-US" sz="2400" b="1" spc="300" dirty="0">
                <a:solidFill>
                  <a:srgbClr val="1E6787"/>
                </a:solidFill>
                <a:latin typeface="微软雅黑" pitchFamily="34" charset="-122"/>
                <a:ea typeface="微软雅黑" pitchFamily="34" charset="-122"/>
              </a:rPr>
              <a:t>红楼梦</a:t>
            </a:r>
            <a:r>
              <a:rPr lang="en-US" altLang="zh-CN" sz="2400" b="1" spc="300" dirty="0">
                <a:solidFill>
                  <a:srgbClr val="1E6787"/>
                </a:solidFill>
                <a:latin typeface="微软雅黑" pitchFamily="34" charset="-122"/>
                <a:ea typeface="微软雅黑" pitchFamily="34" charset="-122"/>
              </a:rPr>
              <a:t>》</a:t>
            </a:r>
            <a:endParaRPr lang="zh-CN" altLang="en-US" sz="2400" b="1" spc="300" dirty="0">
              <a:solidFill>
                <a:srgbClr val="1E6787"/>
              </a:solidFill>
              <a:latin typeface="微软雅黑" pitchFamily="34" charset="-122"/>
              <a:ea typeface="微软雅黑" pitchFamily="34" charset="-122"/>
            </a:endParaRPr>
          </a:p>
        </p:txBody>
      </p:sp>
      <p:grpSp>
        <p:nvGrpSpPr>
          <p:cNvPr id="56" name="组合 55">
            <a:extLst>
              <a:ext uri="{FF2B5EF4-FFF2-40B4-BE49-F238E27FC236}">
                <a16:creationId xmlns:a16="http://schemas.microsoft.com/office/drawing/2014/main" id="{B3ECA4EB-10D1-4B65-B604-4032302CDAF4}"/>
              </a:ext>
            </a:extLst>
          </p:cNvPr>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a:extLst>
                <a:ext uri="{FF2B5EF4-FFF2-40B4-BE49-F238E27FC236}">
                  <a16:creationId xmlns:a16="http://schemas.microsoft.com/office/drawing/2014/main" id="{FF372EA1-AB4F-47B1-B450-59AB8827ECD5}"/>
                </a:ext>
              </a:extLst>
            </p:cNvPr>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微软雅黑"/>
              </a:endParaRPr>
            </a:p>
          </p:txBody>
        </p:sp>
        <p:sp>
          <p:nvSpPr>
            <p:cNvPr id="58" name="椭圆 57">
              <a:extLst>
                <a:ext uri="{FF2B5EF4-FFF2-40B4-BE49-F238E27FC236}">
                  <a16:creationId xmlns:a16="http://schemas.microsoft.com/office/drawing/2014/main" id="{0BEE7D95-9E9C-4C6D-91AA-6429F74B9F98}"/>
                </a:ext>
              </a:extLst>
            </p:cNvPr>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微软雅黑"/>
              </a:endParaRPr>
            </a:p>
          </p:txBody>
        </p:sp>
      </p:grpSp>
      <p:cxnSp>
        <p:nvCxnSpPr>
          <p:cNvPr id="20" name="直接连接符 19">
            <a:extLst>
              <a:ext uri="{FF2B5EF4-FFF2-40B4-BE49-F238E27FC236}">
                <a16:creationId xmlns:a16="http://schemas.microsoft.com/office/drawing/2014/main" id="{C4FBB3C1-88AA-4E76-B54C-31018E3BFAA0}"/>
              </a:ext>
            </a:extLst>
          </p:cNvPr>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2" name="矩形 1">
            <a:extLst>
              <a:ext uri="{FF2B5EF4-FFF2-40B4-BE49-F238E27FC236}">
                <a16:creationId xmlns:a16="http://schemas.microsoft.com/office/drawing/2014/main" id="{6CBA683F-B27F-45C2-8BD8-11CF54284B25}"/>
              </a:ext>
            </a:extLst>
          </p:cNvPr>
          <p:cNvSpPr/>
          <p:nvPr/>
        </p:nvSpPr>
        <p:spPr>
          <a:xfrm>
            <a:off x="786100" y="707504"/>
            <a:ext cx="10942074" cy="581057"/>
          </a:xfrm>
          <a:prstGeom prst="rect">
            <a:avLst/>
          </a:prstGeom>
        </p:spPr>
        <p:txBody>
          <a:bodyPr wrap="square">
            <a:spAutoFit/>
          </a:bodyPr>
          <a:lstStyle/>
          <a:p>
            <a:pPr>
              <a:lnSpc>
                <a:spcPct val="150000"/>
              </a:lnSpc>
            </a:pPr>
            <a:r>
              <a:rPr lang="zh-CN" altLang="en-US" sz="2400" b="1" dirty="0">
                <a:latin typeface="+mn-ea"/>
              </a:rPr>
              <a:t>制作词云</a:t>
            </a:r>
            <a:r>
              <a:rPr lang="en-US" altLang="zh-CN" sz="2400" b="1" dirty="0">
                <a:latin typeface="+mn-ea"/>
              </a:rPr>
              <a:t>——</a:t>
            </a:r>
            <a:r>
              <a:rPr lang="zh-CN" altLang="zh-CN" sz="2400" dirty="0"/>
              <a:t>这一节我们希望可以用词云将《红楼梦》中的高频词呈现出来</a:t>
            </a:r>
            <a:r>
              <a:rPr lang="zh-CN" altLang="en-US" sz="2400" dirty="0"/>
              <a:t>。</a:t>
            </a:r>
            <a:endParaRPr lang="zh-CN" altLang="zh-CN" sz="3200" b="1" dirty="0">
              <a:latin typeface="+mn-ea"/>
            </a:endParaRPr>
          </a:p>
        </p:txBody>
      </p:sp>
      <p:pic>
        <p:nvPicPr>
          <p:cNvPr id="5" name="图片 4">
            <a:extLst>
              <a:ext uri="{FF2B5EF4-FFF2-40B4-BE49-F238E27FC236}">
                <a16:creationId xmlns:a16="http://schemas.microsoft.com/office/drawing/2014/main" id="{C0162306-382D-47DC-B64E-219EC30E59FF}"/>
              </a:ext>
            </a:extLst>
          </p:cNvPr>
          <p:cNvPicPr>
            <a:picLocks noChangeAspect="1"/>
          </p:cNvPicPr>
          <p:nvPr/>
        </p:nvPicPr>
        <p:blipFill>
          <a:blip r:embed="rId3"/>
          <a:stretch>
            <a:fillRect/>
          </a:stretch>
        </p:blipFill>
        <p:spPr>
          <a:xfrm>
            <a:off x="798443" y="1591200"/>
            <a:ext cx="10595113" cy="3069466"/>
          </a:xfrm>
          <a:prstGeom prst="rect">
            <a:avLst/>
          </a:prstGeom>
        </p:spPr>
        <p:style>
          <a:lnRef idx="1">
            <a:schemeClr val="dk1"/>
          </a:lnRef>
          <a:fillRef idx="2">
            <a:schemeClr val="dk1"/>
          </a:fillRef>
          <a:effectRef idx="1">
            <a:schemeClr val="dk1"/>
          </a:effectRef>
          <a:fontRef idx="minor">
            <a:schemeClr val="dk1"/>
          </a:fontRef>
        </p:style>
      </p:pic>
      <p:pic>
        <p:nvPicPr>
          <p:cNvPr id="12" name="图片 11">
            <a:extLst>
              <a:ext uri="{FF2B5EF4-FFF2-40B4-BE49-F238E27FC236}">
                <a16:creationId xmlns:a16="http://schemas.microsoft.com/office/drawing/2014/main" id="{9DC514E8-1385-4E47-B438-8C261F48DCBD}"/>
              </a:ext>
            </a:extLst>
          </p:cNvPr>
          <p:cNvPicPr/>
          <p:nvPr/>
        </p:nvPicPr>
        <p:blipFill>
          <a:blip r:embed="rId4"/>
          <a:stretch>
            <a:fillRect/>
          </a:stretch>
        </p:blipFill>
        <p:spPr>
          <a:xfrm>
            <a:off x="7036904" y="3732067"/>
            <a:ext cx="3182042" cy="3069466"/>
          </a:xfrm>
          <a:prstGeom prst="rect">
            <a:avLst/>
          </a:prstGeom>
        </p:spPr>
        <p:style>
          <a:lnRef idx="1">
            <a:schemeClr val="dk1"/>
          </a:lnRef>
          <a:fillRef idx="2">
            <a:schemeClr val="dk1"/>
          </a:fillRef>
          <a:effectRef idx="1">
            <a:schemeClr val="dk1"/>
          </a:effectRef>
          <a:fontRef idx="minor">
            <a:schemeClr val="dk1"/>
          </a:fontRef>
        </p:style>
      </p:pic>
      <p:sp>
        <p:nvSpPr>
          <p:cNvPr id="6" name="矩形 5">
            <a:extLst>
              <a:ext uri="{FF2B5EF4-FFF2-40B4-BE49-F238E27FC236}">
                <a16:creationId xmlns:a16="http://schemas.microsoft.com/office/drawing/2014/main" id="{B29749B8-C374-4A9E-AA47-F195D1B5BE87}"/>
              </a:ext>
            </a:extLst>
          </p:cNvPr>
          <p:cNvSpPr/>
          <p:nvPr/>
        </p:nvSpPr>
        <p:spPr>
          <a:xfrm>
            <a:off x="2493166" y="5266800"/>
            <a:ext cx="4185761" cy="461665"/>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zh-CN" altLang="zh-CN" sz="2400" dirty="0">
                <a:solidFill>
                  <a:srgbClr val="000000"/>
                </a:solidFill>
                <a:latin typeface="+mn-ea"/>
                <a:cs typeface="Times New Roman" panose="02020603050405020304" pitchFamily="18" charset="0"/>
              </a:rPr>
              <a:t>没有指定合适的中文字体导致</a:t>
            </a:r>
            <a:endParaRPr lang="zh-CN" altLang="en-US" sz="2400" dirty="0">
              <a:latin typeface="+mn-ea"/>
            </a:endParaRPr>
          </a:p>
        </p:txBody>
      </p:sp>
    </p:spTree>
    <p:extLst>
      <p:ext uri="{BB962C8B-B14F-4D97-AF65-F5344CB8AC3E}">
        <p14:creationId xmlns:p14="http://schemas.microsoft.com/office/powerpoint/2010/main" val="1331594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up)">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4.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itchFamily="34" charset="-122"/>
                <a:ea typeface="微软雅黑" pitchFamily="34" charset="-122"/>
              </a:rPr>
              <a:t>中文文本分析实例</a:t>
            </a:r>
            <a:r>
              <a:rPr lang="en-US" altLang="zh-CN" sz="2400" b="1" spc="300" dirty="0">
                <a:solidFill>
                  <a:srgbClr val="1E6787"/>
                </a:solidFill>
                <a:latin typeface="微软雅黑" pitchFamily="34" charset="-122"/>
                <a:ea typeface="微软雅黑" pitchFamily="34" charset="-122"/>
              </a:rPr>
              <a:t>《</a:t>
            </a:r>
            <a:r>
              <a:rPr lang="zh-CN" altLang="en-US" sz="2400" b="1" spc="300" dirty="0">
                <a:solidFill>
                  <a:srgbClr val="1E6787"/>
                </a:solidFill>
                <a:latin typeface="微软雅黑" pitchFamily="34" charset="-122"/>
                <a:ea typeface="微软雅黑" pitchFamily="34" charset="-122"/>
              </a:rPr>
              <a:t>红楼梦</a:t>
            </a:r>
            <a:r>
              <a:rPr lang="en-US" altLang="zh-CN" sz="2400" b="1" spc="300" dirty="0">
                <a:solidFill>
                  <a:srgbClr val="1E6787"/>
                </a:solidFill>
                <a:latin typeface="微软雅黑" pitchFamily="34" charset="-122"/>
                <a:ea typeface="微软雅黑" pitchFamily="34" charset="-122"/>
              </a:rPr>
              <a:t>》</a:t>
            </a:r>
            <a:endParaRPr lang="zh-CN" altLang="en-US" sz="2400" b="1" spc="300" dirty="0">
              <a:solidFill>
                <a:srgbClr val="1E6787"/>
              </a:solidFill>
              <a:latin typeface="微软雅黑" pitchFamily="34" charset="-122"/>
              <a:ea typeface="微软雅黑" pitchFamily="34" charset="-122"/>
            </a:endParaRPr>
          </a:p>
        </p:txBody>
      </p:sp>
      <p:grpSp>
        <p:nvGrpSpPr>
          <p:cNvPr id="56" name="组合 55">
            <a:extLst>
              <a:ext uri="{FF2B5EF4-FFF2-40B4-BE49-F238E27FC236}">
                <a16:creationId xmlns:a16="http://schemas.microsoft.com/office/drawing/2014/main" id="{B3ECA4EB-10D1-4B65-B604-4032302CDAF4}"/>
              </a:ext>
            </a:extLst>
          </p:cNvPr>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a:extLst>
                <a:ext uri="{FF2B5EF4-FFF2-40B4-BE49-F238E27FC236}">
                  <a16:creationId xmlns:a16="http://schemas.microsoft.com/office/drawing/2014/main" id="{FF372EA1-AB4F-47B1-B450-59AB8827ECD5}"/>
                </a:ext>
              </a:extLst>
            </p:cNvPr>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微软雅黑"/>
              </a:endParaRPr>
            </a:p>
          </p:txBody>
        </p:sp>
        <p:sp>
          <p:nvSpPr>
            <p:cNvPr id="58" name="椭圆 57">
              <a:extLst>
                <a:ext uri="{FF2B5EF4-FFF2-40B4-BE49-F238E27FC236}">
                  <a16:creationId xmlns:a16="http://schemas.microsoft.com/office/drawing/2014/main" id="{0BEE7D95-9E9C-4C6D-91AA-6429F74B9F98}"/>
                </a:ext>
              </a:extLst>
            </p:cNvPr>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微软雅黑"/>
              </a:endParaRPr>
            </a:p>
          </p:txBody>
        </p:sp>
      </p:grpSp>
      <p:cxnSp>
        <p:nvCxnSpPr>
          <p:cNvPr id="20" name="直接连接符 19">
            <a:extLst>
              <a:ext uri="{FF2B5EF4-FFF2-40B4-BE49-F238E27FC236}">
                <a16:creationId xmlns:a16="http://schemas.microsoft.com/office/drawing/2014/main" id="{C4FBB3C1-88AA-4E76-B54C-31018E3BFAA0}"/>
              </a:ext>
            </a:extLst>
          </p:cNvPr>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2" name="矩形 1">
            <a:extLst>
              <a:ext uri="{FF2B5EF4-FFF2-40B4-BE49-F238E27FC236}">
                <a16:creationId xmlns:a16="http://schemas.microsoft.com/office/drawing/2014/main" id="{6CBA683F-B27F-45C2-8BD8-11CF54284B25}"/>
              </a:ext>
            </a:extLst>
          </p:cNvPr>
          <p:cNvSpPr/>
          <p:nvPr/>
        </p:nvSpPr>
        <p:spPr>
          <a:xfrm>
            <a:off x="786100" y="707504"/>
            <a:ext cx="10942074" cy="1141338"/>
          </a:xfrm>
          <a:prstGeom prst="rect">
            <a:avLst/>
          </a:prstGeom>
        </p:spPr>
        <p:txBody>
          <a:bodyPr wrap="square">
            <a:spAutoFit/>
          </a:bodyPr>
          <a:lstStyle/>
          <a:p>
            <a:pPr>
              <a:lnSpc>
                <a:spcPct val="150000"/>
              </a:lnSpc>
            </a:pPr>
            <a:r>
              <a:rPr lang="zh-CN" altLang="en-US" sz="2400" b="1" dirty="0">
                <a:latin typeface="+mn-ea"/>
              </a:rPr>
              <a:t>制作词云</a:t>
            </a:r>
            <a:r>
              <a:rPr lang="en-US" altLang="zh-CN" sz="2400" b="1" dirty="0">
                <a:latin typeface="+mn-ea"/>
              </a:rPr>
              <a:t>——</a:t>
            </a:r>
            <a:r>
              <a:rPr lang="zh-CN" altLang="zh-CN" sz="2400" dirty="0"/>
              <a:t>对代码进行修改，指定字体为“黑体”。我们还想生成图片形状词云，因此引入图片</a:t>
            </a:r>
            <a:r>
              <a:rPr lang="en-US" altLang="zh-CN" sz="2400" dirty="0" err="1"/>
              <a:t>star.jpg</a:t>
            </a:r>
            <a:r>
              <a:rPr lang="zh-CN" altLang="en-US" sz="2400" dirty="0"/>
              <a:t>。</a:t>
            </a:r>
            <a:endParaRPr lang="zh-CN" altLang="zh-CN" sz="2400" dirty="0"/>
          </a:p>
        </p:txBody>
      </p:sp>
      <p:pic>
        <p:nvPicPr>
          <p:cNvPr id="11" name="图片 10">
            <a:extLst>
              <a:ext uri="{FF2B5EF4-FFF2-40B4-BE49-F238E27FC236}">
                <a16:creationId xmlns:a16="http://schemas.microsoft.com/office/drawing/2014/main" id="{7BA84B4A-2C00-42BF-9C45-F742B8886CDF}"/>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3853883" y="2574055"/>
            <a:ext cx="3511012" cy="2902406"/>
          </a:xfrm>
          <a:prstGeom prst="rect">
            <a:avLst/>
          </a:prstGeom>
        </p:spPr>
        <p:style>
          <a:lnRef idx="1">
            <a:schemeClr val="dk1"/>
          </a:lnRef>
          <a:fillRef idx="2">
            <a:schemeClr val="dk1"/>
          </a:fillRef>
          <a:effectRef idx="1">
            <a:schemeClr val="dk1"/>
          </a:effectRef>
          <a:fontRef idx="minor">
            <a:schemeClr val="dk1"/>
          </a:fontRef>
        </p:style>
      </p:pic>
    </p:spTree>
    <p:extLst>
      <p:ext uri="{BB962C8B-B14F-4D97-AF65-F5344CB8AC3E}">
        <p14:creationId xmlns:p14="http://schemas.microsoft.com/office/powerpoint/2010/main" val="16744134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up)">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itchFamily="34" charset="-122"/>
                <a:ea typeface="微软雅黑" pitchFamily="34" charset="-122"/>
              </a:rPr>
              <a:t>中文文本分析实例</a:t>
            </a:r>
            <a:r>
              <a:rPr lang="en-US" altLang="zh-CN" sz="2400" b="1" spc="300" dirty="0">
                <a:solidFill>
                  <a:srgbClr val="1E6787"/>
                </a:solidFill>
                <a:latin typeface="微软雅黑" pitchFamily="34" charset="-122"/>
                <a:ea typeface="微软雅黑" pitchFamily="34" charset="-122"/>
              </a:rPr>
              <a:t>《</a:t>
            </a:r>
            <a:r>
              <a:rPr lang="zh-CN" altLang="en-US" sz="2400" b="1" spc="300" dirty="0">
                <a:solidFill>
                  <a:srgbClr val="1E6787"/>
                </a:solidFill>
                <a:latin typeface="微软雅黑" pitchFamily="34" charset="-122"/>
                <a:ea typeface="微软雅黑" pitchFamily="34" charset="-122"/>
              </a:rPr>
              <a:t>红楼梦</a:t>
            </a:r>
            <a:r>
              <a:rPr lang="en-US" altLang="zh-CN" sz="2400" b="1" spc="300" dirty="0">
                <a:solidFill>
                  <a:srgbClr val="1E6787"/>
                </a:solidFill>
                <a:latin typeface="微软雅黑" pitchFamily="34" charset="-122"/>
                <a:ea typeface="微软雅黑" pitchFamily="34" charset="-122"/>
              </a:rPr>
              <a:t>》</a:t>
            </a:r>
            <a:endParaRPr lang="zh-CN" altLang="en-US" sz="2400" b="1" spc="300" dirty="0">
              <a:solidFill>
                <a:srgbClr val="1E6787"/>
              </a:solidFill>
              <a:latin typeface="微软雅黑" pitchFamily="34" charset="-122"/>
              <a:ea typeface="微软雅黑" pitchFamily="34" charset="-122"/>
            </a:endParaRPr>
          </a:p>
        </p:txBody>
      </p:sp>
      <p:grpSp>
        <p:nvGrpSpPr>
          <p:cNvPr id="56" name="组合 55">
            <a:extLst>
              <a:ext uri="{FF2B5EF4-FFF2-40B4-BE49-F238E27FC236}">
                <a16:creationId xmlns:a16="http://schemas.microsoft.com/office/drawing/2014/main" id="{B3ECA4EB-10D1-4B65-B604-4032302CDAF4}"/>
              </a:ext>
            </a:extLst>
          </p:cNvPr>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a:extLst>
                <a:ext uri="{FF2B5EF4-FFF2-40B4-BE49-F238E27FC236}">
                  <a16:creationId xmlns:a16="http://schemas.microsoft.com/office/drawing/2014/main" id="{FF372EA1-AB4F-47B1-B450-59AB8827ECD5}"/>
                </a:ext>
              </a:extLst>
            </p:cNvPr>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微软雅黑"/>
              </a:endParaRPr>
            </a:p>
          </p:txBody>
        </p:sp>
        <p:sp>
          <p:nvSpPr>
            <p:cNvPr id="58" name="椭圆 57">
              <a:extLst>
                <a:ext uri="{FF2B5EF4-FFF2-40B4-BE49-F238E27FC236}">
                  <a16:creationId xmlns:a16="http://schemas.microsoft.com/office/drawing/2014/main" id="{0BEE7D95-9E9C-4C6D-91AA-6429F74B9F98}"/>
                </a:ext>
              </a:extLst>
            </p:cNvPr>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微软雅黑"/>
              </a:endParaRPr>
            </a:p>
          </p:txBody>
        </p:sp>
      </p:grpSp>
      <p:cxnSp>
        <p:nvCxnSpPr>
          <p:cNvPr id="20" name="直接连接符 19">
            <a:extLst>
              <a:ext uri="{FF2B5EF4-FFF2-40B4-BE49-F238E27FC236}">
                <a16:creationId xmlns:a16="http://schemas.microsoft.com/office/drawing/2014/main" id="{C4FBB3C1-88AA-4E76-B54C-31018E3BFAA0}"/>
              </a:ext>
            </a:extLst>
          </p:cNvPr>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2" name="矩形 1">
            <a:extLst>
              <a:ext uri="{FF2B5EF4-FFF2-40B4-BE49-F238E27FC236}">
                <a16:creationId xmlns:a16="http://schemas.microsoft.com/office/drawing/2014/main" id="{6CBA683F-B27F-45C2-8BD8-11CF54284B25}"/>
              </a:ext>
            </a:extLst>
          </p:cNvPr>
          <p:cNvSpPr/>
          <p:nvPr/>
        </p:nvSpPr>
        <p:spPr>
          <a:xfrm>
            <a:off x="786100" y="707504"/>
            <a:ext cx="10942074" cy="581057"/>
          </a:xfrm>
          <a:prstGeom prst="rect">
            <a:avLst/>
          </a:prstGeom>
        </p:spPr>
        <p:txBody>
          <a:bodyPr wrap="square">
            <a:spAutoFit/>
          </a:bodyPr>
          <a:lstStyle/>
          <a:p>
            <a:pPr>
              <a:lnSpc>
                <a:spcPct val="150000"/>
              </a:lnSpc>
            </a:pPr>
            <a:r>
              <a:rPr lang="zh-CN" altLang="en-US" sz="2400" b="1" dirty="0">
                <a:latin typeface="+mn-ea"/>
              </a:rPr>
              <a:t>制作词云</a:t>
            </a:r>
            <a:r>
              <a:rPr lang="en-US" altLang="zh-CN" sz="2400" b="1" dirty="0">
                <a:latin typeface="+mn-ea"/>
              </a:rPr>
              <a:t>——</a:t>
            </a:r>
            <a:r>
              <a:rPr lang="zh-CN" altLang="zh-CN" sz="2400" dirty="0"/>
              <a:t>这一节我们希望可以用词云将《红楼梦》中的高频词呈现出来</a:t>
            </a:r>
            <a:r>
              <a:rPr lang="zh-CN" altLang="en-US" sz="2400" dirty="0"/>
              <a:t>。</a:t>
            </a:r>
            <a:endParaRPr lang="zh-CN" altLang="zh-CN" sz="3200" b="1" dirty="0">
              <a:latin typeface="+mn-ea"/>
            </a:endParaRPr>
          </a:p>
        </p:txBody>
      </p:sp>
      <p:pic>
        <p:nvPicPr>
          <p:cNvPr id="3" name="图片 2">
            <a:extLst>
              <a:ext uri="{FF2B5EF4-FFF2-40B4-BE49-F238E27FC236}">
                <a16:creationId xmlns:a16="http://schemas.microsoft.com/office/drawing/2014/main" id="{86CA0117-320E-4C77-B743-CBF9C3C3AFAB}"/>
              </a:ext>
            </a:extLst>
          </p:cNvPr>
          <p:cNvPicPr>
            <a:picLocks noChangeAspect="1"/>
          </p:cNvPicPr>
          <p:nvPr/>
        </p:nvPicPr>
        <p:blipFill>
          <a:blip r:embed="rId3"/>
          <a:stretch>
            <a:fillRect/>
          </a:stretch>
        </p:blipFill>
        <p:spPr>
          <a:xfrm>
            <a:off x="1479292" y="1288561"/>
            <a:ext cx="8946856" cy="5401006"/>
          </a:xfrm>
          <a:prstGeom prst="rect">
            <a:avLst/>
          </a:prstGeom>
        </p:spPr>
        <p:style>
          <a:lnRef idx="1">
            <a:schemeClr val="dk1"/>
          </a:lnRef>
          <a:fillRef idx="2">
            <a:schemeClr val="dk1"/>
          </a:fillRef>
          <a:effectRef idx="1">
            <a:schemeClr val="dk1"/>
          </a:effectRef>
          <a:fontRef idx="minor">
            <a:schemeClr val="dk1"/>
          </a:fontRef>
        </p:style>
      </p:pic>
      <p:grpSp>
        <p:nvGrpSpPr>
          <p:cNvPr id="6" name="组合 5">
            <a:extLst>
              <a:ext uri="{FF2B5EF4-FFF2-40B4-BE49-F238E27FC236}">
                <a16:creationId xmlns:a16="http://schemas.microsoft.com/office/drawing/2014/main" id="{64DB895C-A210-4073-A779-B1D97CA8DCEF}"/>
              </a:ext>
            </a:extLst>
          </p:cNvPr>
          <p:cNvGrpSpPr/>
          <p:nvPr/>
        </p:nvGrpSpPr>
        <p:grpSpPr>
          <a:xfrm>
            <a:off x="4787348" y="2528128"/>
            <a:ext cx="5807765" cy="1053485"/>
            <a:chOff x="4787348" y="2528128"/>
            <a:chExt cx="5807765" cy="1053485"/>
          </a:xfrm>
        </p:grpSpPr>
        <p:sp>
          <p:nvSpPr>
            <p:cNvPr id="5" name="矩形 4">
              <a:extLst>
                <a:ext uri="{FF2B5EF4-FFF2-40B4-BE49-F238E27FC236}">
                  <a16:creationId xmlns:a16="http://schemas.microsoft.com/office/drawing/2014/main" id="{320EA399-C674-4AF1-9A60-2BC1A035EDCA}"/>
                </a:ext>
              </a:extLst>
            </p:cNvPr>
            <p:cNvSpPr/>
            <p:nvPr/>
          </p:nvSpPr>
          <p:spPr>
            <a:xfrm>
              <a:off x="6409352" y="2528128"/>
              <a:ext cx="4185761" cy="461665"/>
            </a:xfrm>
            <a:prstGeom prst="rect">
              <a:avLst/>
            </a:prstGeom>
          </p:spPr>
          <p:style>
            <a:lnRef idx="2">
              <a:schemeClr val="accent6"/>
            </a:lnRef>
            <a:fillRef idx="1">
              <a:schemeClr val="lt1"/>
            </a:fillRef>
            <a:effectRef idx="0">
              <a:schemeClr val="accent6"/>
            </a:effectRef>
            <a:fontRef idx="minor">
              <a:schemeClr val="dk1"/>
            </a:fontRef>
          </p:style>
          <p:txBody>
            <a:bodyPr wrap="none">
              <a:spAutoFit/>
            </a:bodyPr>
            <a:lstStyle/>
            <a:p>
              <a:r>
                <a:rPr lang="zh-CN" altLang="zh-CN" sz="2400" dirty="0">
                  <a:solidFill>
                    <a:srgbClr val="000000"/>
                  </a:solidFill>
                  <a:latin typeface="+mn-ea"/>
                  <a:cs typeface="Times New Roman" panose="02020603050405020304" pitchFamily="18" charset="0"/>
                </a:rPr>
                <a:t>指定字体采用系统自带的黑体</a:t>
              </a:r>
              <a:endParaRPr lang="zh-CN" altLang="en-US" sz="2400" dirty="0">
                <a:latin typeface="+mn-ea"/>
              </a:endParaRPr>
            </a:p>
          </p:txBody>
        </p:sp>
        <p:sp>
          <p:nvSpPr>
            <p:cNvPr id="10" name="矩形 9">
              <a:extLst>
                <a:ext uri="{FF2B5EF4-FFF2-40B4-BE49-F238E27FC236}">
                  <a16:creationId xmlns:a16="http://schemas.microsoft.com/office/drawing/2014/main" id="{34E6D1EE-96E9-4FBD-8B3D-06857016C8ED}"/>
                </a:ext>
              </a:extLst>
            </p:cNvPr>
            <p:cNvSpPr/>
            <p:nvPr/>
          </p:nvSpPr>
          <p:spPr>
            <a:xfrm>
              <a:off x="4787348" y="3200809"/>
              <a:ext cx="5807765" cy="380804"/>
            </a:xfrm>
            <a:prstGeom prst="rect">
              <a:avLst/>
            </a:prstGeom>
            <a:noFill/>
            <a:ln w="38100"/>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grpSp>
    </p:spTree>
    <p:extLst>
      <p:ext uri="{BB962C8B-B14F-4D97-AF65-F5344CB8AC3E}">
        <p14:creationId xmlns:p14="http://schemas.microsoft.com/office/powerpoint/2010/main" val="1589011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itchFamily="34" charset="-122"/>
                <a:ea typeface="微软雅黑" pitchFamily="34" charset="-122"/>
              </a:rPr>
              <a:t>中文文本分析实例</a:t>
            </a:r>
            <a:r>
              <a:rPr lang="en-US" altLang="zh-CN" sz="2400" b="1" spc="300" dirty="0">
                <a:solidFill>
                  <a:srgbClr val="1E6787"/>
                </a:solidFill>
                <a:latin typeface="微软雅黑" pitchFamily="34" charset="-122"/>
                <a:ea typeface="微软雅黑" pitchFamily="34" charset="-122"/>
              </a:rPr>
              <a:t>《</a:t>
            </a:r>
            <a:r>
              <a:rPr lang="zh-CN" altLang="en-US" sz="2400" b="1" spc="300" dirty="0">
                <a:solidFill>
                  <a:srgbClr val="1E6787"/>
                </a:solidFill>
                <a:latin typeface="微软雅黑" pitchFamily="34" charset="-122"/>
                <a:ea typeface="微软雅黑" pitchFamily="34" charset="-122"/>
              </a:rPr>
              <a:t>红楼梦</a:t>
            </a:r>
            <a:r>
              <a:rPr lang="en-US" altLang="zh-CN" sz="2400" b="1" spc="300" dirty="0">
                <a:solidFill>
                  <a:srgbClr val="1E6787"/>
                </a:solidFill>
                <a:latin typeface="微软雅黑" pitchFamily="34" charset="-122"/>
                <a:ea typeface="微软雅黑" pitchFamily="34" charset="-122"/>
              </a:rPr>
              <a:t>》</a:t>
            </a:r>
            <a:endParaRPr lang="zh-CN" altLang="en-US" sz="2400" b="1" spc="300" dirty="0">
              <a:solidFill>
                <a:srgbClr val="1E6787"/>
              </a:solidFill>
              <a:latin typeface="微软雅黑" pitchFamily="34" charset="-122"/>
              <a:ea typeface="微软雅黑" pitchFamily="34" charset="-122"/>
            </a:endParaRPr>
          </a:p>
        </p:txBody>
      </p:sp>
      <p:grpSp>
        <p:nvGrpSpPr>
          <p:cNvPr id="56" name="组合 55">
            <a:extLst>
              <a:ext uri="{FF2B5EF4-FFF2-40B4-BE49-F238E27FC236}">
                <a16:creationId xmlns:a16="http://schemas.microsoft.com/office/drawing/2014/main" id="{B3ECA4EB-10D1-4B65-B604-4032302CDAF4}"/>
              </a:ext>
            </a:extLst>
          </p:cNvPr>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a:extLst>
                <a:ext uri="{FF2B5EF4-FFF2-40B4-BE49-F238E27FC236}">
                  <a16:creationId xmlns:a16="http://schemas.microsoft.com/office/drawing/2014/main" id="{FF372EA1-AB4F-47B1-B450-59AB8827ECD5}"/>
                </a:ext>
              </a:extLst>
            </p:cNvPr>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微软雅黑"/>
              </a:endParaRPr>
            </a:p>
          </p:txBody>
        </p:sp>
        <p:sp>
          <p:nvSpPr>
            <p:cNvPr id="58" name="椭圆 57">
              <a:extLst>
                <a:ext uri="{FF2B5EF4-FFF2-40B4-BE49-F238E27FC236}">
                  <a16:creationId xmlns:a16="http://schemas.microsoft.com/office/drawing/2014/main" id="{0BEE7D95-9E9C-4C6D-91AA-6429F74B9F98}"/>
                </a:ext>
              </a:extLst>
            </p:cNvPr>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微软雅黑"/>
              </a:endParaRPr>
            </a:p>
          </p:txBody>
        </p:sp>
      </p:grpSp>
      <p:cxnSp>
        <p:nvCxnSpPr>
          <p:cNvPr id="20" name="直接连接符 19">
            <a:extLst>
              <a:ext uri="{FF2B5EF4-FFF2-40B4-BE49-F238E27FC236}">
                <a16:creationId xmlns:a16="http://schemas.microsoft.com/office/drawing/2014/main" id="{C4FBB3C1-88AA-4E76-B54C-31018E3BFAA0}"/>
              </a:ext>
            </a:extLst>
          </p:cNvPr>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2" name="矩形 1">
            <a:extLst>
              <a:ext uri="{FF2B5EF4-FFF2-40B4-BE49-F238E27FC236}">
                <a16:creationId xmlns:a16="http://schemas.microsoft.com/office/drawing/2014/main" id="{6CBA683F-B27F-45C2-8BD8-11CF54284B25}"/>
              </a:ext>
            </a:extLst>
          </p:cNvPr>
          <p:cNvSpPr/>
          <p:nvPr/>
        </p:nvSpPr>
        <p:spPr>
          <a:xfrm>
            <a:off x="786100" y="707504"/>
            <a:ext cx="10942074" cy="581057"/>
          </a:xfrm>
          <a:prstGeom prst="rect">
            <a:avLst/>
          </a:prstGeom>
        </p:spPr>
        <p:txBody>
          <a:bodyPr wrap="square">
            <a:spAutoFit/>
          </a:bodyPr>
          <a:lstStyle/>
          <a:p>
            <a:pPr>
              <a:lnSpc>
                <a:spcPct val="150000"/>
              </a:lnSpc>
            </a:pPr>
            <a:r>
              <a:rPr lang="zh-CN" altLang="en-US" sz="2400" b="1" dirty="0">
                <a:latin typeface="+mn-ea"/>
              </a:rPr>
              <a:t>制作词云</a:t>
            </a:r>
            <a:r>
              <a:rPr lang="en-US" altLang="zh-CN" sz="2400" b="1" dirty="0">
                <a:latin typeface="+mn-ea"/>
              </a:rPr>
              <a:t>——</a:t>
            </a:r>
            <a:r>
              <a:rPr lang="zh-CN" altLang="zh-CN" sz="2400" dirty="0"/>
              <a:t>这一节我们希望可以用词云将《红楼梦》中的高频词呈现出来</a:t>
            </a:r>
            <a:r>
              <a:rPr lang="zh-CN" altLang="en-US" sz="2400" dirty="0"/>
              <a:t>。</a:t>
            </a:r>
            <a:endParaRPr lang="zh-CN" altLang="zh-CN" sz="3200" b="1" dirty="0">
              <a:latin typeface="+mn-ea"/>
            </a:endParaRPr>
          </a:p>
        </p:txBody>
      </p:sp>
      <p:pic>
        <p:nvPicPr>
          <p:cNvPr id="3" name="图片 2">
            <a:extLst>
              <a:ext uri="{FF2B5EF4-FFF2-40B4-BE49-F238E27FC236}">
                <a16:creationId xmlns:a16="http://schemas.microsoft.com/office/drawing/2014/main" id="{86CA0117-320E-4C77-B743-CBF9C3C3AFAB}"/>
              </a:ext>
            </a:extLst>
          </p:cNvPr>
          <p:cNvPicPr>
            <a:picLocks noChangeAspect="1"/>
          </p:cNvPicPr>
          <p:nvPr/>
        </p:nvPicPr>
        <p:blipFill>
          <a:blip r:embed="rId3"/>
          <a:stretch>
            <a:fillRect/>
          </a:stretch>
        </p:blipFill>
        <p:spPr>
          <a:xfrm>
            <a:off x="1479292" y="1288561"/>
            <a:ext cx="8946856" cy="5401006"/>
          </a:xfrm>
          <a:prstGeom prst="rect">
            <a:avLst/>
          </a:prstGeom>
        </p:spPr>
        <p:style>
          <a:lnRef idx="1">
            <a:schemeClr val="dk1"/>
          </a:lnRef>
          <a:fillRef idx="2">
            <a:schemeClr val="dk1"/>
          </a:fillRef>
          <a:effectRef idx="1">
            <a:schemeClr val="dk1"/>
          </a:effectRef>
          <a:fontRef idx="minor">
            <a:schemeClr val="dk1"/>
          </a:fontRef>
        </p:style>
      </p:pic>
      <p:grpSp>
        <p:nvGrpSpPr>
          <p:cNvPr id="6" name="组合 5">
            <a:extLst>
              <a:ext uri="{FF2B5EF4-FFF2-40B4-BE49-F238E27FC236}">
                <a16:creationId xmlns:a16="http://schemas.microsoft.com/office/drawing/2014/main" id="{D5919DBC-3D1D-4A75-8FBF-90AE40DDFC51}"/>
              </a:ext>
            </a:extLst>
          </p:cNvPr>
          <p:cNvGrpSpPr/>
          <p:nvPr/>
        </p:nvGrpSpPr>
        <p:grpSpPr>
          <a:xfrm>
            <a:off x="4787348" y="2561653"/>
            <a:ext cx="5807765" cy="1884665"/>
            <a:chOff x="4787348" y="2561653"/>
            <a:chExt cx="5807765" cy="1884665"/>
          </a:xfrm>
        </p:grpSpPr>
        <p:sp>
          <p:nvSpPr>
            <p:cNvPr id="5" name="矩形 4">
              <a:extLst>
                <a:ext uri="{FF2B5EF4-FFF2-40B4-BE49-F238E27FC236}">
                  <a16:creationId xmlns:a16="http://schemas.microsoft.com/office/drawing/2014/main" id="{320EA399-C674-4AF1-9A60-2BC1A035EDCA}"/>
                </a:ext>
              </a:extLst>
            </p:cNvPr>
            <p:cNvSpPr/>
            <p:nvPr/>
          </p:nvSpPr>
          <p:spPr>
            <a:xfrm>
              <a:off x="7640458" y="2561653"/>
              <a:ext cx="2954655" cy="461665"/>
            </a:xfrm>
            <a:prstGeom prst="rect">
              <a:avLst/>
            </a:prstGeom>
          </p:spPr>
          <p:style>
            <a:lnRef idx="2">
              <a:schemeClr val="accent6"/>
            </a:lnRef>
            <a:fillRef idx="1">
              <a:schemeClr val="lt1"/>
            </a:fillRef>
            <a:effectRef idx="0">
              <a:schemeClr val="accent6"/>
            </a:effectRef>
            <a:fontRef idx="minor">
              <a:schemeClr val="dk1"/>
            </a:fontRef>
          </p:style>
          <p:txBody>
            <a:bodyPr wrap="none">
              <a:spAutoFit/>
            </a:bodyPr>
            <a:lstStyle/>
            <a:p>
              <a:r>
                <a:rPr lang="zh-CN" altLang="en-US" sz="2400" dirty="0">
                  <a:solidFill>
                    <a:srgbClr val="000000"/>
                  </a:solidFill>
                  <a:latin typeface="+mn-ea"/>
                  <a:cs typeface="Times New Roman" panose="02020603050405020304" pitchFamily="18" charset="0"/>
                </a:rPr>
                <a:t>设置图片为词云形状</a:t>
              </a:r>
              <a:endParaRPr lang="zh-CN" altLang="en-US" sz="2400" dirty="0">
                <a:latin typeface="+mn-ea"/>
              </a:endParaRPr>
            </a:p>
          </p:txBody>
        </p:sp>
        <p:sp>
          <p:nvSpPr>
            <p:cNvPr id="10" name="矩形 9">
              <a:extLst>
                <a:ext uri="{FF2B5EF4-FFF2-40B4-BE49-F238E27FC236}">
                  <a16:creationId xmlns:a16="http://schemas.microsoft.com/office/drawing/2014/main" id="{34E6D1EE-96E9-4FBD-8B3D-06857016C8ED}"/>
                </a:ext>
              </a:extLst>
            </p:cNvPr>
            <p:cNvSpPr/>
            <p:nvPr/>
          </p:nvSpPr>
          <p:spPr>
            <a:xfrm>
              <a:off x="4787348" y="4065514"/>
              <a:ext cx="5807765" cy="380804"/>
            </a:xfrm>
            <a:prstGeom prst="rect">
              <a:avLst/>
            </a:prstGeom>
            <a:noFill/>
            <a:ln w="38100"/>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grpSp>
    </p:spTree>
    <p:extLst>
      <p:ext uri="{BB962C8B-B14F-4D97-AF65-F5344CB8AC3E}">
        <p14:creationId xmlns:p14="http://schemas.microsoft.com/office/powerpoint/2010/main" val="2209383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itchFamily="34" charset="-122"/>
                <a:ea typeface="微软雅黑" pitchFamily="34" charset="-122"/>
              </a:rPr>
              <a:t>中文文本分析实例</a:t>
            </a:r>
            <a:r>
              <a:rPr lang="en-US" altLang="zh-CN" sz="2400" b="1" spc="300" dirty="0">
                <a:solidFill>
                  <a:srgbClr val="1E6787"/>
                </a:solidFill>
                <a:latin typeface="微软雅黑" pitchFamily="34" charset="-122"/>
                <a:ea typeface="微软雅黑" pitchFamily="34" charset="-122"/>
              </a:rPr>
              <a:t>《</a:t>
            </a:r>
            <a:r>
              <a:rPr lang="zh-CN" altLang="en-US" sz="2400" b="1" spc="300" dirty="0">
                <a:solidFill>
                  <a:srgbClr val="1E6787"/>
                </a:solidFill>
                <a:latin typeface="微软雅黑" pitchFamily="34" charset="-122"/>
                <a:ea typeface="微软雅黑" pitchFamily="34" charset="-122"/>
              </a:rPr>
              <a:t>红楼梦</a:t>
            </a:r>
            <a:r>
              <a:rPr lang="en-US" altLang="zh-CN" sz="2400" b="1" spc="300" dirty="0">
                <a:solidFill>
                  <a:srgbClr val="1E6787"/>
                </a:solidFill>
                <a:latin typeface="微软雅黑" pitchFamily="34" charset="-122"/>
                <a:ea typeface="微软雅黑" pitchFamily="34" charset="-122"/>
              </a:rPr>
              <a:t>》</a:t>
            </a:r>
            <a:endParaRPr lang="zh-CN" altLang="en-US" sz="2400" b="1" spc="300" dirty="0">
              <a:solidFill>
                <a:srgbClr val="1E6787"/>
              </a:solidFill>
              <a:latin typeface="微软雅黑" pitchFamily="34" charset="-122"/>
              <a:ea typeface="微软雅黑" pitchFamily="34" charset="-122"/>
            </a:endParaRPr>
          </a:p>
        </p:txBody>
      </p:sp>
      <p:grpSp>
        <p:nvGrpSpPr>
          <p:cNvPr id="56" name="组合 55">
            <a:extLst>
              <a:ext uri="{FF2B5EF4-FFF2-40B4-BE49-F238E27FC236}">
                <a16:creationId xmlns:a16="http://schemas.microsoft.com/office/drawing/2014/main" id="{B3ECA4EB-10D1-4B65-B604-4032302CDAF4}"/>
              </a:ext>
            </a:extLst>
          </p:cNvPr>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a:extLst>
                <a:ext uri="{FF2B5EF4-FFF2-40B4-BE49-F238E27FC236}">
                  <a16:creationId xmlns:a16="http://schemas.microsoft.com/office/drawing/2014/main" id="{FF372EA1-AB4F-47B1-B450-59AB8827ECD5}"/>
                </a:ext>
              </a:extLst>
            </p:cNvPr>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微软雅黑"/>
              </a:endParaRPr>
            </a:p>
          </p:txBody>
        </p:sp>
        <p:sp>
          <p:nvSpPr>
            <p:cNvPr id="58" name="椭圆 57">
              <a:extLst>
                <a:ext uri="{FF2B5EF4-FFF2-40B4-BE49-F238E27FC236}">
                  <a16:creationId xmlns:a16="http://schemas.microsoft.com/office/drawing/2014/main" id="{0BEE7D95-9E9C-4C6D-91AA-6429F74B9F98}"/>
                </a:ext>
              </a:extLst>
            </p:cNvPr>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微软雅黑"/>
              </a:endParaRPr>
            </a:p>
          </p:txBody>
        </p:sp>
      </p:grpSp>
      <p:cxnSp>
        <p:nvCxnSpPr>
          <p:cNvPr id="20" name="直接连接符 19">
            <a:extLst>
              <a:ext uri="{FF2B5EF4-FFF2-40B4-BE49-F238E27FC236}">
                <a16:creationId xmlns:a16="http://schemas.microsoft.com/office/drawing/2014/main" id="{C4FBB3C1-88AA-4E76-B54C-31018E3BFAA0}"/>
              </a:ext>
            </a:extLst>
          </p:cNvPr>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2" name="矩形 1">
            <a:extLst>
              <a:ext uri="{FF2B5EF4-FFF2-40B4-BE49-F238E27FC236}">
                <a16:creationId xmlns:a16="http://schemas.microsoft.com/office/drawing/2014/main" id="{6CBA683F-B27F-45C2-8BD8-11CF54284B25}"/>
              </a:ext>
            </a:extLst>
          </p:cNvPr>
          <p:cNvSpPr/>
          <p:nvPr/>
        </p:nvSpPr>
        <p:spPr>
          <a:xfrm>
            <a:off x="786100" y="707504"/>
            <a:ext cx="10942074" cy="581057"/>
          </a:xfrm>
          <a:prstGeom prst="rect">
            <a:avLst/>
          </a:prstGeom>
        </p:spPr>
        <p:txBody>
          <a:bodyPr wrap="square">
            <a:spAutoFit/>
          </a:bodyPr>
          <a:lstStyle/>
          <a:p>
            <a:pPr>
              <a:lnSpc>
                <a:spcPct val="150000"/>
              </a:lnSpc>
            </a:pPr>
            <a:r>
              <a:rPr lang="zh-CN" altLang="en-US" sz="2400" b="1" dirty="0">
                <a:latin typeface="+mn-ea"/>
              </a:rPr>
              <a:t>制作词云</a:t>
            </a:r>
            <a:r>
              <a:rPr lang="en-US" altLang="zh-CN" sz="2400" b="1" dirty="0">
                <a:latin typeface="+mn-ea"/>
              </a:rPr>
              <a:t>——</a:t>
            </a:r>
            <a:r>
              <a:rPr lang="zh-CN" altLang="zh-CN" sz="2400" dirty="0"/>
              <a:t>这一节我们希望可以用词云将《红楼梦》中的高频词呈现出来</a:t>
            </a:r>
            <a:r>
              <a:rPr lang="zh-CN" altLang="en-US" sz="2400" dirty="0"/>
              <a:t>。</a:t>
            </a:r>
            <a:endParaRPr lang="zh-CN" altLang="zh-CN" sz="3200" b="1" dirty="0">
              <a:latin typeface="+mn-ea"/>
            </a:endParaRPr>
          </a:p>
        </p:txBody>
      </p:sp>
      <p:pic>
        <p:nvPicPr>
          <p:cNvPr id="11" name="图片 10">
            <a:extLst>
              <a:ext uri="{FF2B5EF4-FFF2-40B4-BE49-F238E27FC236}">
                <a16:creationId xmlns:a16="http://schemas.microsoft.com/office/drawing/2014/main" id="{D92D39C3-C185-46C3-A1F3-CAE7CB67E9F0}"/>
              </a:ext>
            </a:extLst>
          </p:cNvPr>
          <p:cNvPicPr/>
          <p:nvPr/>
        </p:nvPicPr>
        <p:blipFill>
          <a:blip r:embed="rId3"/>
          <a:stretch>
            <a:fillRect/>
          </a:stretch>
        </p:blipFill>
        <p:spPr>
          <a:xfrm>
            <a:off x="2807721" y="1293206"/>
            <a:ext cx="5819444" cy="5405767"/>
          </a:xfrm>
          <a:prstGeom prst="rect">
            <a:avLst/>
          </a:prstGeom>
        </p:spPr>
        <p:style>
          <a:lnRef idx="1">
            <a:schemeClr val="dk1"/>
          </a:lnRef>
          <a:fillRef idx="2">
            <a:schemeClr val="dk1"/>
          </a:fillRef>
          <a:effectRef idx="1">
            <a:schemeClr val="dk1"/>
          </a:effectRef>
          <a:fontRef idx="minor">
            <a:schemeClr val="dk1"/>
          </a:fontRef>
        </p:style>
      </p:pic>
    </p:spTree>
    <p:extLst>
      <p:ext uri="{BB962C8B-B14F-4D97-AF65-F5344CB8AC3E}">
        <p14:creationId xmlns:p14="http://schemas.microsoft.com/office/powerpoint/2010/main" val="2210162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32"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circle(out)">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itchFamily="34" charset="-122"/>
                <a:ea typeface="微软雅黑" pitchFamily="34" charset="-122"/>
              </a:rPr>
              <a:t>中文文本分析实例</a:t>
            </a:r>
            <a:r>
              <a:rPr lang="en-US" altLang="zh-CN" sz="2400" b="1" spc="300" dirty="0">
                <a:solidFill>
                  <a:srgbClr val="1E6787"/>
                </a:solidFill>
                <a:latin typeface="微软雅黑" pitchFamily="34" charset="-122"/>
                <a:ea typeface="微软雅黑" pitchFamily="34" charset="-122"/>
              </a:rPr>
              <a:t>《</a:t>
            </a:r>
            <a:r>
              <a:rPr lang="zh-CN" altLang="en-US" sz="2400" b="1" spc="300" dirty="0">
                <a:solidFill>
                  <a:srgbClr val="1E6787"/>
                </a:solidFill>
                <a:latin typeface="微软雅黑" pitchFamily="34" charset="-122"/>
                <a:ea typeface="微软雅黑" pitchFamily="34" charset="-122"/>
              </a:rPr>
              <a:t>红楼梦</a:t>
            </a:r>
            <a:r>
              <a:rPr lang="en-US" altLang="zh-CN" sz="2400" b="1" spc="300" dirty="0">
                <a:solidFill>
                  <a:srgbClr val="1E6787"/>
                </a:solidFill>
                <a:latin typeface="微软雅黑" pitchFamily="34" charset="-122"/>
                <a:ea typeface="微软雅黑" pitchFamily="34" charset="-122"/>
              </a:rPr>
              <a:t>》</a:t>
            </a:r>
            <a:endParaRPr lang="zh-CN" altLang="en-US" sz="2400" b="1" spc="300" dirty="0">
              <a:solidFill>
                <a:srgbClr val="1E6787"/>
              </a:solidFill>
              <a:latin typeface="微软雅黑" pitchFamily="34" charset="-122"/>
              <a:ea typeface="微软雅黑" pitchFamily="34" charset="-122"/>
            </a:endParaRPr>
          </a:p>
        </p:txBody>
      </p:sp>
      <p:grpSp>
        <p:nvGrpSpPr>
          <p:cNvPr id="56" name="组合 55">
            <a:extLst>
              <a:ext uri="{FF2B5EF4-FFF2-40B4-BE49-F238E27FC236}">
                <a16:creationId xmlns:a16="http://schemas.microsoft.com/office/drawing/2014/main" id="{B3ECA4EB-10D1-4B65-B604-4032302CDAF4}"/>
              </a:ext>
            </a:extLst>
          </p:cNvPr>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a:extLst>
                <a:ext uri="{FF2B5EF4-FFF2-40B4-BE49-F238E27FC236}">
                  <a16:creationId xmlns:a16="http://schemas.microsoft.com/office/drawing/2014/main" id="{FF372EA1-AB4F-47B1-B450-59AB8827ECD5}"/>
                </a:ext>
              </a:extLst>
            </p:cNvPr>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微软雅黑"/>
              </a:endParaRPr>
            </a:p>
          </p:txBody>
        </p:sp>
        <p:sp>
          <p:nvSpPr>
            <p:cNvPr id="58" name="椭圆 57">
              <a:extLst>
                <a:ext uri="{FF2B5EF4-FFF2-40B4-BE49-F238E27FC236}">
                  <a16:creationId xmlns:a16="http://schemas.microsoft.com/office/drawing/2014/main" id="{0BEE7D95-9E9C-4C6D-91AA-6429F74B9F98}"/>
                </a:ext>
              </a:extLst>
            </p:cNvPr>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微软雅黑"/>
              </a:endParaRPr>
            </a:p>
          </p:txBody>
        </p:sp>
      </p:grpSp>
      <p:cxnSp>
        <p:nvCxnSpPr>
          <p:cNvPr id="20" name="直接连接符 19">
            <a:extLst>
              <a:ext uri="{FF2B5EF4-FFF2-40B4-BE49-F238E27FC236}">
                <a16:creationId xmlns:a16="http://schemas.microsoft.com/office/drawing/2014/main" id="{C4FBB3C1-88AA-4E76-B54C-31018E3BFAA0}"/>
              </a:ext>
            </a:extLst>
          </p:cNvPr>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2" name="矩形 1">
            <a:extLst>
              <a:ext uri="{FF2B5EF4-FFF2-40B4-BE49-F238E27FC236}">
                <a16:creationId xmlns:a16="http://schemas.microsoft.com/office/drawing/2014/main" id="{6CBA683F-B27F-45C2-8BD8-11CF54284B25}"/>
              </a:ext>
            </a:extLst>
          </p:cNvPr>
          <p:cNvSpPr/>
          <p:nvPr/>
        </p:nvSpPr>
        <p:spPr>
          <a:xfrm>
            <a:off x="786100" y="707504"/>
            <a:ext cx="10942074" cy="1689052"/>
          </a:xfrm>
          <a:prstGeom prst="rect">
            <a:avLst/>
          </a:prstGeom>
        </p:spPr>
        <p:txBody>
          <a:bodyPr wrap="square">
            <a:spAutoFit/>
          </a:bodyPr>
          <a:lstStyle/>
          <a:p>
            <a:pPr>
              <a:lnSpc>
                <a:spcPct val="150000"/>
              </a:lnSpc>
            </a:pPr>
            <a:r>
              <a:rPr lang="zh-CN" altLang="en-US" sz="2400" b="1" dirty="0">
                <a:latin typeface="+mn-ea"/>
              </a:rPr>
              <a:t>章回处理</a:t>
            </a:r>
            <a:endParaRPr lang="en-US" altLang="zh-CN" sz="2400" b="1" dirty="0">
              <a:latin typeface="+mn-ea"/>
            </a:endParaRPr>
          </a:p>
          <a:p>
            <a:pPr>
              <a:lnSpc>
                <a:spcPct val="150000"/>
              </a:lnSpc>
            </a:pPr>
            <a:r>
              <a:rPr lang="zh-CN" altLang="zh-CN" sz="2400" dirty="0"/>
              <a:t>《红楼梦》共一百二十回，在这一部分我们将按每一回来分析《红楼梦》，从中一窥红楼的梦影残痕。</a:t>
            </a:r>
            <a:endParaRPr lang="zh-CN" altLang="zh-CN" sz="4000" b="1" dirty="0">
              <a:latin typeface="+mn-ea"/>
            </a:endParaRPr>
          </a:p>
        </p:txBody>
      </p:sp>
    </p:spTree>
    <p:extLst>
      <p:ext uri="{BB962C8B-B14F-4D97-AF65-F5344CB8AC3E}">
        <p14:creationId xmlns:p14="http://schemas.microsoft.com/office/powerpoint/2010/main" val="68866515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itchFamily="34" charset="-122"/>
                <a:ea typeface="微软雅黑" pitchFamily="34" charset="-122"/>
              </a:rPr>
              <a:t>中文文本分析实例</a:t>
            </a:r>
            <a:r>
              <a:rPr lang="en-US" altLang="zh-CN" sz="2400" b="1" spc="300" dirty="0">
                <a:solidFill>
                  <a:srgbClr val="1E6787"/>
                </a:solidFill>
                <a:latin typeface="微软雅黑" pitchFamily="34" charset="-122"/>
                <a:ea typeface="微软雅黑" pitchFamily="34" charset="-122"/>
              </a:rPr>
              <a:t>《</a:t>
            </a:r>
            <a:r>
              <a:rPr lang="zh-CN" altLang="en-US" sz="2400" b="1" spc="300" dirty="0">
                <a:solidFill>
                  <a:srgbClr val="1E6787"/>
                </a:solidFill>
                <a:latin typeface="微软雅黑" pitchFamily="34" charset="-122"/>
                <a:ea typeface="微软雅黑" pitchFamily="34" charset="-122"/>
              </a:rPr>
              <a:t>红楼梦</a:t>
            </a:r>
            <a:r>
              <a:rPr lang="en-US" altLang="zh-CN" sz="2400" b="1" spc="300" dirty="0">
                <a:solidFill>
                  <a:srgbClr val="1E6787"/>
                </a:solidFill>
                <a:latin typeface="微软雅黑" pitchFamily="34" charset="-122"/>
                <a:ea typeface="微软雅黑" pitchFamily="34" charset="-122"/>
              </a:rPr>
              <a:t>》</a:t>
            </a:r>
            <a:endParaRPr lang="zh-CN" altLang="en-US" sz="2400" b="1" spc="300" dirty="0">
              <a:solidFill>
                <a:srgbClr val="1E6787"/>
              </a:solidFill>
              <a:latin typeface="微软雅黑" pitchFamily="34" charset="-122"/>
              <a:ea typeface="微软雅黑" pitchFamily="34" charset="-122"/>
            </a:endParaRPr>
          </a:p>
        </p:txBody>
      </p:sp>
      <p:grpSp>
        <p:nvGrpSpPr>
          <p:cNvPr id="56" name="组合 55">
            <a:extLst>
              <a:ext uri="{FF2B5EF4-FFF2-40B4-BE49-F238E27FC236}">
                <a16:creationId xmlns:a16="http://schemas.microsoft.com/office/drawing/2014/main" id="{B3ECA4EB-10D1-4B65-B604-4032302CDAF4}"/>
              </a:ext>
            </a:extLst>
          </p:cNvPr>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a:extLst>
                <a:ext uri="{FF2B5EF4-FFF2-40B4-BE49-F238E27FC236}">
                  <a16:creationId xmlns:a16="http://schemas.microsoft.com/office/drawing/2014/main" id="{FF372EA1-AB4F-47B1-B450-59AB8827ECD5}"/>
                </a:ext>
              </a:extLst>
            </p:cNvPr>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微软雅黑"/>
              </a:endParaRPr>
            </a:p>
          </p:txBody>
        </p:sp>
        <p:sp>
          <p:nvSpPr>
            <p:cNvPr id="58" name="椭圆 57">
              <a:extLst>
                <a:ext uri="{FF2B5EF4-FFF2-40B4-BE49-F238E27FC236}">
                  <a16:creationId xmlns:a16="http://schemas.microsoft.com/office/drawing/2014/main" id="{0BEE7D95-9E9C-4C6D-91AA-6429F74B9F98}"/>
                </a:ext>
              </a:extLst>
            </p:cNvPr>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微软雅黑"/>
              </a:endParaRPr>
            </a:p>
          </p:txBody>
        </p:sp>
      </p:grpSp>
      <p:cxnSp>
        <p:nvCxnSpPr>
          <p:cNvPr id="20" name="直接连接符 19">
            <a:extLst>
              <a:ext uri="{FF2B5EF4-FFF2-40B4-BE49-F238E27FC236}">
                <a16:creationId xmlns:a16="http://schemas.microsoft.com/office/drawing/2014/main" id="{C4FBB3C1-88AA-4E76-B54C-31018E3BFAA0}"/>
              </a:ext>
            </a:extLst>
          </p:cNvPr>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2" name="矩形 1">
            <a:extLst>
              <a:ext uri="{FF2B5EF4-FFF2-40B4-BE49-F238E27FC236}">
                <a16:creationId xmlns:a16="http://schemas.microsoft.com/office/drawing/2014/main" id="{6CBA683F-B27F-45C2-8BD8-11CF54284B25}"/>
              </a:ext>
            </a:extLst>
          </p:cNvPr>
          <p:cNvSpPr/>
          <p:nvPr/>
        </p:nvSpPr>
        <p:spPr>
          <a:xfrm>
            <a:off x="786100" y="707504"/>
            <a:ext cx="10942074" cy="1695336"/>
          </a:xfrm>
          <a:prstGeom prst="rect">
            <a:avLst/>
          </a:prstGeom>
        </p:spPr>
        <p:txBody>
          <a:bodyPr wrap="square">
            <a:spAutoFit/>
          </a:bodyPr>
          <a:lstStyle/>
          <a:p>
            <a:pPr>
              <a:lnSpc>
                <a:spcPct val="150000"/>
              </a:lnSpc>
            </a:pPr>
            <a:r>
              <a:rPr lang="zh-CN" altLang="en-US" sz="2400" b="1" dirty="0">
                <a:latin typeface="+mn-ea"/>
              </a:rPr>
              <a:t>章回处理</a:t>
            </a:r>
            <a:r>
              <a:rPr lang="en-US" altLang="zh-CN" sz="2400" b="1" dirty="0">
                <a:latin typeface="+mn-ea"/>
              </a:rPr>
              <a:t>——</a:t>
            </a:r>
            <a:r>
              <a:rPr lang="zh-CN" altLang="en-US" sz="2400" b="1" dirty="0">
                <a:latin typeface="+mn-ea"/>
              </a:rPr>
              <a:t>章回拆分</a:t>
            </a:r>
            <a:endParaRPr lang="en-US" altLang="zh-CN" sz="2400" b="1" dirty="0">
              <a:latin typeface="+mn-ea"/>
            </a:endParaRPr>
          </a:p>
          <a:p>
            <a:pPr>
              <a:lnSpc>
                <a:spcPct val="150000"/>
              </a:lnSpc>
            </a:pPr>
            <a:r>
              <a:rPr lang="zh-CN" altLang="zh-CN" sz="2400" dirty="0"/>
              <a:t>在对每一回内容进行分析之前，需要在《红楼梦》文本中找出每一回的起始索引位置和结束索引位置。</a:t>
            </a:r>
          </a:p>
        </p:txBody>
      </p:sp>
      <p:pic>
        <p:nvPicPr>
          <p:cNvPr id="3" name="图片 2">
            <a:extLst>
              <a:ext uri="{FF2B5EF4-FFF2-40B4-BE49-F238E27FC236}">
                <a16:creationId xmlns:a16="http://schemas.microsoft.com/office/drawing/2014/main" id="{B3549C94-E8F5-4E0D-ABC5-55779BD0A32A}"/>
              </a:ext>
            </a:extLst>
          </p:cNvPr>
          <p:cNvPicPr>
            <a:picLocks noChangeAspect="1"/>
          </p:cNvPicPr>
          <p:nvPr/>
        </p:nvPicPr>
        <p:blipFill>
          <a:blip r:embed="rId3"/>
          <a:stretch>
            <a:fillRect/>
          </a:stretch>
        </p:blipFill>
        <p:spPr>
          <a:xfrm>
            <a:off x="314336" y="1327325"/>
            <a:ext cx="11593752" cy="5093351"/>
          </a:xfrm>
          <a:prstGeom prst="rect">
            <a:avLst/>
          </a:prstGeom>
        </p:spPr>
        <p:style>
          <a:lnRef idx="1">
            <a:schemeClr val="dk1"/>
          </a:lnRef>
          <a:fillRef idx="2">
            <a:schemeClr val="dk1"/>
          </a:fillRef>
          <a:effectRef idx="1">
            <a:schemeClr val="dk1"/>
          </a:effectRef>
          <a:fontRef idx="minor">
            <a:schemeClr val="dk1"/>
          </a:fontRef>
        </p:style>
      </p:pic>
      <p:sp>
        <p:nvSpPr>
          <p:cNvPr id="10" name="矩形 9">
            <a:extLst>
              <a:ext uri="{FF2B5EF4-FFF2-40B4-BE49-F238E27FC236}">
                <a16:creationId xmlns:a16="http://schemas.microsoft.com/office/drawing/2014/main" id="{54C4CDD8-DB41-4221-A7D4-18301285045E}"/>
              </a:ext>
            </a:extLst>
          </p:cNvPr>
          <p:cNvSpPr/>
          <p:nvPr/>
        </p:nvSpPr>
        <p:spPr>
          <a:xfrm>
            <a:off x="170320" y="1233800"/>
            <a:ext cx="8904106" cy="1956659"/>
          </a:xfrm>
          <a:prstGeom prst="rect">
            <a:avLst/>
          </a:prstGeom>
          <a:noFill/>
          <a:ln w="38100">
            <a:solidFill>
              <a:srgbClr val="FF0000"/>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78F4AFEF-BA62-4038-BF28-428409645A2A}"/>
              </a:ext>
            </a:extLst>
          </p:cNvPr>
          <p:cNvSpPr/>
          <p:nvPr/>
        </p:nvSpPr>
        <p:spPr>
          <a:xfrm>
            <a:off x="170320" y="3429000"/>
            <a:ext cx="11826210" cy="3225552"/>
          </a:xfrm>
          <a:prstGeom prst="rect">
            <a:avLst/>
          </a:prstGeom>
          <a:solidFill>
            <a:schemeClr val="bg1"/>
          </a:solidFill>
          <a:ln/>
        </p:spPr>
        <p:style>
          <a:lnRef idx="2">
            <a:schemeClr val="accent5"/>
          </a:lnRef>
          <a:fillRef idx="1">
            <a:schemeClr val="lt1"/>
          </a:fillRef>
          <a:effectRef idx="0">
            <a:schemeClr val="accent5"/>
          </a:effectRef>
          <a:fontRef idx="minor">
            <a:schemeClr val="dk1"/>
          </a:fontRef>
        </p:style>
        <p:txBody>
          <a:bodyPr rtlCol="0" anchor="ctr"/>
          <a:lstStyle/>
          <a:p>
            <a:pPr>
              <a:lnSpc>
                <a:spcPct val="150000"/>
              </a:lnSpc>
            </a:pPr>
            <a:r>
              <a:rPr lang="zh-CN" altLang="zh-CN" sz="2400" dirty="0">
                <a:latin typeface="+mn-ea"/>
              </a:rPr>
              <a:t>导入</a:t>
            </a:r>
            <a:r>
              <a:rPr lang="en-US" altLang="zh-CN" sz="2400" dirty="0">
                <a:latin typeface="+mn-ea"/>
              </a:rPr>
              <a:t>Python中的正则表达式（re模块）</a:t>
            </a:r>
            <a:r>
              <a:rPr lang="zh-CN" altLang="en-US" sz="2400" dirty="0">
                <a:latin typeface="+mn-ea"/>
              </a:rPr>
              <a:t>，</a:t>
            </a:r>
            <a:r>
              <a:rPr lang="zh-CN" altLang="zh-CN" sz="2400" dirty="0">
                <a:latin typeface="+mn-ea"/>
              </a:rPr>
              <a:t>通过正则匹配，找到文中所有“第</a:t>
            </a:r>
            <a:r>
              <a:rPr lang="en-US" altLang="zh-CN" sz="2400" dirty="0">
                <a:latin typeface="+mn-ea"/>
              </a:rPr>
              <a:t>**</a:t>
            </a:r>
            <a:r>
              <a:rPr lang="zh-CN" altLang="zh-CN" sz="2400" dirty="0">
                <a:latin typeface="+mn-ea"/>
              </a:rPr>
              <a:t>回”形式的字符。“</a:t>
            </a:r>
            <a:r>
              <a:rPr lang="en-US" altLang="zh-CN" sz="2400" dirty="0">
                <a:latin typeface="+mn-ea"/>
              </a:rPr>
              <a:t>\</a:t>
            </a:r>
            <a:r>
              <a:rPr lang="en-US" altLang="zh-CN" sz="2400" dirty="0" err="1">
                <a:latin typeface="+mn-ea"/>
              </a:rPr>
              <a:t>u4e00</a:t>
            </a:r>
            <a:r>
              <a:rPr lang="zh-CN" altLang="zh-CN" sz="2400" dirty="0">
                <a:latin typeface="+mn-ea"/>
              </a:rPr>
              <a:t>”和“</a:t>
            </a:r>
            <a:r>
              <a:rPr lang="en-US" altLang="zh-CN" sz="2400" dirty="0">
                <a:latin typeface="+mn-ea"/>
              </a:rPr>
              <a:t>\</a:t>
            </a:r>
            <a:r>
              <a:rPr lang="en-US" altLang="zh-CN" sz="2400" dirty="0" err="1">
                <a:latin typeface="+mn-ea"/>
              </a:rPr>
              <a:t>u9fa5</a:t>
            </a:r>
            <a:r>
              <a:rPr lang="zh-CN" altLang="zh-CN" sz="2400" dirty="0">
                <a:latin typeface="+mn-ea"/>
              </a:rPr>
              <a:t>”是</a:t>
            </a:r>
            <a:r>
              <a:rPr lang="en-US" altLang="zh-CN" sz="2400" dirty="0" err="1">
                <a:latin typeface="+mn-ea"/>
              </a:rPr>
              <a:t>unicode</a:t>
            </a:r>
            <a:r>
              <a:rPr lang="zh-CN" altLang="zh-CN" sz="2400" dirty="0">
                <a:latin typeface="+mn-ea"/>
              </a:rPr>
              <a:t>编码，并且正好是中文编码的开始和结束的两个值，所以这个正则表达式可以用来判断字符串中是否包含中文。</a:t>
            </a:r>
            <a:endParaRPr lang="zh-CN" altLang="en-US" sz="2400" dirty="0">
              <a:latin typeface="+mn-ea"/>
            </a:endParaRPr>
          </a:p>
        </p:txBody>
      </p:sp>
    </p:spTree>
    <p:extLst>
      <p:ext uri="{BB962C8B-B14F-4D97-AF65-F5344CB8AC3E}">
        <p14:creationId xmlns:p14="http://schemas.microsoft.com/office/powerpoint/2010/main" val="3269002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9" grpId="0" animBg="1"/>
    </p:bldLst>
  </p:timing>
</p:sld>
</file>

<file path=ppt/slides/slide6.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itchFamily="34" charset="-122"/>
                <a:ea typeface="微软雅黑" pitchFamily="34" charset="-122"/>
              </a:rPr>
              <a:t>中文文本分析相关库</a:t>
            </a:r>
          </a:p>
        </p:txBody>
      </p:sp>
      <p:grpSp>
        <p:nvGrpSpPr>
          <p:cNvPr id="56" name="组合 55">
            <a:extLst>
              <a:ext uri="{FF2B5EF4-FFF2-40B4-BE49-F238E27FC236}">
                <a16:creationId xmlns:a16="http://schemas.microsoft.com/office/drawing/2014/main" id="{B3ECA4EB-10D1-4B65-B604-4032302CDAF4}"/>
              </a:ext>
            </a:extLst>
          </p:cNvPr>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a:extLst>
                <a:ext uri="{FF2B5EF4-FFF2-40B4-BE49-F238E27FC236}">
                  <a16:creationId xmlns:a16="http://schemas.microsoft.com/office/drawing/2014/main" id="{FF372EA1-AB4F-47B1-B450-59AB8827ECD5}"/>
                </a:ext>
              </a:extLst>
            </p:cNvPr>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微软雅黑"/>
              </a:endParaRPr>
            </a:p>
          </p:txBody>
        </p:sp>
        <p:sp>
          <p:nvSpPr>
            <p:cNvPr id="58" name="椭圆 57">
              <a:extLst>
                <a:ext uri="{FF2B5EF4-FFF2-40B4-BE49-F238E27FC236}">
                  <a16:creationId xmlns:a16="http://schemas.microsoft.com/office/drawing/2014/main" id="{0BEE7D95-9E9C-4C6D-91AA-6429F74B9F98}"/>
                </a:ext>
              </a:extLst>
            </p:cNvPr>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微软雅黑"/>
              </a:endParaRPr>
            </a:p>
          </p:txBody>
        </p:sp>
      </p:grpSp>
      <p:cxnSp>
        <p:nvCxnSpPr>
          <p:cNvPr id="20" name="直接连接符 19">
            <a:extLst>
              <a:ext uri="{FF2B5EF4-FFF2-40B4-BE49-F238E27FC236}">
                <a16:creationId xmlns:a16="http://schemas.microsoft.com/office/drawing/2014/main" id="{C4FBB3C1-88AA-4E76-B54C-31018E3BFAA0}"/>
              </a:ext>
            </a:extLst>
          </p:cNvPr>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2" name="矩形 1">
            <a:extLst>
              <a:ext uri="{FF2B5EF4-FFF2-40B4-BE49-F238E27FC236}">
                <a16:creationId xmlns:a16="http://schemas.microsoft.com/office/drawing/2014/main" id="{6CBA683F-B27F-45C2-8BD8-11CF54284B25}"/>
              </a:ext>
            </a:extLst>
          </p:cNvPr>
          <p:cNvSpPr/>
          <p:nvPr/>
        </p:nvSpPr>
        <p:spPr>
          <a:xfrm>
            <a:off x="530360" y="904462"/>
            <a:ext cx="11267388" cy="669863"/>
          </a:xfrm>
          <a:prstGeom prst="rect">
            <a:avLst/>
          </a:prstGeom>
        </p:spPr>
        <p:txBody>
          <a:bodyPr wrap="square">
            <a:spAutoFit/>
          </a:bodyPr>
          <a:lstStyle/>
          <a:p>
            <a:pPr>
              <a:lnSpc>
                <a:spcPct val="150000"/>
              </a:lnSpc>
              <a:spcAft>
                <a:spcPts val="1200"/>
              </a:spcAft>
            </a:pPr>
            <a:r>
              <a:rPr lang="zh-CN" altLang="en-US" sz="2800" b="1" dirty="0"/>
              <a:t>中文分词</a:t>
            </a:r>
            <a:r>
              <a:rPr lang="en-US" altLang="zh-CN" sz="2800" b="1" dirty="0" err="1"/>
              <a:t>jieba</a:t>
            </a:r>
            <a:r>
              <a:rPr lang="zh-CN" altLang="en-US" sz="2800" b="1" dirty="0"/>
              <a:t>库</a:t>
            </a:r>
            <a:r>
              <a:rPr lang="en-US" altLang="zh-CN" sz="2800" b="1" dirty="0"/>
              <a:t>——</a:t>
            </a:r>
            <a:r>
              <a:rPr lang="en-US" altLang="zh-CN" sz="2800" b="1" dirty="0" err="1"/>
              <a:t>jieba</a:t>
            </a:r>
            <a:r>
              <a:rPr lang="zh-CN" altLang="zh-CN" sz="2800" b="1" dirty="0"/>
              <a:t>库主要函数</a:t>
            </a:r>
          </a:p>
        </p:txBody>
      </p:sp>
      <p:graphicFrame>
        <p:nvGraphicFramePr>
          <p:cNvPr id="7" name="表格 6">
            <a:extLst>
              <a:ext uri="{FF2B5EF4-FFF2-40B4-BE49-F238E27FC236}">
                <a16:creationId xmlns:a16="http://schemas.microsoft.com/office/drawing/2014/main" id="{7594F343-42D9-4DC9-B8AB-7FDFA4449B72}"/>
              </a:ext>
            </a:extLst>
          </p:cNvPr>
          <p:cNvGraphicFramePr>
            <a:graphicFrameLocks noGrp="1"/>
          </p:cNvGraphicFramePr>
          <p:nvPr>
            <p:extLst>
              <p:ext uri="{D42A27DB-BD31-4B8C-83A1-F6EECF244321}">
                <p14:modId xmlns:p14="http://schemas.microsoft.com/office/powerpoint/2010/main" val="2998394770"/>
              </p:ext>
            </p:extLst>
          </p:nvPr>
        </p:nvGraphicFramePr>
        <p:xfrm>
          <a:off x="776097" y="1771282"/>
          <a:ext cx="10912320" cy="4649400"/>
        </p:xfrm>
        <a:graphic>
          <a:graphicData uri="http://schemas.openxmlformats.org/drawingml/2006/table">
            <a:tbl>
              <a:tblPr firstRow="1" bandRow="1">
                <a:tableStyleId>{FABFCF23-3B69-468F-B69F-88F6DE6A72F2}</a:tableStyleId>
              </a:tblPr>
              <a:tblGrid>
                <a:gridCol w="4334893">
                  <a:extLst>
                    <a:ext uri="{9D8B030D-6E8A-4147-A177-3AD203B41FA5}">
                      <a16:colId xmlns:a16="http://schemas.microsoft.com/office/drawing/2014/main" val="3239259049"/>
                    </a:ext>
                  </a:extLst>
                </a:gridCol>
                <a:gridCol w="6577427">
                  <a:extLst>
                    <a:ext uri="{9D8B030D-6E8A-4147-A177-3AD203B41FA5}">
                      <a16:colId xmlns:a16="http://schemas.microsoft.com/office/drawing/2014/main" val="3127970227"/>
                    </a:ext>
                  </a:extLst>
                </a:gridCol>
              </a:tblGrid>
              <a:tr h="581175">
                <a:tc>
                  <a:txBody>
                    <a:bodyPr/>
                    <a:lstStyle/>
                    <a:p>
                      <a:pPr algn="ctr">
                        <a:lnSpc>
                          <a:spcPts val="1200"/>
                        </a:lnSpc>
                        <a:spcAft>
                          <a:spcPts val="0"/>
                        </a:spcAft>
                      </a:pPr>
                      <a:r>
                        <a:rPr lang="zh-CN" sz="2000" kern="100" dirty="0">
                          <a:effectLst/>
                          <a:latin typeface="+mn-ea"/>
                          <a:ea typeface="+mn-ea"/>
                        </a:rPr>
                        <a:t>函数</a:t>
                      </a:r>
                      <a:endParaRPr lang="zh-CN" sz="2000" kern="100" dirty="0">
                        <a:effectLst/>
                        <a:latin typeface="+mn-ea"/>
                        <a:ea typeface="+mn-ea"/>
                        <a:cs typeface="Times New Roman" panose="02020603050405020304" pitchFamily="18" charset="0"/>
                      </a:endParaRPr>
                    </a:p>
                  </a:txBody>
                  <a:tcPr marL="51435" marR="51435" marT="9525" marB="0" anchor="ctr"/>
                </a:tc>
                <a:tc>
                  <a:txBody>
                    <a:bodyPr/>
                    <a:lstStyle/>
                    <a:p>
                      <a:pPr algn="ctr">
                        <a:lnSpc>
                          <a:spcPts val="1200"/>
                        </a:lnSpc>
                        <a:spcAft>
                          <a:spcPts val="0"/>
                        </a:spcAft>
                      </a:pPr>
                      <a:r>
                        <a:rPr lang="zh-CN" sz="2000" kern="100" dirty="0">
                          <a:effectLst/>
                          <a:latin typeface="+mn-ea"/>
                          <a:ea typeface="+mn-ea"/>
                        </a:rPr>
                        <a:t>描述</a:t>
                      </a:r>
                      <a:endParaRPr lang="zh-CN" sz="2000" kern="100" dirty="0">
                        <a:effectLst/>
                        <a:latin typeface="+mn-ea"/>
                        <a:ea typeface="+mn-ea"/>
                        <a:cs typeface="Times New Roman" panose="02020603050405020304" pitchFamily="18" charset="0"/>
                      </a:endParaRPr>
                    </a:p>
                  </a:txBody>
                  <a:tcPr marL="51435" marR="51435" marT="9525" marB="0" anchor="ctr"/>
                </a:tc>
                <a:extLst>
                  <a:ext uri="{0D108BD9-81ED-4DB2-BD59-A6C34878D82A}">
                    <a16:rowId xmlns:a16="http://schemas.microsoft.com/office/drawing/2014/main" val="101004330"/>
                  </a:ext>
                </a:extLst>
              </a:tr>
              <a:tr h="581175">
                <a:tc>
                  <a:txBody>
                    <a:bodyPr/>
                    <a:lstStyle/>
                    <a:p>
                      <a:pPr algn="ctr">
                        <a:lnSpc>
                          <a:spcPts val="1200"/>
                        </a:lnSpc>
                        <a:spcAft>
                          <a:spcPts val="0"/>
                        </a:spcAft>
                      </a:pPr>
                      <a:r>
                        <a:rPr lang="en-US" sz="2000" kern="100" dirty="0" err="1">
                          <a:effectLst/>
                          <a:latin typeface="+mn-ea"/>
                          <a:ea typeface="+mn-ea"/>
                        </a:rPr>
                        <a:t>jieba.cut</a:t>
                      </a:r>
                      <a:r>
                        <a:rPr lang="en-US" sz="2000" kern="100" dirty="0">
                          <a:effectLst/>
                          <a:latin typeface="+mn-ea"/>
                          <a:ea typeface="+mn-ea"/>
                        </a:rPr>
                        <a:t>(s)</a:t>
                      </a:r>
                      <a:endParaRPr lang="zh-CN" sz="2000" kern="100" dirty="0">
                        <a:effectLst/>
                        <a:latin typeface="+mn-ea"/>
                        <a:ea typeface="+mn-ea"/>
                        <a:cs typeface="Times New Roman" panose="02020603050405020304" pitchFamily="18" charset="0"/>
                      </a:endParaRPr>
                    </a:p>
                  </a:txBody>
                  <a:tcPr marL="51435" marR="51435" marT="9525" marB="0" anchor="ctr"/>
                </a:tc>
                <a:tc>
                  <a:txBody>
                    <a:bodyPr/>
                    <a:lstStyle/>
                    <a:p>
                      <a:pPr algn="ctr">
                        <a:lnSpc>
                          <a:spcPts val="1200"/>
                        </a:lnSpc>
                        <a:spcAft>
                          <a:spcPts val="0"/>
                        </a:spcAft>
                      </a:pPr>
                      <a:r>
                        <a:rPr lang="zh-CN" sz="2000" kern="100" dirty="0">
                          <a:effectLst/>
                          <a:latin typeface="+mn-ea"/>
                          <a:ea typeface="+mn-ea"/>
                        </a:rPr>
                        <a:t>精确模式，返回一个可迭代的数据类型</a:t>
                      </a:r>
                      <a:endParaRPr lang="zh-CN" sz="2000" kern="100" dirty="0">
                        <a:effectLst/>
                        <a:latin typeface="+mn-ea"/>
                        <a:ea typeface="+mn-ea"/>
                        <a:cs typeface="Times New Roman" panose="02020603050405020304" pitchFamily="18" charset="0"/>
                      </a:endParaRPr>
                    </a:p>
                  </a:txBody>
                  <a:tcPr marL="51435" marR="51435" marT="9525" marB="0" anchor="ctr"/>
                </a:tc>
                <a:extLst>
                  <a:ext uri="{0D108BD9-81ED-4DB2-BD59-A6C34878D82A}">
                    <a16:rowId xmlns:a16="http://schemas.microsoft.com/office/drawing/2014/main" val="3906239490"/>
                  </a:ext>
                </a:extLst>
              </a:tr>
              <a:tr h="581175">
                <a:tc>
                  <a:txBody>
                    <a:bodyPr/>
                    <a:lstStyle/>
                    <a:p>
                      <a:pPr algn="ctr">
                        <a:lnSpc>
                          <a:spcPts val="1200"/>
                        </a:lnSpc>
                        <a:spcAft>
                          <a:spcPts val="0"/>
                        </a:spcAft>
                      </a:pPr>
                      <a:r>
                        <a:rPr lang="en-US" sz="2000" kern="100">
                          <a:effectLst/>
                          <a:latin typeface="+mn-ea"/>
                          <a:ea typeface="+mn-ea"/>
                        </a:rPr>
                        <a:t>jieba.cut(s, cut_all=True)</a:t>
                      </a:r>
                      <a:endParaRPr lang="zh-CN" sz="2000" kern="100">
                        <a:effectLst/>
                        <a:latin typeface="+mn-ea"/>
                        <a:ea typeface="+mn-ea"/>
                        <a:cs typeface="Times New Roman" panose="02020603050405020304" pitchFamily="18" charset="0"/>
                      </a:endParaRPr>
                    </a:p>
                  </a:txBody>
                  <a:tcPr marL="51435" marR="51435" marT="9525" marB="0" anchor="ctr"/>
                </a:tc>
                <a:tc>
                  <a:txBody>
                    <a:bodyPr/>
                    <a:lstStyle/>
                    <a:p>
                      <a:pPr algn="ctr">
                        <a:lnSpc>
                          <a:spcPts val="1200"/>
                        </a:lnSpc>
                        <a:spcAft>
                          <a:spcPts val="0"/>
                        </a:spcAft>
                      </a:pPr>
                      <a:r>
                        <a:rPr lang="zh-CN" sz="2000" kern="100" dirty="0">
                          <a:effectLst/>
                          <a:latin typeface="+mn-ea"/>
                          <a:ea typeface="+mn-ea"/>
                        </a:rPr>
                        <a:t>全模式，输出文本</a:t>
                      </a:r>
                      <a:r>
                        <a:rPr lang="en-US" sz="2000" kern="100" dirty="0">
                          <a:effectLst/>
                          <a:latin typeface="+mn-ea"/>
                          <a:ea typeface="+mn-ea"/>
                        </a:rPr>
                        <a:t>s</a:t>
                      </a:r>
                      <a:r>
                        <a:rPr lang="zh-CN" sz="2000" kern="100" dirty="0">
                          <a:effectLst/>
                          <a:latin typeface="+mn-ea"/>
                          <a:ea typeface="+mn-ea"/>
                        </a:rPr>
                        <a:t>中所有可能单词</a:t>
                      </a:r>
                      <a:endParaRPr lang="zh-CN" sz="2000" kern="100" dirty="0">
                        <a:effectLst/>
                        <a:latin typeface="+mn-ea"/>
                        <a:ea typeface="+mn-ea"/>
                        <a:cs typeface="Times New Roman" panose="02020603050405020304" pitchFamily="18" charset="0"/>
                      </a:endParaRPr>
                    </a:p>
                  </a:txBody>
                  <a:tcPr marL="51435" marR="51435" marT="9525" marB="0" anchor="ctr"/>
                </a:tc>
                <a:extLst>
                  <a:ext uri="{0D108BD9-81ED-4DB2-BD59-A6C34878D82A}">
                    <a16:rowId xmlns:a16="http://schemas.microsoft.com/office/drawing/2014/main" val="2954432708"/>
                  </a:ext>
                </a:extLst>
              </a:tr>
              <a:tr h="581175">
                <a:tc>
                  <a:txBody>
                    <a:bodyPr/>
                    <a:lstStyle/>
                    <a:p>
                      <a:pPr algn="ctr">
                        <a:lnSpc>
                          <a:spcPts val="1200"/>
                        </a:lnSpc>
                        <a:spcAft>
                          <a:spcPts val="0"/>
                        </a:spcAft>
                      </a:pPr>
                      <a:r>
                        <a:rPr lang="en-US" sz="2000" kern="100">
                          <a:effectLst/>
                          <a:latin typeface="+mn-ea"/>
                          <a:ea typeface="+mn-ea"/>
                        </a:rPr>
                        <a:t>jieba.cut_for_search(s)</a:t>
                      </a:r>
                      <a:endParaRPr lang="zh-CN" sz="2000" kern="100">
                        <a:effectLst/>
                        <a:latin typeface="+mn-ea"/>
                        <a:ea typeface="+mn-ea"/>
                        <a:cs typeface="Times New Roman" panose="02020603050405020304" pitchFamily="18" charset="0"/>
                      </a:endParaRPr>
                    </a:p>
                  </a:txBody>
                  <a:tcPr marL="51435" marR="51435" marT="9525" marB="0" anchor="ctr"/>
                </a:tc>
                <a:tc>
                  <a:txBody>
                    <a:bodyPr/>
                    <a:lstStyle/>
                    <a:p>
                      <a:pPr algn="ctr">
                        <a:lnSpc>
                          <a:spcPts val="1200"/>
                        </a:lnSpc>
                        <a:spcAft>
                          <a:spcPts val="0"/>
                        </a:spcAft>
                      </a:pPr>
                      <a:r>
                        <a:rPr lang="zh-CN" sz="2000" kern="100" dirty="0">
                          <a:effectLst/>
                          <a:latin typeface="+mn-ea"/>
                          <a:ea typeface="+mn-ea"/>
                        </a:rPr>
                        <a:t>搜索引擎模式，适合搜索引擎建立索引的分词结果</a:t>
                      </a:r>
                      <a:endParaRPr lang="zh-CN" sz="2000" kern="100" dirty="0">
                        <a:effectLst/>
                        <a:latin typeface="+mn-ea"/>
                        <a:ea typeface="+mn-ea"/>
                        <a:cs typeface="Times New Roman" panose="02020603050405020304" pitchFamily="18" charset="0"/>
                      </a:endParaRPr>
                    </a:p>
                  </a:txBody>
                  <a:tcPr marL="51435" marR="51435" marT="9525" marB="0" anchor="ctr"/>
                </a:tc>
                <a:extLst>
                  <a:ext uri="{0D108BD9-81ED-4DB2-BD59-A6C34878D82A}">
                    <a16:rowId xmlns:a16="http://schemas.microsoft.com/office/drawing/2014/main" val="1592971399"/>
                  </a:ext>
                </a:extLst>
              </a:tr>
              <a:tr h="581175">
                <a:tc>
                  <a:txBody>
                    <a:bodyPr/>
                    <a:lstStyle/>
                    <a:p>
                      <a:pPr algn="ctr">
                        <a:lnSpc>
                          <a:spcPts val="1200"/>
                        </a:lnSpc>
                        <a:spcAft>
                          <a:spcPts val="0"/>
                        </a:spcAft>
                      </a:pPr>
                      <a:r>
                        <a:rPr lang="en-US" sz="2000" kern="100">
                          <a:effectLst/>
                          <a:latin typeface="+mn-ea"/>
                          <a:ea typeface="+mn-ea"/>
                        </a:rPr>
                        <a:t>jieba.lcut(s)</a:t>
                      </a:r>
                      <a:endParaRPr lang="zh-CN" sz="2000" kern="100">
                        <a:effectLst/>
                        <a:latin typeface="+mn-ea"/>
                        <a:ea typeface="+mn-ea"/>
                        <a:cs typeface="Times New Roman" panose="02020603050405020304" pitchFamily="18" charset="0"/>
                      </a:endParaRPr>
                    </a:p>
                  </a:txBody>
                  <a:tcPr marL="51435" marR="51435" marT="9525" marB="0" anchor="ctr"/>
                </a:tc>
                <a:tc>
                  <a:txBody>
                    <a:bodyPr/>
                    <a:lstStyle/>
                    <a:p>
                      <a:pPr algn="ctr">
                        <a:lnSpc>
                          <a:spcPts val="1200"/>
                        </a:lnSpc>
                        <a:spcAft>
                          <a:spcPts val="0"/>
                        </a:spcAft>
                      </a:pPr>
                      <a:r>
                        <a:rPr lang="zh-CN" sz="2000" kern="100" dirty="0">
                          <a:effectLst/>
                          <a:latin typeface="+mn-ea"/>
                          <a:ea typeface="+mn-ea"/>
                        </a:rPr>
                        <a:t>精确模式，返回一个列表类型</a:t>
                      </a:r>
                      <a:endParaRPr lang="zh-CN" sz="2000" kern="100" dirty="0">
                        <a:effectLst/>
                        <a:latin typeface="+mn-ea"/>
                        <a:ea typeface="+mn-ea"/>
                        <a:cs typeface="Times New Roman" panose="02020603050405020304" pitchFamily="18" charset="0"/>
                      </a:endParaRPr>
                    </a:p>
                  </a:txBody>
                  <a:tcPr marL="51435" marR="51435" marT="9525" marB="0" anchor="ctr"/>
                </a:tc>
                <a:extLst>
                  <a:ext uri="{0D108BD9-81ED-4DB2-BD59-A6C34878D82A}">
                    <a16:rowId xmlns:a16="http://schemas.microsoft.com/office/drawing/2014/main" val="1982870367"/>
                  </a:ext>
                </a:extLst>
              </a:tr>
              <a:tr h="581175">
                <a:tc>
                  <a:txBody>
                    <a:bodyPr/>
                    <a:lstStyle/>
                    <a:p>
                      <a:pPr algn="ctr">
                        <a:lnSpc>
                          <a:spcPts val="1200"/>
                        </a:lnSpc>
                        <a:spcAft>
                          <a:spcPts val="0"/>
                        </a:spcAft>
                      </a:pPr>
                      <a:r>
                        <a:rPr lang="en-US" sz="2000" kern="100">
                          <a:effectLst/>
                          <a:latin typeface="+mn-ea"/>
                          <a:ea typeface="+mn-ea"/>
                        </a:rPr>
                        <a:t>jieba.lcut(s, cut_all=True)</a:t>
                      </a:r>
                      <a:endParaRPr lang="zh-CN" sz="2000" kern="100">
                        <a:effectLst/>
                        <a:latin typeface="+mn-ea"/>
                        <a:ea typeface="+mn-ea"/>
                        <a:cs typeface="Times New Roman" panose="02020603050405020304" pitchFamily="18" charset="0"/>
                      </a:endParaRPr>
                    </a:p>
                  </a:txBody>
                  <a:tcPr marL="51435" marR="51435" marT="9525" marB="0" anchor="ctr"/>
                </a:tc>
                <a:tc>
                  <a:txBody>
                    <a:bodyPr/>
                    <a:lstStyle/>
                    <a:p>
                      <a:pPr algn="ctr">
                        <a:lnSpc>
                          <a:spcPts val="1200"/>
                        </a:lnSpc>
                        <a:spcAft>
                          <a:spcPts val="0"/>
                        </a:spcAft>
                      </a:pPr>
                      <a:r>
                        <a:rPr lang="zh-CN" sz="2000" kern="100" dirty="0">
                          <a:effectLst/>
                          <a:latin typeface="+mn-ea"/>
                          <a:ea typeface="+mn-ea"/>
                        </a:rPr>
                        <a:t>全模式，返回一个列表类型</a:t>
                      </a:r>
                      <a:endParaRPr lang="zh-CN" sz="2000" kern="100" dirty="0">
                        <a:effectLst/>
                        <a:latin typeface="+mn-ea"/>
                        <a:ea typeface="+mn-ea"/>
                        <a:cs typeface="Times New Roman" panose="02020603050405020304" pitchFamily="18" charset="0"/>
                      </a:endParaRPr>
                    </a:p>
                  </a:txBody>
                  <a:tcPr marL="51435" marR="51435" marT="9525" marB="0" anchor="ctr"/>
                </a:tc>
                <a:extLst>
                  <a:ext uri="{0D108BD9-81ED-4DB2-BD59-A6C34878D82A}">
                    <a16:rowId xmlns:a16="http://schemas.microsoft.com/office/drawing/2014/main" val="1763744609"/>
                  </a:ext>
                </a:extLst>
              </a:tr>
              <a:tr h="581175">
                <a:tc>
                  <a:txBody>
                    <a:bodyPr/>
                    <a:lstStyle/>
                    <a:p>
                      <a:pPr algn="ctr">
                        <a:lnSpc>
                          <a:spcPts val="1200"/>
                        </a:lnSpc>
                        <a:spcAft>
                          <a:spcPts val="0"/>
                        </a:spcAft>
                      </a:pPr>
                      <a:r>
                        <a:rPr lang="en-US" sz="2000" kern="100">
                          <a:effectLst/>
                          <a:latin typeface="+mn-ea"/>
                          <a:ea typeface="+mn-ea"/>
                        </a:rPr>
                        <a:t>jieba.lcut_for_search(s)</a:t>
                      </a:r>
                      <a:endParaRPr lang="zh-CN" sz="2000" kern="100">
                        <a:effectLst/>
                        <a:latin typeface="+mn-ea"/>
                        <a:ea typeface="+mn-ea"/>
                        <a:cs typeface="Times New Roman" panose="02020603050405020304" pitchFamily="18" charset="0"/>
                      </a:endParaRPr>
                    </a:p>
                  </a:txBody>
                  <a:tcPr marL="51435" marR="51435" marT="9525" marB="0" anchor="ctr"/>
                </a:tc>
                <a:tc>
                  <a:txBody>
                    <a:bodyPr/>
                    <a:lstStyle/>
                    <a:p>
                      <a:pPr algn="ctr">
                        <a:lnSpc>
                          <a:spcPts val="1200"/>
                        </a:lnSpc>
                        <a:spcAft>
                          <a:spcPts val="0"/>
                        </a:spcAft>
                      </a:pPr>
                      <a:r>
                        <a:rPr lang="zh-CN" sz="2000" kern="100" dirty="0">
                          <a:effectLst/>
                          <a:latin typeface="+mn-ea"/>
                          <a:ea typeface="+mn-ea"/>
                        </a:rPr>
                        <a:t>搜索引擎模式，返回一个列表类型</a:t>
                      </a:r>
                      <a:endParaRPr lang="zh-CN" sz="2000" kern="100" dirty="0">
                        <a:effectLst/>
                        <a:latin typeface="+mn-ea"/>
                        <a:ea typeface="+mn-ea"/>
                        <a:cs typeface="Times New Roman" panose="02020603050405020304" pitchFamily="18" charset="0"/>
                      </a:endParaRPr>
                    </a:p>
                  </a:txBody>
                  <a:tcPr marL="51435" marR="51435" marT="9525" marB="0" anchor="ctr"/>
                </a:tc>
                <a:extLst>
                  <a:ext uri="{0D108BD9-81ED-4DB2-BD59-A6C34878D82A}">
                    <a16:rowId xmlns:a16="http://schemas.microsoft.com/office/drawing/2014/main" val="322840235"/>
                  </a:ext>
                </a:extLst>
              </a:tr>
              <a:tr h="581175">
                <a:tc>
                  <a:txBody>
                    <a:bodyPr/>
                    <a:lstStyle/>
                    <a:p>
                      <a:pPr algn="ctr">
                        <a:lnSpc>
                          <a:spcPts val="1200"/>
                        </a:lnSpc>
                        <a:spcAft>
                          <a:spcPts val="0"/>
                        </a:spcAft>
                      </a:pPr>
                      <a:r>
                        <a:rPr lang="en-US" sz="2000" kern="100">
                          <a:effectLst/>
                          <a:latin typeface="+mn-ea"/>
                          <a:ea typeface="+mn-ea"/>
                        </a:rPr>
                        <a:t>jieba.add_word(w)</a:t>
                      </a:r>
                      <a:endParaRPr lang="zh-CN" sz="2000" kern="100">
                        <a:effectLst/>
                        <a:latin typeface="+mn-ea"/>
                        <a:ea typeface="+mn-ea"/>
                        <a:cs typeface="Times New Roman" panose="02020603050405020304" pitchFamily="18" charset="0"/>
                      </a:endParaRPr>
                    </a:p>
                  </a:txBody>
                  <a:tcPr marL="51435" marR="51435" marT="9525" marB="0" anchor="ctr"/>
                </a:tc>
                <a:tc>
                  <a:txBody>
                    <a:bodyPr/>
                    <a:lstStyle/>
                    <a:p>
                      <a:pPr algn="ctr">
                        <a:lnSpc>
                          <a:spcPts val="1200"/>
                        </a:lnSpc>
                        <a:spcAft>
                          <a:spcPts val="0"/>
                        </a:spcAft>
                      </a:pPr>
                      <a:r>
                        <a:rPr lang="zh-CN" sz="2000" kern="100" dirty="0">
                          <a:effectLst/>
                          <a:latin typeface="+mn-ea"/>
                          <a:ea typeface="+mn-ea"/>
                        </a:rPr>
                        <a:t>向分词词典中增加新词</a:t>
                      </a:r>
                      <a:r>
                        <a:rPr lang="en-US" sz="2000" kern="100" dirty="0">
                          <a:effectLst/>
                          <a:latin typeface="+mn-ea"/>
                          <a:ea typeface="+mn-ea"/>
                        </a:rPr>
                        <a:t>w</a:t>
                      </a:r>
                      <a:endParaRPr lang="zh-CN" sz="2000" kern="100" dirty="0">
                        <a:effectLst/>
                        <a:latin typeface="+mn-ea"/>
                        <a:ea typeface="+mn-ea"/>
                        <a:cs typeface="Times New Roman" panose="02020603050405020304" pitchFamily="18" charset="0"/>
                      </a:endParaRPr>
                    </a:p>
                  </a:txBody>
                  <a:tcPr marL="51435" marR="51435" marT="9525" marB="0" anchor="ctr"/>
                </a:tc>
                <a:extLst>
                  <a:ext uri="{0D108BD9-81ED-4DB2-BD59-A6C34878D82A}">
                    <a16:rowId xmlns:a16="http://schemas.microsoft.com/office/drawing/2014/main" val="1646308750"/>
                  </a:ext>
                </a:extLst>
              </a:tr>
            </a:tbl>
          </a:graphicData>
        </a:graphic>
      </p:graphicFrame>
    </p:spTree>
    <p:extLst>
      <p:ext uri="{BB962C8B-B14F-4D97-AF65-F5344CB8AC3E}">
        <p14:creationId xmlns:p14="http://schemas.microsoft.com/office/powerpoint/2010/main" val="3193881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B3549C94-E8F5-4E0D-ABC5-55779BD0A32A}"/>
              </a:ext>
            </a:extLst>
          </p:cNvPr>
          <p:cNvPicPr>
            <a:picLocks noChangeAspect="1"/>
          </p:cNvPicPr>
          <p:nvPr/>
        </p:nvPicPr>
        <p:blipFill>
          <a:blip r:embed="rId3"/>
          <a:stretch>
            <a:fillRect/>
          </a:stretch>
        </p:blipFill>
        <p:spPr>
          <a:xfrm>
            <a:off x="314336" y="1327325"/>
            <a:ext cx="11593752" cy="5093351"/>
          </a:xfrm>
          <a:prstGeom prst="rect">
            <a:avLst/>
          </a:prstGeom>
        </p:spPr>
        <p:style>
          <a:lnRef idx="1">
            <a:schemeClr val="dk1"/>
          </a:lnRef>
          <a:fillRef idx="2">
            <a:schemeClr val="dk1"/>
          </a:fillRef>
          <a:effectRef idx="1">
            <a:schemeClr val="dk1"/>
          </a:effectRef>
          <a:fontRef idx="minor">
            <a:schemeClr val="dk1"/>
          </a:fontRef>
        </p:style>
      </p:pic>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itchFamily="34" charset="-122"/>
                <a:ea typeface="微软雅黑" pitchFamily="34" charset="-122"/>
              </a:rPr>
              <a:t>中文文本分析实例</a:t>
            </a:r>
            <a:r>
              <a:rPr lang="en-US" altLang="zh-CN" sz="2400" b="1" spc="300" dirty="0">
                <a:solidFill>
                  <a:srgbClr val="1E6787"/>
                </a:solidFill>
                <a:latin typeface="微软雅黑" pitchFamily="34" charset="-122"/>
                <a:ea typeface="微软雅黑" pitchFamily="34" charset="-122"/>
              </a:rPr>
              <a:t>《</a:t>
            </a:r>
            <a:r>
              <a:rPr lang="zh-CN" altLang="en-US" sz="2400" b="1" spc="300" dirty="0">
                <a:solidFill>
                  <a:srgbClr val="1E6787"/>
                </a:solidFill>
                <a:latin typeface="微软雅黑" pitchFamily="34" charset="-122"/>
                <a:ea typeface="微软雅黑" pitchFamily="34" charset="-122"/>
              </a:rPr>
              <a:t>红楼梦</a:t>
            </a:r>
            <a:r>
              <a:rPr lang="en-US" altLang="zh-CN" sz="2400" b="1" spc="300" dirty="0">
                <a:solidFill>
                  <a:srgbClr val="1E6787"/>
                </a:solidFill>
                <a:latin typeface="微软雅黑" pitchFamily="34" charset="-122"/>
                <a:ea typeface="微软雅黑" pitchFamily="34" charset="-122"/>
              </a:rPr>
              <a:t>》</a:t>
            </a:r>
            <a:endParaRPr lang="zh-CN" altLang="en-US" sz="2400" b="1" spc="300" dirty="0">
              <a:solidFill>
                <a:srgbClr val="1E6787"/>
              </a:solidFill>
              <a:latin typeface="微软雅黑" pitchFamily="34" charset="-122"/>
              <a:ea typeface="微软雅黑" pitchFamily="34" charset="-122"/>
            </a:endParaRPr>
          </a:p>
        </p:txBody>
      </p:sp>
      <p:grpSp>
        <p:nvGrpSpPr>
          <p:cNvPr id="56" name="组合 55">
            <a:extLst>
              <a:ext uri="{FF2B5EF4-FFF2-40B4-BE49-F238E27FC236}">
                <a16:creationId xmlns:a16="http://schemas.microsoft.com/office/drawing/2014/main" id="{B3ECA4EB-10D1-4B65-B604-4032302CDAF4}"/>
              </a:ext>
            </a:extLst>
          </p:cNvPr>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a:extLst>
                <a:ext uri="{FF2B5EF4-FFF2-40B4-BE49-F238E27FC236}">
                  <a16:creationId xmlns:a16="http://schemas.microsoft.com/office/drawing/2014/main" id="{FF372EA1-AB4F-47B1-B450-59AB8827ECD5}"/>
                </a:ext>
              </a:extLst>
            </p:cNvPr>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微软雅黑"/>
              </a:endParaRPr>
            </a:p>
          </p:txBody>
        </p:sp>
        <p:sp>
          <p:nvSpPr>
            <p:cNvPr id="58" name="椭圆 57">
              <a:extLst>
                <a:ext uri="{FF2B5EF4-FFF2-40B4-BE49-F238E27FC236}">
                  <a16:creationId xmlns:a16="http://schemas.microsoft.com/office/drawing/2014/main" id="{0BEE7D95-9E9C-4C6D-91AA-6429F74B9F98}"/>
                </a:ext>
              </a:extLst>
            </p:cNvPr>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微软雅黑"/>
              </a:endParaRPr>
            </a:p>
          </p:txBody>
        </p:sp>
      </p:grpSp>
      <p:cxnSp>
        <p:nvCxnSpPr>
          <p:cNvPr id="20" name="直接连接符 19">
            <a:extLst>
              <a:ext uri="{FF2B5EF4-FFF2-40B4-BE49-F238E27FC236}">
                <a16:creationId xmlns:a16="http://schemas.microsoft.com/office/drawing/2014/main" id="{C4FBB3C1-88AA-4E76-B54C-31018E3BFAA0}"/>
              </a:ext>
            </a:extLst>
          </p:cNvPr>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2" name="矩形 1">
            <a:extLst>
              <a:ext uri="{FF2B5EF4-FFF2-40B4-BE49-F238E27FC236}">
                <a16:creationId xmlns:a16="http://schemas.microsoft.com/office/drawing/2014/main" id="{6CBA683F-B27F-45C2-8BD8-11CF54284B25}"/>
              </a:ext>
            </a:extLst>
          </p:cNvPr>
          <p:cNvSpPr/>
          <p:nvPr/>
        </p:nvSpPr>
        <p:spPr>
          <a:xfrm>
            <a:off x="786100" y="707504"/>
            <a:ext cx="10942074" cy="581057"/>
          </a:xfrm>
          <a:prstGeom prst="rect">
            <a:avLst/>
          </a:prstGeom>
        </p:spPr>
        <p:txBody>
          <a:bodyPr wrap="square">
            <a:spAutoFit/>
          </a:bodyPr>
          <a:lstStyle/>
          <a:p>
            <a:pPr>
              <a:lnSpc>
                <a:spcPct val="150000"/>
              </a:lnSpc>
            </a:pPr>
            <a:r>
              <a:rPr lang="zh-CN" altLang="en-US" sz="2400" b="1" dirty="0">
                <a:latin typeface="+mn-ea"/>
              </a:rPr>
              <a:t>章回处理</a:t>
            </a:r>
            <a:r>
              <a:rPr lang="en-US" altLang="zh-CN" sz="2400" b="1" dirty="0">
                <a:latin typeface="+mn-ea"/>
              </a:rPr>
              <a:t>——</a:t>
            </a:r>
            <a:r>
              <a:rPr lang="zh-CN" altLang="en-US" sz="2400" b="1" dirty="0">
                <a:latin typeface="+mn-ea"/>
              </a:rPr>
              <a:t>章回拆分</a:t>
            </a:r>
            <a:endParaRPr lang="en-US" altLang="zh-CN" sz="2400" b="1" dirty="0">
              <a:latin typeface="+mn-ea"/>
            </a:endParaRPr>
          </a:p>
        </p:txBody>
      </p:sp>
      <p:sp>
        <p:nvSpPr>
          <p:cNvPr id="10" name="矩形 9">
            <a:extLst>
              <a:ext uri="{FF2B5EF4-FFF2-40B4-BE49-F238E27FC236}">
                <a16:creationId xmlns:a16="http://schemas.microsoft.com/office/drawing/2014/main" id="{54C4CDD8-DB41-4221-A7D4-18301285045E}"/>
              </a:ext>
            </a:extLst>
          </p:cNvPr>
          <p:cNvSpPr/>
          <p:nvPr/>
        </p:nvSpPr>
        <p:spPr>
          <a:xfrm>
            <a:off x="170320" y="1233800"/>
            <a:ext cx="8904106" cy="1956659"/>
          </a:xfrm>
          <a:prstGeom prst="rect">
            <a:avLst/>
          </a:prstGeom>
          <a:noFill/>
          <a:ln w="38100">
            <a:solidFill>
              <a:srgbClr val="FF0000"/>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grpSp>
        <p:nvGrpSpPr>
          <p:cNvPr id="5" name="组合 4">
            <a:extLst>
              <a:ext uri="{FF2B5EF4-FFF2-40B4-BE49-F238E27FC236}">
                <a16:creationId xmlns:a16="http://schemas.microsoft.com/office/drawing/2014/main" id="{13ECAC4E-DA7F-4A6C-ACE0-CA6CE97B62D1}"/>
              </a:ext>
            </a:extLst>
          </p:cNvPr>
          <p:cNvGrpSpPr/>
          <p:nvPr/>
        </p:nvGrpSpPr>
        <p:grpSpPr>
          <a:xfrm>
            <a:off x="170320" y="3429000"/>
            <a:ext cx="11826210" cy="3225552"/>
            <a:chOff x="170320" y="3429000"/>
            <a:chExt cx="11826210" cy="3225552"/>
          </a:xfrm>
        </p:grpSpPr>
        <p:sp>
          <p:nvSpPr>
            <p:cNvPr id="9" name="矩形 8">
              <a:extLst>
                <a:ext uri="{FF2B5EF4-FFF2-40B4-BE49-F238E27FC236}">
                  <a16:creationId xmlns:a16="http://schemas.microsoft.com/office/drawing/2014/main" id="{78F4AFEF-BA62-4038-BF28-428409645A2A}"/>
                </a:ext>
              </a:extLst>
            </p:cNvPr>
            <p:cNvSpPr/>
            <p:nvPr/>
          </p:nvSpPr>
          <p:spPr>
            <a:xfrm>
              <a:off x="170320" y="3429000"/>
              <a:ext cx="11826210" cy="3225552"/>
            </a:xfrm>
            <a:prstGeom prst="rect">
              <a:avLst/>
            </a:prstGeom>
            <a:solidFill>
              <a:schemeClr val="bg1"/>
            </a:solidFill>
            <a:ln/>
          </p:spPr>
          <p:style>
            <a:lnRef idx="2">
              <a:schemeClr val="accent5"/>
            </a:lnRef>
            <a:fillRef idx="1">
              <a:schemeClr val="lt1"/>
            </a:fillRef>
            <a:effectRef idx="0">
              <a:schemeClr val="accent5"/>
            </a:effectRef>
            <a:fontRef idx="minor">
              <a:schemeClr val="dk1"/>
            </a:fontRef>
          </p:style>
          <p:txBody>
            <a:bodyPr rtlCol="0" anchor="ctr"/>
            <a:lstStyle/>
            <a:p>
              <a:pPr>
                <a:lnSpc>
                  <a:spcPct val="150000"/>
                </a:lnSpc>
              </a:pPr>
              <a:endParaRPr lang="zh-CN" altLang="en-US" sz="2400" dirty="0">
                <a:latin typeface="+mn-ea"/>
              </a:endParaRPr>
            </a:p>
          </p:txBody>
        </p:sp>
        <p:pic>
          <p:nvPicPr>
            <p:cNvPr id="11" name="图片 10">
              <a:extLst>
                <a:ext uri="{FF2B5EF4-FFF2-40B4-BE49-F238E27FC236}">
                  <a16:creationId xmlns:a16="http://schemas.microsoft.com/office/drawing/2014/main" id="{3BA43707-74C2-4EA0-B916-B620EA2F21DC}"/>
                </a:ext>
              </a:extLst>
            </p:cNvPr>
            <p:cNvPicPr/>
            <p:nvPr/>
          </p:nvPicPr>
          <p:blipFill rotWithShape="1">
            <a:blip r:embed="rId4"/>
            <a:srcRect t="1666"/>
            <a:stretch/>
          </p:blipFill>
          <p:spPr bwMode="auto">
            <a:xfrm>
              <a:off x="314336" y="3552899"/>
              <a:ext cx="8959479" cy="2943085"/>
            </a:xfrm>
            <a:prstGeom prst="rect">
              <a:avLst/>
            </a:prstGeom>
            <a:ln>
              <a:noFill/>
            </a:ln>
            <a:extLst>
              <a:ext uri="{53640926-AAD7-44D8-BBD7-CCE9431645EC}">
                <a14:shadowObscured xmlns:a14="http://schemas.microsoft.com/office/drawing/2010/main"/>
              </a:ext>
            </a:extLst>
          </p:spPr>
        </p:pic>
      </p:grpSp>
      <p:sp>
        <p:nvSpPr>
          <p:cNvPr id="12" name="矩形 11">
            <a:extLst>
              <a:ext uri="{FF2B5EF4-FFF2-40B4-BE49-F238E27FC236}">
                <a16:creationId xmlns:a16="http://schemas.microsoft.com/office/drawing/2014/main" id="{581E86A1-9DB2-4CD8-A340-8CC5ED037045}"/>
              </a:ext>
            </a:extLst>
          </p:cNvPr>
          <p:cNvSpPr/>
          <p:nvPr/>
        </p:nvSpPr>
        <p:spPr>
          <a:xfrm>
            <a:off x="314335" y="3314358"/>
            <a:ext cx="2603849" cy="49592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3" name="矩形 12">
            <a:extLst>
              <a:ext uri="{FF2B5EF4-FFF2-40B4-BE49-F238E27FC236}">
                <a16:creationId xmlns:a16="http://schemas.microsoft.com/office/drawing/2014/main" id="{F0F58F1F-69BC-43C0-BDFC-D1A8635D35C5}"/>
              </a:ext>
            </a:extLst>
          </p:cNvPr>
          <p:cNvSpPr/>
          <p:nvPr/>
        </p:nvSpPr>
        <p:spPr>
          <a:xfrm>
            <a:off x="5412263" y="6158631"/>
            <a:ext cx="4005568" cy="49592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CN" altLang="en-US"/>
          </a:p>
        </p:txBody>
      </p:sp>
    </p:spTree>
    <p:extLst>
      <p:ext uri="{BB962C8B-B14F-4D97-AF65-F5344CB8AC3E}">
        <p14:creationId xmlns:p14="http://schemas.microsoft.com/office/powerpoint/2010/main" val="1655819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Lst>
  </p:timing>
</p:sld>
</file>

<file path=ppt/slides/slide61.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itchFamily="34" charset="-122"/>
                <a:ea typeface="微软雅黑" pitchFamily="34" charset="-122"/>
              </a:rPr>
              <a:t>中文文本分析实例</a:t>
            </a:r>
            <a:r>
              <a:rPr lang="en-US" altLang="zh-CN" sz="2400" b="1" spc="300" dirty="0">
                <a:solidFill>
                  <a:srgbClr val="1E6787"/>
                </a:solidFill>
                <a:latin typeface="微软雅黑" pitchFamily="34" charset="-122"/>
                <a:ea typeface="微软雅黑" pitchFamily="34" charset="-122"/>
              </a:rPr>
              <a:t>《</a:t>
            </a:r>
            <a:r>
              <a:rPr lang="zh-CN" altLang="en-US" sz="2400" b="1" spc="300" dirty="0">
                <a:solidFill>
                  <a:srgbClr val="1E6787"/>
                </a:solidFill>
                <a:latin typeface="微软雅黑" pitchFamily="34" charset="-122"/>
                <a:ea typeface="微软雅黑" pitchFamily="34" charset="-122"/>
              </a:rPr>
              <a:t>红楼梦</a:t>
            </a:r>
            <a:r>
              <a:rPr lang="en-US" altLang="zh-CN" sz="2400" b="1" spc="300" dirty="0">
                <a:solidFill>
                  <a:srgbClr val="1E6787"/>
                </a:solidFill>
                <a:latin typeface="微软雅黑" pitchFamily="34" charset="-122"/>
                <a:ea typeface="微软雅黑" pitchFamily="34" charset="-122"/>
              </a:rPr>
              <a:t>》</a:t>
            </a:r>
            <a:endParaRPr lang="zh-CN" altLang="en-US" sz="2400" b="1" spc="300" dirty="0">
              <a:solidFill>
                <a:srgbClr val="1E6787"/>
              </a:solidFill>
              <a:latin typeface="微软雅黑" pitchFamily="34" charset="-122"/>
              <a:ea typeface="微软雅黑" pitchFamily="34" charset="-122"/>
            </a:endParaRPr>
          </a:p>
        </p:txBody>
      </p:sp>
      <p:grpSp>
        <p:nvGrpSpPr>
          <p:cNvPr id="56" name="组合 55">
            <a:extLst>
              <a:ext uri="{FF2B5EF4-FFF2-40B4-BE49-F238E27FC236}">
                <a16:creationId xmlns:a16="http://schemas.microsoft.com/office/drawing/2014/main" id="{B3ECA4EB-10D1-4B65-B604-4032302CDAF4}"/>
              </a:ext>
            </a:extLst>
          </p:cNvPr>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a:extLst>
                <a:ext uri="{FF2B5EF4-FFF2-40B4-BE49-F238E27FC236}">
                  <a16:creationId xmlns:a16="http://schemas.microsoft.com/office/drawing/2014/main" id="{FF372EA1-AB4F-47B1-B450-59AB8827ECD5}"/>
                </a:ext>
              </a:extLst>
            </p:cNvPr>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微软雅黑"/>
              </a:endParaRPr>
            </a:p>
          </p:txBody>
        </p:sp>
        <p:sp>
          <p:nvSpPr>
            <p:cNvPr id="58" name="椭圆 57">
              <a:extLst>
                <a:ext uri="{FF2B5EF4-FFF2-40B4-BE49-F238E27FC236}">
                  <a16:creationId xmlns:a16="http://schemas.microsoft.com/office/drawing/2014/main" id="{0BEE7D95-9E9C-4C6D-91AA-6429F74B9F98}"/>
                </a:ext>
              </a:extLst>
            </p:cNvPr>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微软雅黑"/>
              </a:endParaRPr>
            </a:p>
          </p:txBody>
        </p:sp>
      </p:grpSp>
      <p:cxnSp>
        <p:nvCxnSpPr>
          <p:cNvPr id="20" name="直接连接符 19">
            <a:extLst>
              <a:ext uri="{FF2B5EF4-FFF2-40B4-BE49-F238E27FC236}">
                <a16:creationId xmlns:a16="http://schemas.microsoft.com/office/drawing/2014/main" id="{C4FBB3C1-88AA-4E76-B54C-31018E3BFAA0}"/>
              </a:ext>
            </a:extLst>
          </p:cNvPr>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2" name="矩形 1">
            <a:extLst>
              <a:ext uri="{FF2B5EF4-FFF2-40B4-BE49-F238E27FC236}">
                <a16:creationId xmlns:a16="http://schemas.microsoft.com/office/drawing/2014/main" id="{6CBA683F-B27F-45C2-8BD8-11CF54284B25}"/>
              </a:ext>
            </a:extLst>
          </p:cNvPr>
          <p:cNvSpPr/>
          <p:nvPr/>
        </p:nvSpPr>
        <p:spPr>
          <a:xfrm>
            <a:off x="786100" y="707504"/>
            <a:ext cx="10942074" cy="581057"/>
          </a:xfrm>
          <a:prstGeom prst="rect">
            <a:avLst/>
          </a:prstGeom>
        </p:spPr>
        <p:txBody>
          <a:bodyPr wrap="square">
            <a:spAutoFit/>
          </a:bodyPr>
          <a:lstStyle/>
          <a:p>
            <a:pPr>
              <a:lnSpc>
                <a:spcPct val="150000"/>
              </a:lnSpc>
            </a:pPr>
            <a:r>
              <a:rPr lang="zh-CN" altLang="en-US" sz="2400" b="1" dirty="0">
                <a:latin typeface="+mn-ea"/>
              </a:rPr>
              <a:t>章回处理</a:t>
            </a:r>
            <a:r>
              <a:rPr lang="en-US" altLang="zh-CN" sz="2400" b="1" dirty="0">
                <a:latin typeface="+mn-ea"/>
              </a:rPr>
              <a:t>——</a:t>
            </a:r>
            <a:r>
              <a:rPr lang="zh-CN" altLang="en-US" sz="2400" b="1" dirty="0">
                <a:latin typeface="+mn-ea"/>
              </a:rPr>
              <a:t>章回拆分</a:t>
            </a:r>
            <a:endParaRPr lang="en-US" altLang="zh-CN" sz="2400" b="1" dirty="0">
              <a:latin typeface="+mn-ea"/>
            </a:endParaRPr>
          </a:p>
        </p:txBody>
      </p:sp>
      <p:sp>
        <p:nvSpPr>
          <p:cNvPr id="9" name="矩形 8">
            <a:extLst>
              <a:ext uri="{FF2B5EF4-FFF2-40B4-BE49-F238E27FC236}">
                <a16:creationId xmlns:a16="http://schemas.microsoft.com/office/drawing/2014/main" id="{78F4AFEF-BA62-4038-BF28-428409645A2A}"/>
              </a:ext>
            </a:extLst>
          </p:cNvPr>
          <p:cNvSpPr/>
          <p:nvPr/>
        </p:nvSpPr>
        <p:spPr>
          <a:xfrm>
            <a:off x="674376" y="5266244"/>
            <a:ext cx="10708735" cy="884252"/>
          </a:xfrm>
          <a:prstGeom prst="rect">
            <a:avLst/>
          </a:prstGeom>
          <a:solidFill>
            <a:schemeClr val="bg1"/>
          </a:solidFill>
          <a:ln/>
        </p:spPr>
        <p:style>
          <a:lnRef idx="2">
            <a:schemeClr val="accent5"/>
          </a:lnRef>
          <a:fillRef idx="1">
            <a:schemeClr val="lt1"/>
          </a:fillRef>
          <a:effectRef idx="0">
            <a:schemeClr val="accent5"/>
          </a:effectRef>
          <a:fontRef idx="minor">
            <a:schemeClr val="dk1"/>
          </a:fontRef>
        </p:style>
        <p:txBody>
          <a:bodyPr rtlCol="0" anchor="ctr"/>
          <a:lstStyle/>
          <a:p>
            <a:pPr>
              <a:lnSpc>
                <a:spcPct val="150000"/>
              </a:lnSpc>
            </a:pPr>
            <a:r>
              <a:rPr lang="zh-CN" altLang="zh-CN" sz="2400" dirty="0">
                <a:latin typeface="+mn-ea"/>
              </a:rPr>
              <a:t>去除重复名称，并只取长度小于等于</a:t>
            </a:r>
            <a:r>
              <a:rPr lang="en-US" altLang="zh-CN" sz="2400" dirty="0">
                <a:latin typeface="+mn-ea"/>
              </a:rPr>
              <a:t>5</a:t>
            </a:r>
            <a:r>
              <a:rPr lang="zh-CN" altLang="zh-CN" sz="2400" dirty="0">
                <a:latin typeface="+mn-ea"/>
              </a:rPr>
              <a:t>的字符串，如“第一零二回”为</a:t>
            </a:r>
            <a:r>
              <a:rPr lang="en-US" altLang="zh-CN" sz="2400" dirty="0">
                <a:latin typeface="+mn-ea"/>
              </a:rPr>
              <a:t>5</a:t>
            </a:r>
            <a:r>
              <a:rPr lang="zh-CN" altLang="zh-CN" sz="2400" dirty="0">
                <a:latin typeface="+mn-ea"/>
              </a:rPr>
              <a:t>个字符</a:t>
            </a:r>
            <a:endParaRPr lang="zh-CN" altLang="en-US" sz="3200" dirty="0">
              <a:latin typeface="+mn-ea"/>
            </a:endParaRPr>
          </a:p>
        </p:txBody>
      </p:sp>
      <p:pic>
        <p:nvPicPr>
          <p:cNvPr id="5" name="图片 4">
            <a:extLst>
              <a:ext uri="{FF2B5EF4-FFF2-40B4-BE49-F238E27FC236}">
                <a16:creationId xmlns:a16="http://schemas.microsoft.com/office/drawing/2014/main" id="{2B20EEC1-384C-4EFD-8F20-79D9B7E4DDA0}"/>
              </a:ext>
            </a:extLst>
          </p:cNvPr>
          <p:cNvPicPr>
            <a:picLocks noChangeAspect="1"/>
          </p:cNvPicPr>
          <p:nvPr/>
        </p:nvPicPr>
        <p:blipFill>
          <a:blip r:embed="rId3"/>
          <a:stretch>
            <a:fillRect/>
          </a:stretch>
        </p:blipFill>
        <p:spPr>
          <a:xfrm>
            <a:off x="776097" y="1577808"/>
            <a:ext cx="8289844" cy="3544146"/>
          </a:xfrm>
          <a:prstGeom prst="rect">
            <a:avLst/>
          </a:prstGeom>
        </p:spPr>
        <p:style>
          <a:lnRef idx="1">
            <a:schemeClr val="dk1"/>
          </a:lnRef>
          <a:fillRef idx="2">
            <a:schemeClr val="dk1"/>
          </a:fillRef>
          <a:effectRef idx="1">
            <a:schemeClr val="dk1"/>
          </a:effectRef>
          <a:fontRef idx="minor">
            <a:schemeClr val="dk1"/>
          </a:fontRef>
        </p:style>
      </p:pic>
      <p:sp>
        <p:nvSpPr>
          <p:cNvPr id="10" name="矩形 9">
            <a:extLst>
              <a:ext uri="{FF2B5EF4-FFF2-40B4-BE49-F238E27FC236}">
                <a16:creationId xmlns:a16="http://schemas.microsoft.com/office/drawing/2014/main" id="{54C4CDD8-DB41-4221-A7D4-18301285045E}"/>
              </a:ext>
            </a:extLst>
          </p:cNvPr>
          <p:cNvSpPr/>
          <p:nvPr/>
        </p:nvSpPr>
        <p:spPr>
          <a:xfrm>
            <a:off x="674376" y="3446327"/>
            <a:ext cx="8514229" cy="1585596"/>
          </a:xfrm>
          <a:prstGeom prst="rect">
            <a:avLst/>
          </a:prstGeom>
          <a:noFill/>
          <a:ln w="38100">
            <a:solidFill>
              <a:srgbClr val="FF0000"/>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1117894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62.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itchFamily="34" charset="-122"/>
                <a:ea typeface="微软雅黑" pitchFamily="34" charset="-122"/>
              </a:rPr>
              <a:t>中文文本分析实例</a:t>
            </a:r>
            <a:r>
              <a:rPr lang="en-US" altLang="zh-CN" sz="2400" b="1" spc="300" dirty="0">
                <a:solidFill>
                  <a:srgbClr val="1E6787"/>
                </a:solidFill>
                <a:latin typeface="微软雅黑" pitchFamily="34" charset="-122"/>
                <a:ea typeface="微软雅黑" pitchFamily="34" charset="-122"/>
              </a:rPr>
              <a:t>《</a:t>
            </a:r>
            <a:r>
              <a:rPr lang="zh-CN" altLang="en-US" sz="2400" b="1" spc="300" dirty="0">
                <a:solidFill>
                  <a:srgbClr val="1E6787"/>
                </a:solidFill>
                <a:latin typeface="微软雅黑" pitchFamily="34" charset="-122"/>
                <a:ea typeface="微软雅黑" pitchFamily="34" charset="-122"/>
              </a:rPr>
              <a:t>红楼梦</a:t>
            </a:r>
            <a:r>
              <a:rPr lang="en-US" altLang="zh-CN" sz="2400" b="1" spc="300" dirty="0">
                <a:solidFill>
                  <a:srgbClr val="1E6787"/>
                </a:solidFill>
                <a:latin typeface="微软雅黑" pitchFamily="34" charset="-122"/>
                <a:ea typeface="微软雅黑" pitchFamily="34" charset="-122"/>
              </a:rPr>
              <a:t>》</a:t>
            </a:r>
            <a:endParaRPr lang="zh-CN" altLang="en-US" sz="2400" b="1" spc="300" dirty="0">
              <a:solidFill>
                <a:srgbClr val="1E6787"/>
              </a:solidFill>
              <a:latin typeface="微软雅黑" pitchFamily="34" charset="-122"/>
              <a:ea typeface="微软雅黑" pitchFamily="34" charset="-122"/>
            </a:endParaRPr>
          </a:p>
        </p:txBody>
      </p:sp>
      <p:grpSp>
        <p:nvGrpSpPr>
          <p:cNvPr id="56" name="组合 55">
            <a:extLst>
              <a:ext uri="{FF2B5EF4-FFF2-40B4-BE49-F238E27FC236}">
                <a16:creationId xmlns:a16="http://schemas.microsoft.com/office/drawing/2014/main" id="{B3ECA4EB-10D1-4B65-B604-4032302CDAF4}"/>
              </a:ext>
            </a:extLst>
          </p:cNvPr>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a:extLst>
                <a:ext uri="{FF2B5EF4-FFF2-40B4-BE49-F238E27FC236}">
                  <a16:creationId xmlns:a16="http://schemas.microsoft.com/office/drawing/2014/main" id="{FF372EA1-AB4F-47B1-B450-59AB8827ECD5}"/>
                </a:ext>
              </a:extLst>
            </p:cNvPr>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微软雅黑"/>
              </a:endParaRPr>
            </a:p>
          </p:txBody>
        </p:sp>
        <p:sp>
          <p:nvSpPr>
            <p:cNvPr id="58" name="椭圆 57">
              <a:extLst>
                <a:ext uri="{FF2B5EF4-FFF2-40B4-BE49-F238E27FC236}">
                  <a16:creationId xmlns:a16="http://schemas.microsoft.com/office/drawing/2014/main" id="{0BEE7D95-9E9C-4C6D-91AA-6429F74B9F98}"/>
                </a:ext>
              </a:extLst>
            </p:cNvPr>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微软雅黑"/>
              </a:endParaRPr>
            </a:p>
          </p:txBody>
        </p:sp>
      </p:grpSp>
      <p:cxnSp>
        <p:nvCxnSpPr>
          <p:cNvPr id="20" name="直接连接符 19">
            <a:extLst>
              <a:ext uri="{FF2B5EF4-FFF2-40B4-BE49-F238E27FC236}">
                <a16:creationId xmlns:a16="http://schemas.microsoft.com/office/drawing/2014/main" id="{C4FBB3C1-88AA-4E76-B54C-31018E3BFAA0}"/>
              </a:ext>
            </a:extLst>
          </p:cNvPr>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2" name="矩形 1">
            <a:extLst>
              <a:ext uri="{FF2B5EF4-FFF2-40B4-BE49-F238E27FC236}">
                <a16:creationId xmlns:a16="http://schemas.microsoft.com/office/drawing/2014/main" id="{6CBA683F-B27F-45C2-8BD8-11CF54284B25}"/>
              </a:ext>
            </a:extLst>
          </p:cNvPr>
          <p:cNvSpPr/>
          <p:nvPr/>
        </p:nvSpPr>
        <p:spPr>
          <a:xfrm>
            <a:off x="786100" y="707504"/>
            <a:ext cx="10942074" cy="581057"/>
          </a:xfrm>
          <a:prstGeom prst="rect">
            <a:avLst/>
          </a:prstGeom>
        </p:spPr>
        <p:txBody>
          <a:bodyPr wrap="square">
            <a:spAutoFit/>
          </a:bodyPr>
          <a:lstStyle/>
          <a:p>
            <a:pPr>
              <a:lnSpc>
                <a:spcPct val="150000"/>
              </a:lnSpc>
            </a:pPr>
            <a:r>
              <a:rPr lang="zh-CN" altLang="en-US" sz="2400" b="1" dirty="0">
                <a:latin typeface="+mn-ea"/>
              </a:rPr>
              <a:t>章回处理</a:t>
            </a:r>
            <a:r>
              <a:rPr lang="en-US" altLang="zh-CN" sz="2400" b="1" dirty="0">
                <a:latin typeface="+mn-ea"/>
              </a:rPr>
              <a:t>——</a:t>
            </a:r>
            <a:r>
              <a:rPr lang="zh-CN" altLang="en-US" sz="2400" b="1" dirty="0">
                <a:latin typeface="+mn-ea"/>
              </a:rPr>
              <a:t>章回拆分</a:t>
            </a:r>
            <a:endParaRPr lang="en-US" altLang="zh-CN" sz="2400" b="1" dirty="0">
              <a:latin typeface="+mn-ea"/>
            </a:endParaRPr>
          </a:p>
        </p:txBody>
      </p:sp>
      <p:sp>
        <p:nvSpPr>
          <p:cNvPr id="9" name="矩形 8">
            <a:extLst>
              <a:ext uri="{FF2B5EF4-FFF2-40B4-BE49-F238E27FC236}">
                <a16:creationId xmlns:a16="http://schemas.microsoft.com/office/drawing/2014/main" id="{78F4AFEF-BA62-4038-BF28-428409645A2A}"/>
              </a:ext>
            </a:extLst>
          </p:cNvPr>
          <p:cNvSpPr/>
          <p:nvPr/>
        </p:nvSpPr>
        <p:spPr>
          <a:xfrm>
            <a:off x="674376" y="5014596"/>
            <a:ext cx="10708735" cy="884252"/>
          </a:xfrm>
          <a:prstGeom prst="rect">
            <a:avLst/>
          </a:prstGeom>
          <a:solidFill>
            <a:schemeClr val="bg1"/>
          </a:solidFill>
          <a:ln/>
        </p:spPr>
        <p:style>
          <a:lnRef idx="2">
            <a:schemeClr val="accent5"/>
          </a:lnRef>
          <a:fillRef idx="1">
            <a:schemeClr val="lt1"/>
          </a:fillRef>
          <a:effectRef idx="0">
            <a:schemeClr val="accent5"/>
          </a:effectRef>
          <a:fontRef idx="minor">
            <a:schemeClr val="dk1"/>
          </a:fontRef>
        </p:style>
        <p:txBody>
          <a:bodyPr rtlCol="0" anchor="ctr"/>
          <a:lstStyle/>
          <a:p>
            <a:pPr>
              <a:lnSpc>
                <a:spcPct val="150000"/>
              </a:lnSpc>
            </a:pPr>
            <a:r>
              <a:rPr lang="zh-CN" altLang="en-US" sz="2400" dirty="0">
                <a:latin typeface="+mn-ea"/>
              </a:rPr>
              <a:t>找出每一回在原文中的起始位置</a:t>
            </a:r>
            <a:endParaRPr lang="zh-CN" altLang="en-US" sz="3200" dirty="0">
              <a:latin typeface="+mn-ea"/>
            </a:endParaRPr>
          </a:p>
        </p:txBody>
      </p:sp>
      <p:pic>
        <p:nvPicPr>
          <p:cNvPr id="3" name="图片 2">
            <a:extLst>
              <a:ext uri="{FF2B5EF4-FFF2-40B4-BE49-F238E27FC236}">
                <a16:creationId xmlns:a16="http://schemas.microsoft.com/office/drawing/2014/main" id="{BC1F42F1-1B82-47D3-BA65-9957A42512F2}"/>
              </a:ext>
            </a:extLst>
          </p:cNvPr>
          <p:cNvPicPr>
            <a:picLocks noChangeAspect="1"/>
          </p:cNvPicPr>
          <p:nvPr/>
        </p:nvPicPr>
        <p:blipFill>
          <a:blip r:embed="rId3"/>
          <a:stretch>
            <a:fillRect/>
          </a:stretch>
        </p:blipFill>
        <p:spPr>
          <a:xfrm>
            <a:off x="726011" y="1516163"/>
            <a:ext cx="11062252" cy="2964239"/>
          </a:xfrm>
          <a:prstGeom prst="rect">
            <a:avLst/>
          </a:prstGeom>
        </p:spPr>
        <p:style>
          <a:lnRef idx="1">
            <a:schemeClr val="dk1"/>
          </a:lnRef>
          <a:fillRef idx="2">
            <a:schemeClr val="dk1"/>
          </a:fillRef>
          <a:effectRef idx="1">
            <a:schemeClr val="dk1"/>
          </a:effectRef>
          <a:fontRef idx="minor">
            <a:schemeClr val="dk1"/>
          </a:fontRef>
        </p:style>
      </p:pic>
      <p:sp>
        <p:nvSpPr>
          <p:cNvPr id="10" name="矩形 9">
            <a:extLst>
              <a:ext uri="{FF2B5EF4-FFF2-40B4-BE49-F238E27FC236}">
                <a16:creationId xmlns:a16="http://schemas.microsoft.com/office/drawing/2014/main" id="{54C4CDD8-DB41-4221-A7D4-18301285045E}"/>
              </a:ext>
            </a:extLst>
          </p:cNvPr>
          <p:cNvSpPr/>
          <p:nvPr/>
        </p:nvSpPr>
        <p:spPr>
          <a:xfrm>
            <a:off x="530360" y="1401278"/>
            <a:ext cx="8265770" cy="1585596"/>
          </a:xfrm>
          <a:prstGeom prst="rect">
            <a:avLst/>
          </a:prstGeom>
          <a:noFill/>
          <a:ln w="38100">
            <a:solidFill>
              <a:srgbClr val="FF0000"/>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2113016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63.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itchFamily="34" charset="-122"/>
                <a:ea typeface="微软雅黑" pitchFamily="34" charset="-122"/>
              </a:rPr>
              <a:t>中文文本分析实例</a:t>
            </a:r>
            <a:r>
              <a:rPr lang="en-US" altLang="zh-CN" sz="2400" b="1" spc="300" dirty="0">
                <a:solidFill>
                  <a:srgbClr val="1E6787"/>
                </a:solidFill>
                <a:latin typeface="微软雅黑" pitchFamily="34" charset="-122"/>
                <a:ea typeface="微软雅黑" pitchFamily="34" charset="-122"/>
              </a:rPr>
              <a:t>《</a:t>
            </a:r>
            <a:r>
              <a:rPr lang="zh-CN" altLang="en-US" sz="2400" b="1" spc="300" dirty="0">
                <a:solidFill>
                  <a:srgbClr val="1E6787"/>
                </a:solidFill>
                <a:latin typeface="微软雅黑" pitchFamily="34" charset="-122"/>
                <a:ea typeface="微软雅黑" pitchFamily="34" charset="-122"/>
              </a:rPr>
              <a:t>红楼梦</a:t>
            </a:r>
            <a:r>
              <a:rPr lang="en-US" altLang="zh-CN" sz="2400" b="1" spc="300" dirty="0">
                <a:solidFill>
                  <a:srgbClr val="1E6787"/>
                </a:solidFill>
                <a:latin typeface="微软雅黑" pitchFamily="34" charset="-122"/>
                <a:ea typeface="微软雅黑" pitchFamily="34" charset="-122"/>
              </a:rPr>
              <a:t>》</a:t>
            </a:r>
            <a:endParaRPr lang="zh-CN" altLang="en-US" sz="2400" b="1" spc="300" dirty="0">
              <a:solidFill>
                <a:srgbClr val="1E6787"/>
              </a:solidFill>
              <a:latin typeface="微软雅黑" pitchFamily="34" charset="-122"/>
              <a:ea typeface="微软雅黑" pitchFamily="34" charset="-122"/>
            </a:endParaRPr>
          </a:p>
        </p:txBody>
      </p:sp>
      <p:grpSp>
        <p:nvGrpSpPr>
          <p:cNvPr id="56" name="组合 55">
            <a:extLst>
              <a:ext uri="{FF2B5EF4-FFF2-40B4-BE49-F238E27FC236}">
                <a16:creationId xmlns:a16="http://schemas.microsoft.com/office/drawing/2014/main" id="{B3ECA4EB-10D1-4B65-B604-4032302CDAF4}"/>
              </a:ext>
            </a:extLst>
          </p:cNvPr>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a:extLst>
                <a:ext uri="{FF2B5EF4-FFF2-40B4-BE49-F238E27FC236}">
                  <a16:creationId xmlns:a16="http://schemas.microsoft.com/office/drawing/2014/main" id="{FF372EA1-AB4F-47B1-B450-59AB8827ECD5}"/>
                </a:ext>
              </a:extLst>
            </p:cNvPr>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微软雅黑"/>
              </a:endParaRPr>
            </a:p>
          </p:txBody>
        </p:sp>
        <p:sp>
          <p:nvSpPr>
            <p:cNvPr id="58" name="椭圆 57">
              <a:extLst>
                <a:ext uri="{FF2B5EF4-FFF2-40B4-BE49-F238E27FC236}">
                  <a16:creationId xmlns:a16="http://schemas.microsoft.com/office/drawing/2014/main" id="{0BEE7D95-9E9C-4C6D-91AA-6429F74B9F98}"/>
                </a:ext>
              </a:extLst>
            </p:cNvPr>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微软雅黑"/>
              </a:endParaRPr>
            </a:p>
          </p:txBody>
        </p:sp>
      </p:grpSp>
      <p:cxnSp>
        <p:nvCxnSpPr>
          <p:cNvPr id="20" name="直接连接符 19">
            <a:extLst>
              <a:ext uri="{FF2B5EF4-FFF2-40B4-BE49-F238E27FC236}">
                <a16:creationId xmlns:a16="http://schemas.microsoft.com/office/drawing/2014/main" id="{C4FBB3C1-88AA-4E76-B54C-31018E3BFAA0}"/>
              </a:ext>
            </a:extLst>
          </p:cNvPr>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2" name="矩形 1">
            <a:extLst>
              <a:ext uri="{FF2B5EF4-FFF2-40B4-BE49-F238E27FC236}">
                <a16:creationId xmlns:a16="http://schemas.microsoft.com/office/drawing/2014/main" id="{6CBA683F-B27F-45C2-8BD8-11CF54284B25}"/>
              </a:ext>
            </a:extLst>
          </p:cNvPr>
          <p:cNvSpPr/>
          <p:nvPr/>
        </p:nvSpPr>
        <p:spPr>
          <a:xfrm>
            <a:off x="786100" y="707504"/>
            <a:ext cx="10942074" cy="581057"/>
          </a:xfrm>
          <a:prstGeom prst="rect">
            <a:avLst/>
          </a:prstGeom>
        </p:spPr>
        <p:txBody>
          <a:bodyPr wrap="square">
            <a:spAutoFit/>
          </a:bodyPr>
          <a:lstStyle/>
          <a:p>
            <a:pPr>
              <a:lnSpc>
                <a:spcPct val="150000"/>
              </a:lnSpc>
            </a:pPr>
            <a:r>
              <a:rPr lang="zh-CN" altLang="en-US" sz="2400" b="1" dirty="0">
                <a:latin typeface="+mn-ea"/>
              </a:rPr>
              <a:t>章回处理</a:t>
            </a:r>
            <a:r>
              <a:rPr lang="en-US" altLang="zh-CN" sz="2400" b="1" dirty="0">
                <a:latin typeface="+mn-ea"/>
              </a:rPr>
              <a:t>——</a:t>
            </a:r>
            <a:r>
              <a:rPr lang="zh-CN" altLang="en-US" sz="2400" b="1" dirty="0">
                <a:latin typeface="+mn-ea"/>
              </a:rPr>
              <a:t>章回拆分</a:t>
            </a:r>
            <a:endParaRPr lang="en-US" altLang="zh-CN" sz="2400" b="1" dirty="0">
              <a:latin typeface="+mn-ea"/>
            </a:endParaRPr>
          </a:p>
        </p:txBody>
      </p:sp>
      <p:sp>
        <p:nvSpPr>
          <p:cNvPr id="9" name="矩形 8">
            <a:extLst>
              <a:ext uri="{FF2B5EF4-FFF2-40B4-BE49-F238E27FC236}">
                <a16:creationId xmlns:a16="http://schemas.microsoft.com/office/drawing/2014/main" id="{78F4AFEF-BA62-4038-BF28-428409645A2A}"/>
              </a:ext>
            </a:extLst>
          </p:cNvPr>
          <p:cNvSpPr/>
          <p:nvPr/>
        </p:nvSpPr>
        <p:spPr>
          <a:xfrm>
            <a:off x="674376" y="4811147"/>
            <a:ext cx="10708735" cy="1843405"/>
          </a:xfrm>
          <a:prstGeom prst="rect">
            <a:avLst/>
          </a:prstGeom>
          <a:solidFill>
            <a:schemeClr val="bg1"/>
          </a:solidFill>
          <a:ln/>
        </p:spPr>
        <p:style>
          <a:lnRef idx="2">
            <a:schemeClr val="accent5"/>
          </a:lnRef>
          <a:fillRef idx="1">
            <a:schemeClr val="lt1"/>
          </a:fillRef>
          <a:effectRef idx="0">
            <a:schemeClr val="accent5"/>
          </a:effectRef>
          <a:fontRef idx="minor">
            <a:schemeClr val="dk1"/>
          </a:fontRef>
        </p:style>
        <p:txBody>
          <a:bodyPr rtlCol="0" anchor="ctr"/>
          <a:lstStyle/>
          <a:p>
            <a:pPr>
              <a:lnSpc>
                <a:spcPct val="150000"/>
              </a:lnSpc>
            </a:pPr>
            <a:r>
              <a:rPr lang="zh-CN" altLang="en-US" sz="2400" dirty="0">
                <a:latin typeface="+mn-ea"/>
              </a:rPr>
              <a:t>找出每一回在原文中的结束位置，本回的结束位置就是下一回的起始位置。</a:t>
            </a:r>
            <a:r>
              <a:rPr lang="zh-CN" altLang="zh-CN" sz="2400" dirty="0">
                <a:latin typeface="+mn-ea"/>
              </a:rPr>
              <a:t>最后一回的结束</a:t>
            </a:r>
            <a:r>
              <a:rPr lang="zh-CN" altLang="en-US" sz="2400" dirty="0">
                <a:latin typeface="+mn-ea"/>
              </a:rPr>
              <a:t>位置</a:t>
            </a:r>
            <a:r>
              <a:rPr lang="zh-CN" altLang="zh-CN" sz="2400" dirty="0">
                <a:latin typeface="+mn-ea"/>
              </a:rPr>
              <a:t>就是全文的结束</a:t>
            </a:r>
            <a:r>
              <a:rPr lang="zh-CN" altLang="en-US" sz="2400" dirty="0">
                <a:latin typeface="+mn-ea"/>
              </a:rPr>
              <a:t>。</a:t>
            </a:r>
            <a:r>
              <a:rPr lang="en-US" altLang="zh-CN" sz="2400" dirty="0">
                <a:latin typeface="+mn-ea"/>
              </a:rPr>
              <a:t>zip</a:t>
            </a:r>
            <a:r>
              <a:rPr lang="zh-CN" altLang="en-US" sz="2400" dirty="0">
                <a:latin typeface="+mn-ea"/>
              </a:rPr>
              <a:t>将每一回的起始和结束位置拼成一个元组，存放在</a:t>
            </a:r>
            <a:r>
              <a:rPr lang="en-US" altLang="zh-CN" sz="2400" dirty="0" err="1">
                <a:latin typeface="+mn-ea"/>
              </a:rPr>
              <a:t>lst_chapterindex</a:t>
            </a:r>
            <a:r>
              <a:rPr lang="zh-CN" altLang="en-US" sz="2400" dirty="0">
                <a:latin typeface="+mn-ea"/>
              </a:rPr>
              <a:t>列表中。</a:t>
            </a:r>
          </a:p>
        </p:txBody>
      </p:sp>
      <p:pic>
        <p:nvPicPr>
          <p:cNvPr id="3" name="图片 2">
            <a:extLst>
              <a:ext uri="{FF2B5EF4-FFF2-40B4-BE49-F238E27FC236}">
                <a16:creationId xmlns:a16="http://schemas.microsoft.com/office/drawing/2014/main" id="{BC1F42F1-1B82-47D3-BA65-9957A42512F2}"/>
              </a:ext>
            </a:extLst>
          </p:cNvPr>
          <p:cNvPicPr>
            <a:picLocks noChangeAspect="1"/>
          </p:cNvPicPr>
          <p:nvPr/>
        </p:nvPicPr>
        <p:blipFill>
          <a:blip r:embed="rId3"/>
          <a:stretch>
            <a:fillRect/>
          </a:stretch>
        </p:blipFill>
        <p:spPr>
          <a:xfrm>
            <a:off x="726011" y="1516163"/>
            <a:ext cx="11062252" cy="2964239"/>
          </a:xfrm>
          <a:prstGeom prst="rect">
            <a:avLst/>
          </a:prstGeom>
        </p:spPr>
        <p:style>
          <a:lnRef idx="1">
            <a:schemeClr val="dk1"/>
          </a:lnRef>
          <a:fillRef idx="2">
            <a:schemeClr val="dk1"/>
          </a:fillRef>
          <a:effectRef idx="1">
            <a:schemeClr val="dk1"/>
          </a:effectRef>
          <a:fontRef idx="minor">
            <a:schemeClr val="dk1"/>
          </a:fontRef>
        </p:style>
      </p:pic>
      <p:sp>
        <p:nvSpPr>
          <p:cNvPr id="10" name="矩形 9">
            <a:extLst>
              <a:ext uri="{FF2B5EF4-FFF2-40B4-BE49-F238E27FC236}">
                <a16:creationId xmlns:a16="http://schemas.microsoft.com/office/drawing/2014/main" id="{54C4CDD8-DB41-4221-A7D4-18301285045E}"/>
              </a:ext>
            </a:extLst>
          </p:cNvPr>
          <p:cNvSpPr/>
          <p:nvPr/>
        </p:nvSpPr>
        <p:spPr>
          <a:xfrm>
            <a:off x="530360" y="3161903"/>
            <a:ext cx="11426414" cy="1585596"/>
          </a:xfrm>
          <a:prstGeom prst="rect">
            <a:avLst/>
          </a:prstGeom>
          <a:noFill/>
          <a:ln w="38100">
            <a:solidFill>
              <a:srgbClr val="FF0000"/>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3612684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64.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itchFamily="34" charset="-122"/>
                <a:ea typeface="微软雅黑" pitchFamily="34" charset="-122"/>
              </a:rPr>
              <a:t>中文文本分析实例</a:t>
            </a:r>
            <a:r>
              <a:rPr lang="en-US" altLang="zh-CN" sz="2400" b="1" spc="300" dirty="0">
                <a:solidFill>
                  <a:srgbClr val="1E6787"/>
                </a:solidFill>
                <a:latin typeface="微软雅黑" pitchFamily="34" charset="-122"/>
                <a:ea typeface="微软雅黑" pitchFamily="34" charset="-122"/>
              </a:rPr>
              <a:t>《</a:t>
            </a:r>
            <a:r>
              <a:rPr lang="zh-CN" altLang="en-US" sz="2400" b="1" spc="300" dirty="0">
                <a:solidFill>
                  <a:srgbClr val="1E6787"/>
                </a:solidFill>
                <a:latin typeface="微软雅黑" pitchFamily="34" charset="-122"/>
                <a:ea typeface="微软雅黑" pitchFamily="34" charset="-122"/>
              </a:rPr>
              <a:t>红楼梦</a:t>
            </a:r>
            <a:r>
              <a:rPr lang="en-US" altLang="zh-CN" sz="2400" b="1" spc="300" dirty="0">
                <a:solidFill>
                  <a:srgbClr val="1E6787"/>
                </a:solidFill>
                <a:latin typeface="微软雅黑" pitchFamily="34" charset="-122"/>
                <a:ea typeface="微软雅黑" pitchFamily="34" charset="-122"/>
              </a:rPr>
              <a:t>》</a:t>
            </a:r>
            <a:endParaRPr lang="zh-CN" altLang="en-US" sz="2400" b="1" spc="300" dirty="0">
              <a:solidFill>
                <a:srgbClr val="1E6787"/>
              </a:solidFill>
              <a:latin typeface="微软雅黑" pitchFamily="34" charset="-122"/>
              <a:ea typeface="微软雅黑" pitchFamily="34" charset="-122"/>
            </a:endParaRPr>
          </a:p>
        </p:txBody>
      </p:sp>
      <p:grpSp>
        <p:nvGrpSpPr>
          <p:cNvPr id="56" name="组合 55">
            <a:extLst>
              <a:ext uri="{FF2B5EF4-FFF2-40B4-BE49-F238E27FC236}">
                <a16:creationId xmlns:a16="http://schemas.microsoft.com/office/drawing/2014/main" id="{B3ECA4EB-10D1-4B65-B604-4032302CDAF4}"/>
              </a:ext>
            </a:extLst>
          </p:cNvPr>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a:extLst>
                <a:ext uri="{FF2B5EF4-FFF2-40B4-BE49-F238E27FC236}">
                  <a16:creationId xmlns:a16="http://schemas.microsoft.com/office/drawing/2014/main" id="{FF372EA1-AB4F-47B1-B450-59AB8827ECD5}"/>
                </a:ext>
              </a:extLst>
            </p:cNvPr>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微软雅黑"/>
              </a:endParaRPr>
            </a:p>
          </p:txBody>
        </p:sp>
        <p:sp>
          <p:nvSpPr>
            <p:cNvPr id="58" name="椭圆 57">
              <a:extLst>
                <a:ext uri="{FF2B5EF4-FFF2-40B4-BE49-F238E27FC236}">
                  <a16:creationId xmlns:a16="http://schemas.microsoft.com/office/drawing/2014/main" id="{0BEE7D95-9E9C-4C6D-91AA-6429F74B9F98}"/>
                </a:ext>
              </a:extLst>
            </p:cNvPr>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微软雅黑"/>
              </a:endParaRPr>
            </a:p>
          </p:txBody>
        </p:sp>
      </p:grpSp>
      <p:cxnSp>
        <p:nvCxnSpPr>
          <p:cNvPr id="20" name="直接连接符 19">
            <a:extLst>
              <a:ext uri="{FF2B5EF4-FFF2-40B4-BE49-F238E27FC236}">
                <a16:creationId xmlns:a16="http://schemas.microsoft.com/office/drawing/2014/main" id="{C4FBB3C1-88AA-4E76-B54C-31018E3BFAA0}"/>
              </a:ext>
            </a:extLst>
          </p:cNvPr>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2" name="矩形 1">
            <a:extLst>
              <a:ext uri="{FF2B5EF4-FFF2-40B4-BE49-F238E27FC236}">
                <a16:creationId xmlns:a16="http://schemas.microsoft.com/office/drawing/2014/main" id="{6CBA683F-B27F-45C2-8BD8-11CF54284B25}"/>
              </a:ext>
            </a:extLst>
          </p:cNvPr>
          <p:cNvSpPr/>
          <p:nvPr/>
        </p:nvSpPr>
        <p:spPr>
          <a:xfrm>
            <a:off x="786100" y="707504"/>
            <a:ext cx="10942074" cy="581057"/>
          </a:xfrm>
          <a:prstGeom prst="rect">
            <a:avLst/>
          </a:prstGeom>
        </p:spPr>
        <p:txBody>
          <a:bodyPr wrap="square">
            <a:spAutoFit/>
          </a:bodyPr>
          <a:lstStyle/>
          <a:p>
            <a:pPr>
              <a:lnSpc>
                <a:spcPct val="150000"/>
              </a:lnSpc>
            </a:pPr>
            <a:r>
              <a:rPr lang="zh-CN" altLang="en-US" sz="2400" b="1" dirty="0">
                <a:latin typeface="+mn-ea"/>
              </a:rPr>
              <a:t>章回处理</a:t>
            </a:r>
            <a:r>
              <a:rPr lang="en-US" altLang="zh-CN" sz="2400" b="1" dirty="0">
                <a:latin typeface="+mn-ea"/>
              </a:rPr>
              <a:t>——</a:t>
            </a:r>
            <a:r>
              <a:rPr lang="zh-CN" altLang="en-US" sz="2400" b="1" dirty="0">
                <a:latin typeface="+mn-ea"/>
              </a:rPr>
              <a:t>章回拆分</a:t>
            </a:r>
            <a:endParaRPr lang="en-US" altLang="zh-CN" sz="2400" b="1" dirty="0">
              <a:latin typeface="+mn-ea"/>
            </a:endParaRPr>
          </a:p>
        </p:txBody>
      </p:sp>
      <p:sp>
        <p:nvSpPr>
          <p:cNvPr id="9" name="矩形 8">
            <a:extLst>
              <a:ext uri="{FF2B5EF4-FFF2-40B4-BE49-F238E27FC236}">
                <a16:creationId xmlns:a16="http://schemas.microsoft.com/office/drawing/2014/main" id="{78F4AFEF-BA62-4038-BF28-428409645A2A}"/>
              </a:ext>
            </a:extLst>
          </p:cNvPr>
          <p:cNvSpPr/>
          <p:nvPr/>
        </p:nvSpPr>
        <p:spPr>
          <a:xfrm>
            <a:off x="786100" y="1441782"/>
            <a:ext cx="10708735" cy="883975"/>
          </a:xfrm>
          <a:prstGeom prst="rect">
            <a:avLst/>
          </a:prstGeom>
          <a:solidFill>
            <a:schemeClr val="bg1"/>
          </a:solidFill>
          <a:ln/>
        </p:spPr>
        <p:style>
          <a:lnRef idx="2">
            <a:schemeClr val="accent5"/>
          </a:lnRef>
          <a:fillRef idx="1">
            <a:schemeClr val="lt1"/>
          </a:fillRef>
          <a:effectRef idx="0">
            <a:schemeClr val="accent5"/>
          </a:effectRef>
          <a:fontRef idx="minor">
            <a:schemeClr val="dk1"/>
          </a:fontRef>
        </p:style>
        <p:txBody>
          <a:bodyPr rtlCol="0" anchor="ctr"/>
          <a:lstStyle/>
          <a:p>
            <a:pPr>
              <a:lnSpc>
                <a:spcPct val="150000"/>
              </a:lnSpc>
            </a:pPr>
            <a:r>
              <a:rPr lang="zh-CN" altLang="en-US" sz="2400" dirty="0">
                <a:latin typeface="+mn-ea"/>
              </a:rPr>
              <a:t>我们得到的每一回起始和结束数据如下：</a:t>
            </a:r>
          </a:p>
        </p:txBody>
      </p:sp>
      <p:pic>
        <p:nvPicPr>
          <p:cNvPr id="11" name="图片 10">
            <a:extLst>
              <a:ext uri="{FF2B5EF4-FFF2-40B4-BE49-F238E27FC236}">
                <a16:creationId xmlns:a16="http://schemas.microsoft.com/office/drawing/2014/main" id="{A6DE4D92-C205-429E-858B-1F9771C305C4}"/>
              </a:ext>
            </a:extLst>
          </p:cNvPr>
          <p:cNvPicPr/>
          <p:nvPr/>
        </p:nvPicPr>
        <p:blipFill>
          <a:blip r:embed="rId3"/>
          <a:stretch>
            <a:fillRect/>
          </a:stretch>
        </p:blipFill>
        <p:spPr>
          <a:xfrm>
            <a:off x="872385" y="2478978"/>
            <a:ext cx="10447229" cy="3757449"/>
          </a:xfrm>
          <a:prstGeom prst="rect">
            <a:avLst/>
          </a:prstGeom>
        </p:spPr>
        <p:style>
          <a:lnRef idx="1">
            <a:schemeClr val="dk1"/>
          </a:lnRef>
          <a:fillRef idx="2">
            <a:schemeClr val="dk1"/>
          </a:fillRef>
          <a:effectRef idx="1">
            <a:schemeClr val="dk1"/>
          </a:effectRef>
          <a:fontRef idx="minor">
            <a:schemeClr val="dk1"/>
          </a:fontRef>
        </p:style>
      </p:pic>
    </p:spTree>
    <p:extLst>
      <p:ext uri="{BB962C8B-B14F-4D97-AF65-F5344CB8AC3E}">
        <p14:creationId xmlns:p14="http://schemas.microsoft.com/office/powerpoint/2010/main" val="1087856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up)">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itchFamily="34" charset="-122"/>
                <a:ea typeface="微软雅黑" pitchFamily="34" charset="-122"/>
              </a:rPr>
              <a:t>中文文本分析实例</a:t>
            </a:r>
            <a:r>
              <a:rPr lang="en-US" altLang="zh-CN" sz="2400" b="1" spc="300" dirty="0">
                <a:solidFill>
                  <a:srgbClr val="1E6787"/>
                </a:solidFill>
                <a:latin typeface="微软雅黑" pitchFamily="34" charset="-122"/>
                <a:ea typeface="微软雅黑" pitchFamily="34" charset="-122"/>
              </a:rPr>
              <a:t>《</a:t>
            </a:r>
            <a:r>
              <a:rPr lang="zh-CN" altLang="en-US" sz="2400" b="1" spc="300" dirty="0">
                <a:solidFill>
                  <a:srgbClr val="1E6787"/>
                </a:solidFill>
                <a:latin typeface="微软雅黑" pitchFamily="34" charset="-122"/>
                <a:ea typeface="微软雅黑" pitchFamily="34" charset="-122"/>
              </a:rPr>
              <a:t>红楼梦</a:t>
            </a:r>
            <a:r>
              <a:rPr lang="en-US" altLang="zh-CN" sz="2400" b="1" spc="300" dirty="0">
                <a:solidFill>
                  <a:srgbClr val="1E6787"/>
                </a:solidFill>
                <a:latin typeface="微软雅黑" pitchFamily="34" charset="-122"/>
                <a:ea typeface="微软雅黑" pitchFamily="34" charset="-122"/>
              </a:rPr>
              <a:t>》</a:t>
            </a:r>
            <a:endParaRPr lang="zh-CN" altLang="en-US" sz="2400" b="1" spc="300" dirty="0">
              <a:solidFill>
                <a:srgbClr val="1E6787"/>
              </a:solidFill>
              <a:latin typeface="微软雅黑" pitchFamily="34" charset="-122"/>
              <a:ea typeface="微软雅黑" pitchFamily="34" charset="-122"/>
            </a:endParaRPr>
          </a:p>
        </p:txBody>
      </p:sp>
      <p:grpSp>
        <p:nvGrpSpPr>
          <p:cNvPr id="56" name="组合 55">
            <a:extLst>
              <a:ext uri="{FF2B5EF4-FFF2-40B4-BE49-F238E27FC236}">
                <a16:creationId xmlns:a16="http://schemas.microsoft.com/office/drawing/2014/main" id="{B3ECA4EB-10D1-4B65-B604-4032302CDAF4}"/>
              </a:ext>
            </a:extLst>
          </p:cNvPr>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a:extLst>
                <a:ext uri="{FF2B5EF4-FFF2-40B4-BE49-F238E27FC236}">
                  <a16:creationId xmlns:a16="http://schemas.microsoft.com/office/drawing/2014/main" id="{FF372EA1-AB4F-47B1-B450-59AB8827ECD5}"/>
                </a:ext>
              </a:extLst>
            </p:cNvPr>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微软雅黑"/>
              </a:endParaRPr>
            </a:p>
          </p:txBody>
        </p:sp>
        <p:sp>
          <p:nvSpPr>
            <p:cNvPr id="58" name="椭圆 57">
              <a:extLst>
                <a:ext uri="{FF2B5EF4-FFF2-40B4-BE49-F238E27FC236}">
                  <a16:creationId xmlns:a16="http://schemas.microsoft.com/office/drawing/2014/main" id="{0BEE7D95-9E9C-4C6D-91AA-6429F74B9F98}"/>
                </a:ext>
              </a:extLst>
            </p:cNvPr>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微软雅黑"/>
              </a:endParaRPr>
            </a:p>
          </p:txBody>
        </p:sp>
      </p:grpSp>
      <p:cxnSp>
        <p:nvCxnSpPr>
          <p:cNvPr id="20" name="直接连接符 19">
            <a:extLst>
              <a:ext uri="{FF2B5EF4-FFF2-40B4-BE49-F238E27FC236}">
                <a16:creationId xmlns:a16="http://schemas.microsoft.com/office/drawing/2014/main" id="{C4FBB3C1-88AA-4E76-B54C-31018E3BFAA0}"/>
              </a:ext>
            </a:extLst>
          </p:cNvPr>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2" name="矩形 1">
            <a:extLst>
              <a:ext uri="{FF2B5EF4-FFF2-40B4-BE49-F238E27FC236}">
                <a16:creationId xmlns:a16="http://schemas.microsoft.com/office/drawing/2014/main" id="{6CBA683F-B27F-45C2-8BD8-11CF54284B25}"/>
              </a:ext>
            </a:extLst>
          </p:cNvPr>
          <p:cNvSpPr/>
          <p:nvPr/>
        </p:nvSpPr>
        <p:spPr>
          <a:xfrm>
            <a:off x="786100" y="707504"/>
            <a:ext cx="10942074" cy="581057"/>
          </a:xfrm>
          <a:prstGeom prst="rect">
            <a:avLst/>
          </a:prstGeom>
        </p:spPr>
        <p:txBody>
          <a:bodyPr wrap="square">
            <a:spAutoFit/>
          </a:bodyPr>
          <a:lstStyle/>
          <a:p>
            <a:pPr>
              <a:lnSpc>
                <a:spcPct val="150000"/>
              </a:lnSpc>
            </a:pPr>
            <a:r>
              <a:rPr lang="zh-CN" altLang="en-US" sz="2400" b="1" dirty="0">
                <a:latin typeface="+mn-ea"/>
              </a:rPr>
              <a:t>章回处理</a:t>
            </a:r>
            <a:r>
              <a:rPr lang="en-US" altLang="zh-CN" sz="2400" b="1" dirty="0">
                <a:latin typeface="+mn-ea"/>
              </a:rPr>
              <a:t>——</a:t>
            </a:r>
            <a:r>
              <a:rPr lang="zh-CN" altLang="zh-CN" sz="2400" b="1" dirty="0">
                <a:latin typeface="+mn-ea"/>
              </a:rPr>
              <a:t>红楼梦之“刘姥姥三进荣国府”</a:t>
            </a:r>
            <a:endParaRPr lang="en-US" altLang="zh-CN" sz="2400" b="1" dirty="0">
              <a:latin typeface="+mn-ea"/>
            </a:endParaRPr>
          </a:p>
        </p:txBody>
      </p:sp>
      <p:sp>
        <p:nvSpPr>
          <p:cNvPr id="3" name="矩形 2">
            <a:extLst>
              <a:ext uri="{FF2B5EF4-FFF2-40B4-BE49-F238E27FC236}">
                <a16:creationId xmlns:a16="http://schemas.microsoft.com/office/drawing/2014/main" id="{6792791C-0338-4595-942E-A7B52E280EFA}"/>
              </a:ext>
            </a:extLst>
          </p:cNvPr>
          <p:cNvSpPr/>
          <p:nvPr/>
        </p:nvSpPr>
        <p:spPr>
          <a:xfrm>
            <a:off x="786100" y="1475169"/>
            <a:ext cx="4801314" cy="461665"/>
          </a:xfrm>
          <a:prstGeom prst="rect">
            <a:avLst/>
          </a:prstGeom>
        </p:spPr>
        <p:txBody>
          <a:bodyPr wrap="none">
            <a:spAutoFit/>
          </a:bodyPr>
          <a:lstStyle/>
          <a:p>
            <a:r>
              <a:rPr lang="zh-CN" altLang="zh-CN" sz="2400" dirty="0">
                <a:solidFill>
                  <a:srgbClr val="000000"/>
                </a:solidFill>
                <a:latin typeface="+mn-ea"/>
                <a:cs typeface="Times New Roman" panose="02020603050405020304" pitchFamily="18" charset="0"/>
              </a:rPr>
              <a:t>统计在每一回中刘姥姥的出场次数</a:t>
            </a:r>
            <a:endParaRPr lang="zh-CN" altLang="en-US" sz="2400" dirty="0">
              <a:latin typeface="+mn-ea"/>
            </a:endParaRPr>
          </a:p>
        </p:txBody>
      </p:sp>
      <p:pic>
        <p:nvPicPr>
          <p:cNvPr id="5" name="图片 4">
            <a:extLst>
              <a:ext uri="{FF2B5EF4-FFF2-40B4-BE49-F238E27FC236}">
                <a16:creationId xmlns:a16="http://schemas.microsoft.com/office/drawing/2014/main" id="{C05C38EE-6D64-484E-AF21-59C95BAFC710}"/>
              </a:ext>
            </a:extLst>
          </p:cNvPr>
          <p:cNvPicPr>
            <a:picLocks noChangeAspect="1"/>
          </p:cNvPicPr>
          <p:nvPr/>
        </p:nvPicPr>
        <p:blipFill>
          <a:blip r:embed="rId3"/>
          <a:stretch>
            <a:fillRect/>
          </a:stretch>
        </p:blipFill>
        <p:spPr>
          <a:xfrm>
            <a:off x="905370" y="2123442"/>
            <a:ext cx="9053639" cy="2072829"/>
          </a:xfrm>
          <a:prstGeom prst="rect">
            <a:avLst/>
          </a:prstGeom>
        </p:spPr>
        <p:style>
          <a:lnRef idx="1">
            <a:schemeClr val="dk1"/>
          </a:lnRef>
          <a:fillRef idx="2">
            <a:schemeClr val="dk1"/>
          </a:fillRef>
          <a:effectRef idx="1">
            <a:schemeClr val="dk1"/>
          </a:effectRef>
          <a:fontRef idx="minor">
            <a:schemeClr val="dk1"/>
          </a:fontRef>
        </p:style>
      </p:pic>
    </p:spTree>
    <p:extLst>
      <p:ext uri="{BB962C8B-B14F-4D97-AF65-F5344CB8AC3E}">
        <p14:creationId xmlns:p14="http://schemas.microsoft.com/office/powerpoint/2010/main" val="159229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itchFamily="34" charset="-122"/>
                <a:ea typeface="微软雅黑" pitchFamily="34" charset="-122"/>
              </a:rPr>
              <a:t>中文文本分析实例</a:t>
            </a:r>
            <a:r>
              <a:rPr lang="en-US" altLang="zh-CN" sz="2400" b="1" spc="300" dirty="0">
                <a:solidFill>
                  <a:srgbClr val="1E6787"/>
                </a:solidFill>
                <a:latin typeface="微软雅黑" pitchFamily="34" charset="-122"/>
                <a:ea typeface="微软雅黑" pitchFamily="34" charset="-122"/>
              </a:rPr>
              <a:t>《</a:t>
            </a:r>
            <a:r>
              <a:rPr lang="zh-CN" altLang="en-US" sz="2400" b="1" spc="300" dirty="0">
                <a:solidFill>
                  <a:srgbClr val="1E6787"/>
                </a:solidFill>
                <a:latin typeface="微软雅黑" pitchFamily="34" charset="-122"/>
                <a:ea typeface="微软雅黑" pitchFamily="34" charset="-122"/>
              </a:rPr>
              <a:t>红楼梦</a:t>
            </a:r>
            <a:r>
              <a:rPr lang="en-US" altLang="zh-CN" sz="2400" b="1" spc="300" dirty="0">
                <a:solidFill>
                  <a:srgbClr val="1E6787"/>
                </a:solidFill>
                <a:latin typeface="微软雅黑" pitchFamily="34" charset="-122"/>
                <a:ea typeface="微软雅黑" pitchFamily="34" charset="-122"/>
              </a:rPr>
              <a:t>》</a:t>
            </a:r>
            <a:endParaRPr lang="zh-CN" altLang="en-US" sz="2400" b="1" spc="300" dirty="0">
              <a:solidFill>
                <a:srgbClr val="1E6787"/>
              </a:solidFill>
              <a:latin typeface="微软雅黑" pitchFamily="34" charset="-122"/>
              <a:ea typeface="微软雅黑" pitchFamily="34" charset="-122"/>
            </a:endParaRPr>
          </a:p>
        </p:txBody>
      </p:sp>
      <p:grpSp>
        <p:nvGrpSpPr>
          <p:cNvPr id="56" name="组合 55">
            <a:extLst>
              <a:ext uri="{FF2B5EF4-FFF2-40B4-BE49-F238E27FC236}">
                <a16:creationId xmlns:a16="http://schemas.microsoft.com/office/drawing/2014/main" id="{B3ECA4EB-10D1-4B65-B604-4032302CDAF4}"/>
              </a:ext>
            </a:extLst>
          </p:cNvPr>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a:extLst>
                <a:ext uri="{FF2B5EF4-FFF2-40B4-BE49-F238E27FC236}">
                  <a16:creationId xmlns:a16="http://schemas.microsoft.com/office/drawing/2014/main" id="{FF372EA1-AB4F-47B1-B450-59AB8827ECD5}"/>
                </a:ext>
              </a:extLst>
            </p:cNvPr>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微软雅黑"/>
              </a:endParaRPr>
            </a:p>
          </p:txBody>
        </p:sp>
        <p:sp>
          <p:nvSpPr>
            <p:cNvPr id="58" name="椭圆 57">
              <a:extLst>
                <a:ext uri="{FF2B5EF4-FFF2-40B4-BE49-F238E27FC236}">
                  <a16:creationId xmlns:a16="http://schemas.microsoft.com/office/drawing/2014/main" id="{0BEE7D95-9E9C-4C6D-91AA-6429F74B9F98}"/>
                </a:ext>
              </a:extLst>
            </p:cNvPr>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微软雅黑"/>
              </a:endParaRPr>
            </a:p>
          </p:txBody>
        </p:sp>
      </p:grpSp>
      <p:cxnSp>
        <p:nvCxnSpPr>
          <p:cNvPr id="20" name="直接连接符 19">
            <a:extLst>
              <a:ext uri="{FF2B5EF4-FFF2-40B4-BE49-F238E27FC236}">
                <a16:creationId xmlns:a16="http://schemas.microsoft.com/office/drawing/2014/main" id="{C4FBB3C1-88AA-4E76-B54C-31018E3BFAA0}"/>
              </a:ext>
            </a:extLst>
          </p:cNvPr>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2" name="矩形 1">
            <a:extLst>
              <a:ext uri="{FF2B5EF4-FFF2-40B4-BE49-F238E27FC236}">
                <a16:creationId xmlns:a16="http://schemas.microsoft.com/office/drawing/2014/main" id="{6CBA683F-B27F-45C2-8BD8-11CF54284B25}"/>
              </a:ext>
            </a:extLst>
          </p:cNvPr>
          <p:cNvSpPr/>
          <p:nvPr/>
        </p:nvSpPr>
        <p:spPr>
          <a:xfrm>
            <a:off x="786100" y="707504"/>
            <a:ext cx="10942074" cy="581057"/>
          </a:xfrm>
          <a:prstGeom prst="rect">
            <a:avLst/>
          </a:prstGeom>
        </p:spPr>
        <p:txBody>
          <a:bodyPr wrap="square">
            <a:spAutoFit/>
          </a:bodyPr>
          <a:lstStyle/>
          <a:p>
            <a:pPr>
              <a:lnSpc>
                <a:spcPct val="150000"/>
              </a:lnSpc>
            </a:pPr>
            <a:r>
              <a:rPr lang="zh-CN" altLang="en-US" sz="2400" b="1" dirty="0">
                <a:latin typeface="+mn-ea"/>
              </a:rPr>
              <a:t>章回处理</a:t>
            </a:r>
            <a:r>
              <a:rPr lang="en-US" altLang="zh-CN" sz="2400" b="1" dirty="0">
                <a:latin typeface="+mn-ea"/>
              </a:rPr>
              <a:t>——</a:t>
            </a:r>
            <a:r>
              <a:rPr lang="zh-CN" altLang="zh-CN" sz="2400" b="1" dirty="0">
                <a:latin typeface="+mn-ea"/>
              </a:rPr>
              <a:t>红楼梦之“刘姥姥三进荣国府”</a:t>
            </a:r>
            <a:endParaRPr lang="en-US" altLang="zh-CN" sz="2400" b="1" dirty="0">
              <a:latin typeface="+mn-ea"/>
            </a:endParaRPr>
          </a:p>
        </p:txBody>
      </p:sp>
      <p:sp>
        <p:nvSpPr>
          <p:cNvPr id="3" name="矩形 2">
            <a:extLst>
              <a:ext uri="{FF2B5EF4-FFF2-40B4-BE49-F238E27FC236}">
                <a16:creationId xmlns:a16="http://schemas.microsoft.com/office/drawing/2014/main" id="{6792791C-0338-4595-942E-A7B52E280EFA}"/>
              </a:ext>
            </a:extLst>
          </p:cNvPr>
          <p:cNvSpPr/>
          <p:nvPr/>
        </p:nvSpPr>
        <p:spPr>
          <a:xfrm>
            <a:off x="786100" y="1475169"/>
            <a:ext cx="4493538" cy="461665"/>
          </a:xfrm>
          <a:prstGeom prst="rect">
            <a:avLst/>
          </a:prstGeom>
        </p:spPr>
        <p:txBody>
          <a:bodyPr wrap="none">
            <a:spAutoFit/>
          </a:bodyPr>
          <a:lstStyle/>
          <a:p>
            <a:r>
              <a:rPr lang="zh-CN" altLang="zh-CN" sz="2400" dirty="0"/>
              <a:t>用折线图将</a:t>
            </a:r>
            <a:r>
              <a:rPr lang="zh-CN" altLang="en-US" sz="2400" dirty="0"/>
              <a:t>得到</a:t>
            </a:r>
            <a:r>
              <a:rPr lang="zh-CN" altLang="zh-CN" sz="2400" dirty="0"/>
              <a:t>的数据呈现出来</a:t>
            </a:r>
            <a:endParaRPr lang="zh-CN" altLang="en-US" sz="3200" dirty="0">
              <a:latin typeface="+mn-ea"/>
            </a:endParaRPr>
          </a:p>
        </p:txBody>
      </p:sp>
      <p:pic>
        <p:nvPicPr>
          <p:cNvPr id="6" name="图片 5">
            <a:extLst>
              <a:ext uri="{FF2B5EF4-FFF2-40B4-BE49-F238E27FC236}">
                <a16:creationId xmlns:a16="http://schemas.microsoft.com/office/drawing/2014/main" id="{470789B1-5EDA-4909-A5D9-EAD00CB63B9E}"/>
              </a:ext>
            </a:extLst>
          </p:cNvPr>
          <p:cNvPicPr>
            <a:picLocks noChangeAspect="1"/>
          </p:cNvPicPr>
          <p:nvPr/>
        </p:nvPicPr>
        <p:blipFill>
          <a:blip r:embed="rId3"/>
          <a:stretch>
            <a:fillRect/>
          </a:stretch>
        </p:blipFill>
        <p:spPr>
          <a:xfrm>
            <a:off x="925552" y="2127432"/>
            <a:ext cx="10125307" cy="3255399"/>
          </a:xfrm>
          <a:prstGeom prst="rect">
            <a:avLst/>
          </a:prstGeom>
        </p:spPr>
        <p:style>
          <a:lnRef idx="1">
            <a:schemeClr val="dk1"/>
          </a:lnRef>
          <a:fillRef idx="2">
            <a:schemeClr val="dk1"/>
          </a:fillRef>
          <a:effectRef idx="1">
            <a:schemeClr val="dk1"/>
          </a:effectRef>
          <a:fontRef idx="minor">
            <a:schemeClr val="dk1"/>
          </a:fontRef>
        </p:style>
      </p:pic>
      <p:pic>
        <p:nvPicPr>
          <p:cNvPr id="11" name="图片 10">
            <a:extLst>
              <a:ext uri="{FF2B5EF4-FFF2-40B4-BE49-F238E27FC236}">
                <a16:creationId xmlns:a16="http://schemas.microsoft.com/office/drawing/2014/main" id="{F01C7CC0-89CA-4742-B5D1-861D775E6887}"/>
              </a:ext>
            </a:extLst>
          </p:cNvPr>
          <p:cNvPicPr/>
          <p:nvPr/>
        </p:nvPicPr>
        <p:blipFill>
          <a:blip r:embed="rId4"/>
          <a:stretch>
            <a:fillRect/>
          </a:stretch>
        </p:blipFill>
        <p:spPr>
          <a:xfrm>
            <a:off x="371549" y="2039247"/>
            <a:ext cx="11448901" cy="4111249"/>
          </a:xfrm>
          <a:prstGeom prst="rect">
            <a:avLst/>
          </a:prstGeom>
        </p:spPr>
        <p:style>
          <a:lnRef idx="1">
            <a:schemeClr val="dk1"/>
          </a:lnRef>
          <a:fillRef idx="2">
            <a:schemeClr val="dk1"/>
          </a:fillRef>
          <a:effectRef idx="1">
            <a:schemeClr val="dk1"/>
          </a:effectRef>
          <a:fontRef idx="minor">
            <a:schemeClr val="dk1"/>
          </a:fontRef>
        </p:style>
      </p:pic>
    </p:spTree>
    <p:extLst>
      <p:ext uri="{BB962C8B-B14F-4D97-AF65-F5344CB8AC3E}">
        <p14:creationId xmlns:p14="http://schemas.microsoft.com/office/powerpoint/2010/main" val="2972437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arn(outVertical)">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itchFamily="34" charset="-122"/>
                <a:ea typeface="微软雅黑" pitchFamily="34" charset="-122"/>
              </a:rPr>
              <a:t>中文文本分析实例</a:t>
            </a:r>
            <a:r>
              <a:rPr lang="en-US" altLang="zh-CN" sz="2400" b="1" spc="300" dirty="0">
                <a:solidFill>
                  <a:srgbClr val="1E6787"/>
                </a:solidFill>
                <a:latin typeface="微软雅黑" pitchFamily="34" charset="-122"/>
                <a:ea typeface="微软雅黑" pitchFamily="34" charset="-122"/>
              </a:rPr>
              <a:t>《</a:t>
            </a:r>
            <a:r>
              <a:rPr lang="zh-CN" altLang="en-US" sz="2400" b="1" spc="300" dirty="0">
                <a:solidFill>
                  <a:srgbClr val="1E6787"/>
                </a:solidFill>
                <a:latin typeface="微软雅黑" pitchFamily="34" charset="-122"/>
                <a:ea typeface="微软雅黑" pitchFamily="34" charset="-122"/>
              </a:rPr>
              <a:t>红楼梦</a:t>
            </a:r>
            <a:r>
              <a:rPr lang="en-US" altLang="zh-CN" sz="2400" b="1" spc="300" dirty="0">
                <a:solidFill>
                  <a:srgbClr val="1E6787"/>
                </a:solidFill>
                <a:latin typeface="微软雅黑" pitchFamily="34" charset="-122"/>
                <a:ea typeface="微软雅黑" pitchFamily="34" charset="-122"/>
              </a:rPr>
              <a:t>》</a:t>
            </a:r>
            <a:endParaRPr lang="zh-CN" altLang="en-US" sz="2400" b="1" spc="300" dirty="0">
              <a:solidFill>
                <a:srgbClr val="1E6787"/>
              </a:solidFill>
              <a:latin typeface="微软雅黑" pitchFamily="34" charset="-122"/>
              <a:ea typeface="微软雅黑" pitchFamily="34" charset="-122"/>
            </a:endParaRPr>
          </a:p>
        </p:txBody>
      </p:sp>
      <p:grpSp>
        <p:nvGrpSpPr>
          <p:cNvPr id="56" name="组合 55">
            <a:extLst>
              <a:ext uri="{FF2B5EF4-FFF2-40B4-BE49-F238E27FC236}">
                <a16:creationId xmlns:a16="http://schemas.microsoft.com/office/drawing/2014/main" id="{B3ECA4EB-10D1-4B65-B604-4032302CDAF4}"/>
              </a:ext>
            </a:extLst>
          </p:cNvPr>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a:extLst>
                <a:ext uri="{FF2B5EF4-FFF2-40B4-BE49-F238E27FC236}">
                  <a16:creationId xmlns:a16="http://schemas.microsoft.com/office/drawing/2014/main" id="{FF372EA1-AB4F-47B1-B450-59AB8827ECD5}"/>
                </a:ext>
              </a:extLst>
            </p:cNvPr>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微软雅黑"/>
              </a:endParaRPr>
            </a:p>
          </p:txBody>
        </p:sp>
        <p:sp>
          <p:nvSpPr>
            <p:cNvPr id="58" name="椭圆 57">
              <a:extLst>
                <a:ext uri="{FF2B5EF4-FFF2-40B4-BE49-F238E27FC236}">
                  <a16:creationId xmlns:a16="http://schemas.microsoft.com/office/drawing/2014/main" id="{0BEE7D95-9E9C-4C6D-91AA-6429F74B9F98}"/>
                </a:ext>
              </a:extLst>
            </p:cNvPr>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微软雅黑"/>
              </a:endParaRPr>
            </a:p>
          </p:txBody>
        </p:sp>
      </p:grpSp>
      <p:cxnSp>
        <p:nvCxnSpPr>
          <p:cNvPr id="20" name="直接连接符 19">
            <a:extLst>
              <a:ext uri="{FF2B5EF4-FFF2-40B4-BE49-F238E27FC236}">
                <a16:creationId xmlns:a16="http://schemas.microsoft.com/office/drawing/2014/main" id="{C4FBB3C1-88AA-4E76-B54C-31018E3BFAA0}"/>
              </a:ext>
            </a:extLst>
          </p:cNvPr>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2" name="矩形 1">
            <a:extLst>
              <a:ext uri="{FF2B5EF4-FFF2-40B4-BE49-F238E27FC236}">
                <a16:creationId xmlns:a16="http://schemas.microsoft.com/office/drawing/2014/main" id="{6CBA683F-B27F-45C2-8BD8-11CF54284B25}"/>
              </a:ext>
            </a:extLst>
          </p:cNvPr>
          <p:cNvSpPr/>
          <p:nvPr/>
        </p:nvSpPr>
        <p:spPr>
          <a:xfrm>
            <a:off x="786100" y="707504"/>
            <a:ext cx="10942074" cy="581057"/>
          </a:xfrm>
          <a:prstGeom prst="rect">
            <a:avLst/>
          </a:prstGeom>
        </p:spPr>
        <p:txBody>
          <a:bodyPr wrap="square">
            <a:spAutoFit/>
          </a:bodyPr>
          <a:lstStyle/>
          <a:p>
            <a:pPr>
              <a:lnSpc>
                <a:spcPct val="150000"/>
              </a:lnSpc>
            </a:pPr>
            <a:r>
              <a:rPr lang="zh-CN" altLang="en-US" sz="2400" b="1" dirty="0">
                <a:latin typeface="+mn-ea"/>
              </a:rPr>
              <a:t>章回处理</a:t>
            </a:r>
            <a:r>
              <a:rPr lang="en-US" altLang="zh-CN" sz="2400" b="1" dirty="0">
                <a:latin typeface="+mn-ea"/>
              </a:rPr>
              <a:t>——</a:t>
            </a:r>
            <a:r>
              <a:rPr lang="zh-CN" altLang="zh-CN" sz="2400" b="1" dirty="0">
                <a:latin typeface="+mn-ea"/>
              </a:rPr>
              <a:t>红楼梦之“哭说笑闹总关情”</a:t>
            </a:r>
            <a:endParaRPr lang="en-US" altLang="zh-CN" sz="2400" b="1" dirty="0">
              <a:latin typeface="+mn-ea"/>
            </a:endParaRPr>
          </a:p>
        </p:txBody>
      </p:sp>
      <p:sp>
        <p:nvSpPr>
          <p:cNvPr id="3" name="矩形 2">
            <a:extLst>
              <a:ext uri="{FF2B5EF4-FFF2-40B4-BE49-F238E27FC236}">
                <a16:creationId xmlns:a16="http://schemas.microsoft.com/office/drawing/2014/main" id="{6792791C-0338-4595-942E-A7B52E280EFA}"/>
              </a:ext>
            </a:extLst>
          </p:cNvPr>
          <p:cNvSpPr/>
          <p:nvPr/>
        </p:nvSpPr>
        <p:spPr>
          <a:xfrm>
            <a:off x="776097" y="1288561"/>
            <a:ext cx="11039455" cy="1689052"/>
          </a:xfrm>
          <a:prstGeom prst="rect">
            <a:avLst/>
          </a:prstGeom>
        </p:spPr>
        <p:txBody>
          <a:bodyPr wrap="square">
            <a:spAutoFit/>
          </a:bodyPr>
          <a:lstStyle/>
          <a:p>
            <a:pPr>
              <a:lnSpc>
                <a:spcPct val="150000"/>
              </a:lnSpc>
            </a:pPr>
            <a:r>
              <a:rPr lang="zh-CN" altLang="zh-CN" sz="2400" dirty="0"/>
              <a:t>我们想尝试分析一下在红楼梦的每一回里，“笑”和“喜”，“哭”与“悲”分别出现的次数，能不能通过这样一个小小的切入点，看一看贾府的兴衰与荣辱变化。统计每一回中“笑”和“喜”，“哭”与“悲”的出现次数。</a:t>
            </a:r>
            <a:endParaRPr lang="zh-CN" altLang="en-US" sz="4000" dirty="0">
              <a:latin typeface="+mn-ea"/>
            </a:endParaRPr>
          </a:p>
        </p:txBody>
      </p:sp>
      <p:pic>
        <p:nvPicPr>
          <p:cNvPr id="7" name="图片 6">
            <a:extLst>
              <a:ext uri="{FF2B5EF4-FFF2-40B4-BE49-F238E27FC236}">
                <a16:creationId xmlns:a16="http://schemas.microsoft.com/office/drawing/2014/main" id="{13A22CF7-F054-4226-8468-F9B9DA971509}"/>
              </a:ext>
            </a:extLst>
          </p:cNvPr>
          <p:cNvPicPr>
            <a:picLocks noChangeAspect="1"/>
          </p:cNvPicPr>
          <p:nvPr/>
        </p:nvPicPr>
        <p:blipFill>
          <a:blip r:embed="rId3"/>
          <a:stretch>
            <a:fillRect/>
          </a:stretch>
        </p:blipFill>
        <p:spPr>
          <a:xfrm>
            <a:off x="776097" y="3218870"/>
            <a:ext cx="10525539" cy="2618142"/>
          </a:xfrm>
          <a:prstGeom prst="rect">
            <a:avLst/>
          </a:prstGeom>
        </p:spPr>
        <p:style>
          <a:lnRef idx="1">
            <a:schemeClr val="dk1"/>
          </a:lnRef>
          <a:fillRef idx="2">
            <a:schemeClr val="dk1"/>
          </a:fillRef>
          <a:effectRef idx="1">
            <a:schemeClr val="dk1"/>
          </a:effectRef>
          <a:fontRef idx="minor">
            <a:schemeClr val="dk1"/>
          </a:fontRef>
        </p:style>
      </p:pic>
    </p:spTree>
    <p:extLst>
      <p:ext uri="{BB962C8B-B14F-4D97-AF65-F5344CB8AC3E}">
        <p14:creationId xmlns:p14="http://schemas.microsoft.com/office/powerpoint/2010/main" val="607403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itchFamily="34" charset="-122"/>
                <a:ea typeface="微软雅黑" pitchFamily="34" charset="-122"/>
              </a:rPr>
              <a:t>中文文本分析实例</a:t>
            </a:r>
            <a:r>
              <a:rPr lang="en-US" altLang="zh-CN" sz="2400" b="1" spc="300" dirty="0">
                <a:solidFill>
                  <a:srgbClr val="1E6787"/>
                </a:solidFill>
                <a:latin typeface="微软雅黑" pitchFamily="34" charset="-122"/>
                <a:ea typeface="微软雅黑" pitchFamily="34" charset="-122"/>
              </a:rPr>
              <a:t>《</a:t>
            </a:r>
            <a:r>
              <a:rPr lang="zh-CN" altLang="en-US" sz="2400" b="1" spc="300" dirty="0">
                <a:solidFill>
                  <a:srgbClr val="1E6787"/>
                </a:solidFill>
                <a:latin typeface="微软雅黑" pitchFamily="34" charset="-122"/>
                <a:ea typeface="微软雅黑" pitchFamily="34" charset="-122"/>
              </a:rPr>
              <a:t>红楼梦</a:t>
            </a:r>
            <a:r>
              <a:rPr lang="en-US" altLang="zh-CN" sz="2400" b="1" spc="300" dirty="0">
                <a:solidFill>
                  <a:srgbClr val="1E6787"/>
                </a:solidFill>
                <a:latin typeface="微软雅黑" pitchFamily="34" charset="-122"/>
                <a:ea typeface="微软雅黑" pitchFamily="34" charset="-122"/>
              </a:rPr>
              <a:t>》</a:t>
            </a:r>
            <a:endParaRPr lang="zh-CN" altLang="en-US" sz="2400" b="1" spc="300" dirty="0">
              <a:solidFill>
                <a:srgbClr val="1E6787"/>
              </a:solidFill>
              <a:latin typeface="微软雅黑" pitchFamily="34" charset="-122"/>
              <a:ea typeface="微软雅黑" pitchFamily="34" charset="-122"/>
            </a:endParaRPr>
          </a:p>
        </p:txBody>
      </p:sp>
      <p:grpSp>
        <p:nvGrpSpPr>
          <p:cNvPr id="56" name="组合 55">
            <a:extLst>
              <a:ext uri="{FF2B5EF4-FFF2-40B4-BE49-F238E27FC236}">
                <a16:creationId xmlns:a16="http://schemas.microsoft.com/office/drawing/2014/main" id="{B3ECA4EB-10D1-4B65-B604-4032302CDAF4}"/>
              </a:ext>
            </a:extLst>
          </p:cNvPr>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a:extLst>
                <a:ext uri="{FF2B5EF4-FFF2-40B4-BE49-F238E27FC236}">
                  <a16:creationId xmlns:a16="http://schemas.microsoft.com/office/drawing/2014/main" id="{FF372EA1-AB4F-47B1-B450-59AB8827ECD5}"/>
                </a:ext>
              </a:extLst>
            </p:cNvPr>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微软雅黑"/>
              </a:endParaRPr>
            </a:p>
          </p:txBody>
        </p:sp>
        <p:sp>
          <p:nvSpPr>
            <p:cNvPr id="58" name="椭圆 57">
              <a:extLst>
                <a:ext uri="{FF2B5EF4-FFF2-40B4-BE49-F238E27FC236}">
                  <a16:creationId xmlns:a16="http://schemas.microsoft.com/office/drawing/2014/main" id="{0BEE7D95-9E9C-4C6D-91AA-6429F74B9F98}"/>
                </a:ext>
              </a:extLst>
            </p:cNvPr>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微软雅黑"/>
              </a:endParaRPr>
            </a:p>
          </p:txBody>
        </p:sp>
      </p:grpSp>
      <p:cxnSp>
        <p:nvCxnSpPr>
          <p:cNvPr id="20" name="直接连接符 19">
            <a:extLst>
              <a:ext uri="{FF2B5EF4-FFF2-40B4-BE49-F238E27FC236}">
                <a16:creationId xmlns:a16="http://schemas.microsoft.com/office/drawing/2014/main" id="{C4FBB3C1-88AA-4E76-B54C-31018E3BFAA0}"/>
              </a:ext>
            </a:extLst>
          </p:cNvPr>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2" name="矩形 1">
            <a:extLst>
              <a:ext uri="{FF2B5EF4-FFF2-40B4-BE49-F238E27FC236}">
                <a16:creationId xmlns:a16="http://schemas.microsoft.com/office/drawing/2014/main" id="{6CBA683F-B27F-45C2-8BD8-11CF54284B25}"/>
              </a:ext>
            </a:extLst>
          </p:cNvPr>
          <p:cNvSpPr/>
          <p:nvPr/>
        </p:nvSpPr>
        <p:spPr>
          <a:xfrm>
            <a:off x="786100" y="707504"/>
            <a:ext cx="10942074" cy="581057"/>
          </a:xfrm>
          <a:prstGeom prst="rect">
            <a:avLst/>
          </a:prstGeom>
        </p:spPr>
        <p:txBody>
          <a:bodyPr wrap="square">
            <a:spAutoFit/>
          </a:bodyPr>
          <a:lstStyle/>
          <a:p>
            <a:pPr>
              <a:lnSpc>
                <a:spcPct val="150000"/>
              </a:lnSpc>
            </a:pPr>
            <a:r>
              <a:rPr lang="zh-CN" altLang="en-US" sz="2400" b="1" dirty="0">
                <a:latin typeface="+mn-ea"/>
              </a:rPr>
              <a:t>章回处理</a:t>
            </a:r>
            <a:r>
              <a:rPr lang="en-US" altLang="zh-CN" sz="2400" b="1" dirty="0">
                <a:latin typeface="+mn-ea"/>
              </a:rPr>
              <a:t>——</a:t>
            </a:r>
            <a:r>
              <a:rPr lang="zh-CN" altLang="zh-CN" sz="2400" b="1" dirty="0">
                <a:latin typeface="+mn-ea"/>
              </a:rPr>
              <a:t>红楼梦之“哭说笑闹总关情”</a:t>
            </a:r>
            <a:endParaRPr lang="en-US" altLang="zh-CN" sz="2400" b="1" dirty="0">
              <a:latin typeface="+mn-ea"/>
            </a:endParaRPr>
          </a:p>
        </p:txBody>
      </p:sp>
      <p:sp>
        <p:nvSpPr>
          <p:cNvPr id="3" name="矩形 2">
            <a:extLst>
              <a:ext uri="{FF2B5EF4-FFF2-40B4-BE49-F238E27FC236}">
                <a16:creationId xmlns:a16="http://schemas.microsoft.com/office/drawing/2014/main" id="{6792791C-0338-4595-942E-A7B52E280EFA}"/>
              </a:ext>
            </a:extLst>
          </p:cNvPr>
          <p:cNvSpPr/>
          <p:nvPr/>
        </p:nvSpPr>
        <p:spPr>
          <a:xfrm>
            <a:off x="786100" y="1428361"/>
            <a:ext cx="11039455" cy="461665"/>
          </a:xfrm>
          <a:prstGeom prst="rect">
            <a:avLst/>
          </a:prstGeom>
        </p:spPr>
        <p:txBody>
          <a:bodyPr wrap="square">
            <a:spAutoFit/>
          </a:bodyPr>
          <a:lstStyle/>
          <a:p>
            <a:r>
              <a:rPr lang="zh-CN" altLang="zh-CN" sz="2400" dirty="0"/>
              <a:t>用折线图将</a:t>
            </a:r>
            <a:r>
              <a:rPr lang="zh-CN" altLang="en-US" sz="2400" dirty="0"/>
              <a:t>得到</a:t>
            </a:r>
            <a:r>
              <a:rPr lang="zh-CN" altLang="zh-CN" sz="2400" dirty="0"/>
              <a:t>的数据呈现出来。</a:t>
            </a:r>
          </a:p>
        </p:txBody>
      </p:sp>
      <p:pic>
        <p:nvPicPr>
          <p:cNvPr id="5" name="图片 4">
            <a:extLst>
              <a:ext uri="{FF2B5EF4-FFF2-40B4-BE49-F238E27FC236}">
                <a16:creationId xmlns:a16="http://schemas.microsoft.com/office/drawing/2014/main" id="{D6F50341-2B1E-4010-A54C-0DB38024383E}"/>
              </a:ext>
            </a:extLst>
          </p:cNvPr>
          <p:cNvPicPr>
            <a:picLocks noChangeAspect="1"/>
          </p:cNvPicPr>
          <p:nvPr/>
        </p:nvPicPr>
        <p:blipFill>
          <a:blip r:embed="rId3"/>
          <a:stretch>
            <a:fillRect/>
          </a:stretch>
        </p:blipFill>
        <p:spPr>
          <a:xfrm>
            <a:off x="530360" y="2154878"/>
            <a:ext cx="10834066" cy="3814812"/>
          </a:xfrm>
          <a:prstGeom prst="rect">
            <a:avLst/>
          </a:prstGeom>
        </p:spPr>
        <p:style>
          <a:lnRef idx="1">
            <a:schemeClr val="dk1"/>
          </a:lnRef>
          <a:fillRef idx="2">
            <a:schemeClr val="dk1"/>
          </a:fillRef>
          <a:effectRef idx="1">
            <a:schemeClr val="dk1"/>
          </a:effectRef>
          <a:fontRef idx="minor">
            <a:schemeClr val="dk1"/>
          </a:fontRef>
        </p:style>
      </p:pic>
      <p:pic>
        <p:nvPicPr>
          <p:cNvPr id="11" name="图片 10">
            <a:extLst>
              <a:ext uri="{FF2B5EF4-FFF2-40B4-BE49-F238E27FC236}">
                <a16:creationId xmlns:a16="http://schemas.microsoft.com/office/drawing/2014/main" id="{5C91B610-B302-4836-B5EB-0C6F8FF37231}"/>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170320" y="1890027"/>
            <a:ext cx="11895784" cy="4351745"/>
          </a:xfrm>
          <a:prstGeom prst="rect">
            <a:avLst/>
          </a:prstGeom>
        </p:spPr>
        <p:style>
          <a:lnRef idx="1">
            <a:schemeClr val="dk1"/>
          </a:lnRef>
          <a:fillRef idx="2">
            <a:schemeClr val="dk1"/>
          </a:fillRef>
          <a:effectRef idx="1">
            <a:schemeClr val="dk1"/>
          </a:effectRef>
          <a:fontRef idx="minor">
            <a:schemeClr val="dk1"/>
          </a:fontRef>
        </p:style>
      </p:pic>
    </p:spTree>
    <p:extLst>
      <p:ext uri="{BB962C8B-B14F-4D97-AF65-F5344CB8AC3E}">
        <p14:creationId xmlns:p14="http://schemas.microsoft.com/office/powerpoint/2010/main" val="4032770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arn(outVertical)">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itchFamily="34" charset="-122"/>
                <a:ea typeface="微软雅黑" pitchFamily="34" charset="-122"/>
              </a:rPr>
              <a:t>中文文本分析实例</a:t>
            </a:r>
            <a:r>
              <a:rPr lang="en-US" altLang="zh-CN" sz="2400" b="1" spc="300" dirty="0">
                <a:solidFill>
                  <a:srgbClr val="1E6787"/>
                </a:solidFill>
                <a:latin typeface="微软雅黑" pitchFamily="34" charset="-122"/>
                <a:ea typeface="微软雅黑" pitchFamily="34" charset="-122"/>
              </a:rPr>
              <a:t>《</a:t>
            </a:r>
            <a:r>
              <a:rPr lang="zh-CN" altLang="en-US" sz="2400" b="1" spc="300" dirty="0">
                <a:solidFill>
                  <a:srgbClr val="1E6787"/>
                </a:solidFill>
                <a:latin typeface="微软雅黑" pitchFamily="34" charset="-122"/>
                <a:ea typeface="微软雅黑" pitchFamily="34" charset="-122"/>
              </a:rPr>
              <a:t>红楼梦</a:t>
            </a:r>
            <a:r>
              <a:rPr lang="en-US" altLang="zh-CN" sz="2400" b="1" spc="300" dirty="0">
                <a:solidFill>
                  <a:srgbClr val="1E6787"/>
                </a:solidFill>
                <a:latin typeface="微软雅黑" pitchFamily="34" charset="-122"/>
                <a:ea typeface="微软雅黑" pitchFamily="34" charset="-122"/>
              </a:rPr>
              <a:t>》</a:t>
            </a:r>
            <a:endParaRPr lang="zh-CN" altLang="en-US" sz="2400" b="1" spc="300" dirty="0">
              <a:solidFill>
                <a:srgbClr val="1E6787"/>
              </a:solidFill>
              <a:latin typeface="微软雅黑" pitchFamily="34" charset="-122"/>
              <a:ea typeface="微软雅黑" pitchFamily="34" charset="-122"/>
            </a:endParaRPr>
          </a:p>
        </p:txBody>
      </p:sp>
      <p:grpSp>
        <p:nvGrpSpPr>
          <p:cNvPr id="56" name="组合 55">
            <a:extLst>
              <a:ext uri="{FF2B5EF4-FFF2-40B4-BE49-F238E27FC236}">
                <a16:creationId xmlns:a16="http://schemas.microsoft.com/office/drawing/2014/main" id="{B3ECA4EB-10D1-4B65-B604-4032302CDAF4}"/>
              </a:ext>
            </a:extLst>
          </p:cNvPr>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a:extLst>
                <a:ext uri="{FF2B5EF4-FFF2-40B4-BE49-F238E27FC236}">
                  <a16:creationId xmlns:a16="http://schemas.microsoft.com/office/drawing/2014/main" id="{FF372EA1-AB4F-47B1-B450-59AB8827ECD5}"/>
                </a:ext>
              </a:extLst>
            </p:cNvPr>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微软雅黑"/>
              </a:endParaRPr>
            </a:p>
          </p:txBody>
        </p:sp>
        <p:sp>
          <p:nvSpPr>
            <p:cNvPr id="58" name="椭圆 57">
              <a:extLst>
                <a:ext uri="{FF2B5EF4-FFF2-40B4-BE49-F238E27FC236}">
                  <a16:creationId xmlns:a16="http://schemas.microsoft.com/office/drawing/2014/main" id="{0BEE7D95-9E9C-4C6D-91AA-6429F74B9F98}"/>
                </a:ext>
              </a:extLst>
            </p:cNvPr>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微软雅黑"/>
              </a:endParaRPr>
            </a:p>
          </p:txBody>
        </p:sp>
      </p:grpSp>
      <p:cxnSp>
        <p:nvCxnSpPr>
          <p:cNvPr id="20" name="直接连接符 19">
            <a:extLst>
              <a:ext uri="{FF2B5EF4-FFF2-40B4-BE49-F238E27FC236}">
                <a16:creationId xmlns:a16="http://schemas.microsoft.com/office/drawing/2014/main" id="{C4FBB3C1-88AA-4E76-B54C-31018E3BFAA0}"/>
              </a:ext>
            </a:extLst>
          </p:cNvPr>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2" name="矩形 1">
            <a:extLst>
              <a:ext uri="{FF2B5EF4-FFF2-40B4-BE49-F238E27FC236}">
                <a16:creationId xmlns:a16="http://schemas.microsoft.com/office/drawing/2014/main" id="{6CBA683F-B27F-45C2-8BD8-11CF54284B25}"/>
              </a:ext>
            </a:extLst>
          </p:cNvPr>
          <p:cNvSpPr/>
          <p:nvPr/>
        </p:nvSpPr>
        <p:spPr>
          <a:xfrm>
            <a:off x="786100" y="707504"/>
            <a:ext cx="10942074" cy="581057"/>
          </a:xfrm>
          <a:prstGeom prst="rect">
            <a:avLst/>
          </a:prstGeom>
        </p:spPr>
        <p:txBody>
          <a:bodyPr wrap="square">
            <a:spAutoFit/>
          </a:bodyPr>
          <a:lstStyle/>
          <a:p>
            <a:pPr>
              <a:lnSpc>
                <a:spcPct val="150000"/>
              </a:lnSpc>
            </a:pPr>
            <a:r>
              <a:rPr lang="zh-CN" altLang="en-US" sz="2400" b="1" dirty="0">
                <a:latin typeface="+mn-ea"/>
              </a:rPr>
              <a:t>章回处理</a:t>
            </a:r>
            <a:r>
              <a:rPr lang="en-US" altLang="zh-CN" sz="2400" b="1" dirty="0">
                <a:latin typeface="+mn-ea"/>
              </a:rPr>
              <a:t>——</a:t>
            </a:r>
            <a:r>
              <a:rPr lang="zh-CN" altLang="zh-CN" sz="2400" b="1" dirty="0">
                <a:latin typeface="+mn-ea"/>
              </a:rPr>
              <a:t>红楼梦之平均段落数与字数</a:t>
            </a:r>
            <a:endParaRPr lang="en-US" altLang="zh-CN" sz="2400" b="1" dirty="0">
              <a:latin typeface="+mn-ea"/>
            </a:endParaRPr>
          </a:p>
        </p:txBody>
      </p:sp>
      <p:sp>
        <p:nvSpPr>
          <p:cNvPr id="3" name="矩形 2">
            <a:extLst>
              <a:ext uri="{FF2B5EF4-FFF2-40B4-BE49-F238E27FC236}">
                <a16:creationId xmlns:a16="http://schemas.microsoft.com/office/drawing/2014/main" id="{6792791C-0338-4595-942E-A7B52E280EFA}"/>
              </a:ext>
            </a:extLst>
          </p:cNvPr>
          <p:cNvSpPr/>
          <p:nvPr/>
        </p:nvSpPr>
        <p:spPr>
          <a:xfrm>
            <a:off x="776097" y="1288561"/>
            <a:ext cx="11039455" cy="1695336"/>
          </a:xfrm>
          <a:prstGeom prst="rect">
            <a:avLst/>
          </a:prstGeom>
        </p:spPr>
        <p:txBody>
          <a:bodyPr wrap="square">
            <a:spAutoFit/>
          </a:bodyPr>
          <a:lstStyle/>
          <a:p>
            <a:pPr>
              <a:lnSpc>
                <a:spcPct val="150000"/>
              </a:lnSpc>
            </a:pPr>
            <a:r>
              <a:rPr lang="zh-CN" altLang="zh-CN" sz="2400" dirty="0"/>
              <a:t>在上面的代码中，我们可以很容易的计算出每一回的段落数，也能计算出每一回的字符总数，那就用散点图来看看，它们大致是什么分布。</a:t>
            </a:r>
            <a:endParaRPr lang="en-US" altLang="zh-CN" sz="2400" dirty="0"/>
          </a:p>
          <a:p>
            <a:pPr>
              <a:lnSpc>
                <a:spcPct val="150000"/>
              </a:lnSpc>
            </a:pPr>
            <a:r>
              <a:rPr lang="zh-CN" altLang="zh-CN" sz="2400" dirty="0"/>
              <a:t>计算每一回的段落数和字符总数</a:t>
            </a:r>
            <a:r>
              <a:rPr lang="zh-CN" altLang="en-US" sz="2400" dirty="0"/>
              <a:t>。</a:t>
            </a:r>
            <a:endParaRPr lang="zh-CN" altLang="zh-CN" sz="2400" dirty="0"/>
          </a:p>
        </p:txBody>
      </p:sp>
      <p:pic>
        <p:nvPicPr>
          <p:cNvPr id="5" name="图片 4">
            <a:extLst>
              <a:ext uri="{FF2B5EF4-FFF2-40B4-BE49-F238E27FC236}">
                <a16:creationId xmlns:a16="http://schemas.microsoft.com/office/drawing/2014/main" id="{DF8C621A-F8FE-42BB-A0B4-CA6D0F8CF561}"/>
              </a:ext>
            </a:extLst>
          </p:cNvPr>
          <p:cNvPicPr>
            <a:picLocks noChangeAspect="1"/>
          </p:cNvPicPr>
          <p:nvPr/>
        </p:nvPicPr>
        <p:blipFill>
          <a:blip r:embed="rId3"/>
          <a:stretch>
            <a:fillRect/>
          </a:stretch>
        </p:blipFill>
        <p:spPr>
          <a:xfrm>
            <a:off x="1810992" y="3246936"/>
            <a:ext cx="7492034" cy="2679270"/>
          </a:xfrm>
          <a:prstGeom prst="rect">
            <a:avLst/>
          </a:prstGeom>
        </p:spPr>
        <p:style>
          <a:lnRef idx="1">
            <a:schemeClr val="dk1"/>
          </a:lnRef>
          <a:fillRef idx="2">
            <a:schemeClr val="dk1"/>
          </a:fillRef>
          <a:effectRef idx="1">
            <a:schemeClr val="dk1"/>
          </a:effectRef>
          <a:fontRef idx="minor">
            <a:schemeClr val="dk1"/>
          </a:fontRef>
        </p:style>
      </p:pic>
    </p:spTree>
    <p:extLst>
      <p:ext uri="{BB962C8B-B14F-4D97-AF65-F5344CB8AC3E}">
        <p14:creationId xmlns:p14="http://schemas.microsoft.com/office/powerpoint/2010/main" val="2472516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itchFamily="34" charset="-122"/>
                <a:ea typeface="微软雅黑" pitchFamily="34" charset="-122"/>
              </a:rPr>
              <a:t>中文文本分析相关库</a:t>
            </a:r>
          </a:p>
        </p:txBody>
      </p:sp>
      <p:grpSp>
        <p:nvGrpSpPr>
          <p:cNvPr id="56" name="组合 55">
            <a:extLst>
              <a:ext uri="{FF2B5EF4-FFF2-40B4-BE49-F238E27FC236}">
                <a16:creationId xmlns:a16="http://schemas.microsoft.com/office/drawing/2014/main" id="{B3ECA4EB-10D1-4B65-B604-4032302CDAF4}"/>
              </a:ext>
            </a:extLst>
          </p:cNvPr>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a:extLst>
                <a:ext uri="{FF2B5EF4-FFF2-40B4-BE49-F238E27FC236}">
                  <a16:creationId xmlns:a16="http://schemas.microsoft.com/office/drawing/2014/main" id="{FF372EA1-AB4F-47B1-B450-59AB8827ECD5}"/>
                </a:ext>
              </a:extLst>
            </p:cNvPr>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微软雅黑"/>
              </a:endParaRPr>
            </a:p>
          </p:txBody>
        </p:sp>
        <p:sp>
          <p:nvSpPr>
            <p:cNvPr id="58" name="椭圆 57">
              <a:extLst>
                <a:ext uri="{FF2B5EF4-FFF2-40B4-BE49-F238E27FC236}">
                  <a16:creationId xmlns:a16="http://schemas.microsoft.com/office/drawing/2014/main" id="{0BEE7D95-9E9C-4C6D-91AA-6429F74B9F98}"/>
                </a:ext>
              </a:extLst>
            </p:cNvPr>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微软雅黑"/>
              </a:endParaRPr>
            </a:p>
          </p:txBody>
        </p:sp>
      </p:grpSp>
      <p:cxnSp>
        <p:nvCxnSpPr>
          <p:cNvPr id="20" name="直接连接符 19">
            <a:extLst>
              <a:ext uri="{FF2B5EF4-FFF2-40B4-BE49-F238E27FC236}">
                <a16:creationId xmlns:a16="http://schemas.microsoft.com/office/drawing/2014/main" id="{C4FBB3C1-88AA-4E76-B54C-31018E3BFAA0}"/>
              </a:ext>
            </a:extLst>
          </p:cNvPr>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2" name="矩形 1">
            <a:extLst>
              <a:ext uri="{FF2B5EF4-FFF2-40B4-BE49-F238E27FC236}">
                <a16:creationId xmlns:a16="http://schemas.microsoft.com/office/drawing/2014/main" id="{6CBA683F-B27F-45C2-8BD8-11CF54284B25}"/>
              </a:ext>
            </a:extLst>
          </p:cNvPr>
          <p:cNvSpPr/>
          <p:nvPr/>
        </p:nvSpPr>
        <p:spPr>
          <a:xfrm>
            <a:off x="530360" y="904462"/>
            <a:ext cx="11267388" cy="669863"/>
          </a:xfrm>
          <a:prstGeom prst="rect">
            <a:avLst/>
          </a:prstGeom>
        </p:spPr>
        <p:txBody>
          <a:bodyPr wrap="square">
            <a:spAutoFit/>
          </a:bodyPr>
          <a:lstStyle/>
          <a:p>
            <a:pPr>
              <a:lnSpc>
                <a:spcPct val="150000"/>
              </a:lnSpc>
              <a:spcAft>
                <a:spcPts val="1200"/>
              </a:spcAft>
            </a:pPr>
            <a:r>
              <a:rPr lang="zh-CN" altLang="en-US" sz="2800" b="1" dirty="0"/>
              <a:t>中文分词</a:t>
            </a:r>
            <a:r>
              <a:rPr lang="en-US" altLang="zh-CN" sz="2800" b="1" dirty="0" err="1"/>
              <a:t>jieba</a:t>
            </a:r>
            <a:r>
              <a:rPr lang="zh-CN" altLang="en-US" sz="2800" b="1" dirty="0"/>
              <a:t>库</a:t>
            </a:r>
            <a:r>
              <a:rPr lang="en-US" altLang="zh-CN" sz="2800" b="1" dirty="0"/>
              <a:t>——</a:t>
            </a:r>
            <a:r>
              <a:rPr lang="en-US" altLang="zh-CN" sz="2800" b="1" dirty="0" err="1"/>
              <a:t>jieba</a:t>
            </a:r>
            <a:r>
              <a:rPr lang="zh-CN" altLang="zh-CN" sz="2800" b="1" dirty="0"/>
              <a:t>库主要函数</a:t>
            </a:r>
          </a:p>
        </p:txBody>
      </p:sp>
      <p:sp>
        <p:nvSpPr>
          <p:cNvPr id="3" name="矩形 2">
            <a:extLst>
              <a:ext uri="{FF2B5EF4-FFF2-40B4-BE49-F238E27FC236}">
                <a16:creationId xmlns:a16="http://schemas.microsoft.com/office/drawing/2014/main" id="{8DA40F73-38CD-4A57-92B9-AA6DBB0F6977}"/>
              </a:ext>
            </a:extLst>
          </p:cNvPr>
          <p:cNvSpPr/>
          <p:nvPr/>
        </p:nvSpPr>
        <p:spPr>
          <a:xfrm>
            <a:off x="530360" y="1701708"/>
            <a:ext cx="8186857" cy="461665"/>
          </a:xfrm>
          <a:prstGeom prst="rect">
            <a:avLst/>
          </a:prstGeom>
        </p:spPr>
        <p:txBody>
          <a:bodyPr wrap="none">
            <a:spAutoFit/>
          </a:bodyPr>
          <a:lstStyle/>
          <a:p>
            <a:r>
              <a:rPr lang="zh-CN" altLang="zh-CN" sz="2400" dirty="0">
                <a:solidFill>
                  <a:srgbClr val="000000"/>
                </a:solidFill>
                <a:latin typeface="+mn-ea"/>
                <a:cs typeface="Times New Roman" panose="02020603050405020304" pitchFamily="18" charset="0"/>
              </a:rPr>
              <a:t>精确模式分词：试图将句子最精确地切开，适合文本分析。</a:t>
            </a:r>
            <a:endParaRPr lang="zh-CN" altLang="en-US" sz="2400" dirty="0">
              <a:latin typeface="+mn-ea"/>
            </a:endParaRPr>
          </a:p>
        </p:txBody>
      </p:sp>
      <p:grpSp>
        <p:nvGrpSpPr>
          <p:cNvPr id="6" name="组合 5">
            <a:extLst>
              <a:ext uri="{FF2B5EF4-FFF2-40B4-BE49-F238E27FC236}">
                <a16:creationId xmlns:a16="http://schemas.microsoft.com/office/drawing/2014/main" id="{5784E609-D20C-419F-B37B-8E07F1141F92}"/>
              </a:ext>
            </a:extLst>
          </p:cNvPr>
          <p:cNvGrpSpPr/>
          <p:nvPr/>
        </p:nvGrpSpPr>
        <p:grpSpPr>
          <a:xfrm>
            <a:off x="530360" y="2290756"/>
            <a:ext cx="10744200" cy="2224463"/>
            <a:chOff x="530360" y="2290756"/>
            <a:chExt cx="10744200" cy="2224463"/>
          </a:xfrm>
        </p:grpSpPr>
        <p:pic>
          <p:nvPicPr>
            <p:cNvPr id="5" name="图片 4">
              <a:extLst>
                <a:ext uri="{FF2B5EF4-FFF2-40B4-BE49-F238E27FC236}">
                  <a16:creationId xmlns:a16="http://schemas.microsoft.com/office/drawing/2014/main" id="{6C8A090E-A6D0-425B-A81D-36B4CFD04357}"/>
                </a:ext>
              </a:extLst>
            </p:cNvPr>
            <p:cNvPicPr>
              <a:picLocks noChangeAspect="1"/>
            </p:cNvPicPr>
            <p:nvPr/>
          </p:nvPicPr>
          <p:blipFill rotWithShape="1">
            <a:blip r:embed="rId3"/>
            <a:srcRect b="64950"/>
            <a:stretch/>
          </p:blipFill>
          <p:spPr>
            <a:xfrm>
              <a:off x="530360" y="2290756"/>
              <a:ext cx="10744200" cy="1280203"/>
            </a:xfrm>
            <a:prstGeom prst="rect">
              <a:avLst/>
            </a:prstGeom>
          </p:spPr>
        </p:pic>
        <p:pic>
          <p:nvPicPr>
            <p:cNvPr id="11" name="图片 10">
              <a:extLst>
                <a:ext uri="{FF2B5EF4-FFF2-40B4-BE49-F238E27FC236}">
                  <a16:creationId xmlns:a16="http://schemas.microsoft.com/office/drawing/2014/main" id="{616DDBE3-7B35-40CF-B085-76790810C4E6}"/>
                </a:ext>
              </a:extLst>
            </p:cNvPr>
            <p:cNvPicPr>
              <a:picLocks noChangeAspect="1"/>
            </p:cNvPicPr>
            <p:nvPr/>
          </p:nvPicPr>
          <p:blipFill rotWithShape="1">
            <a:blip r:embed="rId3"/>
            <a:srcRect t="74147"/>
            <a:stretch/>
          </p:blipFill>
          <p:spPr>
            <a:xfrm>
              <a:off x="530360" y="3570959"/>
              <a:ext cx="10744200" cy="944260"/>
            </a:xfrm>
            <a:prstGeom prst="rect">
              <a:avLst/>
            </a:prstGeom>
          </p:spPr>
        </p:pic>
      </p:grpSp>
    </p:spTree>
    <p:extLst>
      <p:ext uri="{BB962C8B-B14F-4D97-AF65-F5344CB8AC3E}">
        <p14:creationId xmlns:p14="http://schemas.microsoft.com/office/powerpoint/2010/main" val="3710921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itchFamily="34" charset="-122"/>
                <a:ea typeface="微软雅黑" pitchFamily="34" charset="-122"/>
              </a:rPr>
              <a:t>中文文本分析实例</a:t>
            </a:r>
            <a:r>
              <a:rPr lang="en-US" altLang="zh-CN" sz="2400" b="1" spc="300" dirty="0">
                <a:solidFill>
                  <a:srgbClr val="1E6787"/>
                </a:solidFill>
                <a:latin typeface="微软雅黑" pitchFamily="34" charset="-122"/>
                <a:ea typeface="微软雅黑" pitchFamily="34" charset="-122"/>
              </a:rPr>
              <a:t>《</a:t>
            </a:r>
            <a:r>
              <a:rPr lang="zh-CN" altLang="en-US" sz="2400" b="1" spc="300" dirty="0">
                <a:solidFill>
                  <a:srgbClr val="1E6787"/>
                </a:solidFill>
                <a:latin typeface="微软雅黑" pitchFamily="34" charset="-122"/>
                <a:ea typeface="微软雅黑" pitchFamily="34" charset="-122"/>
              </a:rPr>
              <a:t>红楼梦</a:t>
            </a:r>
            <a:r>
              <a:rPr lang="en-US" altLang="zh-CN" sz="2400" b="1" spc="300" dirty="0">
                <a:solidFill>
                  <a:srgbClr val="1E6787"/>
                </a:solidFill>
                <a:latin typeface="微软雅黑" pitchFamily="34" charset="-122"/>
                <a:ea typeface="微软雅黑" pitchFamily="34" charset="-122"/>
              </a:rPr>
              <a:t>》</a:t>
            </a:r>
            <a:endParaRPr lang="zh-CN" altLang="en-US" sz="2400" b="1" spc="300" dirty="0">
              <a:solidFill>
                <a:srgbClr val="1E6787"/>
              </a:solidFill>
              <a:latin typeface="微软雅黑" pitchFamily="34" charset="-122"/>
              <a:ea typeface="微软雅黑" pitchFamily="34" charset="-122"/>
            </a:endParaRPr>
          </a:p>
        </p:txBody>
      </p:sp>
      <p:grpSp>
        <p:nvGrpSpPr>
          <p:cNvPr id="56" name="组合 55">
            <a:extLst>
              <a:ext uri="{FF2B5EF4-FFF2-40B4-BE49-F238E27FC236}">
                <a16:creationId xmlns:a16="http://schemas.microsoft.com/office/drawing/2014/main" id="{B3ECA4EB-10D1-4B65-B604-4032302CDAF4}"/>
              </a:ext>
            </a:extLst>
          </p:cNvPr>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a:extLst>
                <a:ext uri="{FF2B5EF4-FFF2-40B4-BE49-F238E27FC236}">
                  <a16:creationId xmlns:a16="http://schemas.microsoft.com/office/drawing/2014/main" id="{FF372EA1-AB4F-47B1-B450-59AB8827ECD5}"/>
                </a:ext>
              </a:extLst>
            </p:cNvPr>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微软雅黑"/>
              </a:endParaRPr>
            </a:p>
          </p:txBody>
        </p:sp>
        <p:sp>
          <p:nvSpPr>
            <p:cNvPr id="58" name="椭圆 57">
              <a:extLst>
                <a:ext uri="{FF2B5EF4-FFF2-40B4-BE49-F238E27FC236}">
                  <a16:creationId xmlns:a16="http://schemas.microsoft.com/office/drawing/2014/main" id="{0BEE7D95-9E9C-4C6D-91AA-6429F74B9F98}"/>
                </a:ext>
              </a:extLst>
            </p:cNvPr>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微软雅黑"/>
              </a:endParaRPr>
            </a:p>
          </p:txBody>
        </p:sp>
      </p:grpSp>
      <p:cxnSp>
        <p:nvCxnSpPr>
          <p:cNvPr id="20" name="直接连接符 19">
            <a:extLst>
              <a:ext uri="{FF2B5EF4-FFF2-40B4-BE49-F238E27FC236}">
                <a16:creationId xmlns:a16="http://schemas.microsoft.com/office/drawing/2014/main" id="{C4FBB3C1-88AA-4E76-B54C-31018E3BFAA0}"/>
              </a:ext>
            </a:extLst>
          </p:cNvPr>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2" name="矩形 1">
            <a:extLst>
              <a:ext uri="{FF2B5EF4-FFF2-40B4-BE49-F238E27FC236}">
                <a16:creationId xmlns:a16="http://schemas.microsoft.com/office/drawing/2014/main" id="{6CBA683F-B27F-45C2-8BD8-11CF54284B25}"/>
              </a:ext>
            </a:extLst>
          </p:cNvPr>
          <p:cNvSpPr/>
          <p:nvPr/>
        </p:nvSpPr>
        <p:spPr>
          <a:xfrm>
            <a:off x="786100" y="707504"/>
            <a:ext cx="10942074" cy="581057"/>
          </a:xfrm>
          <a:prstGeom prst="rect">
            <a:avLst/>
          </a:prstGeom>
        </p:spPr>
        <p:txBody>
          <a:bodyPr wrap="square">
            <a:spAutoFit/>
          </a:bodyPr>
          <a:lstStyle/>
          <a:p>
            <a:pPr>
              <a:lnSpc>
                <a:spcPct val="150000"/>
              </a:lnSpc>
            </a:pPr>
            <a:r>
              <a:rPr lang="zh-CN" altLang="en-US" sz="2400" b="1" dirty="0">
                <a:latin typeface="+mn-ea"/>
              </a:rPr>
              <a:t>章回处理</a:t>
            </a:r>
            <a:r>
              <a:rPr lang="en-US" altLang="zh-CN" sz="2400" b="1" dirty="0">
                <a:latin typeface="+mn-ea"/>
              </a:rPr>
              <a:t>——</a:t>
            </a:r>
            <a:r>
              <a:rPr lang="zh-CN" altLang="zh-CN" sz="2400" b="1" dirty="0">
                <a:latin typeface="+mn-ea"/>
              </a:rPr>
              <a:t>红楼梦之平均段落数与字数</a:t>
            </a:r>
            <a:endParaRPr lang="en-US" altLang="zh-CN" sz="2400" b="1" dirty="0">
              <a:latin typeface="+mn-ea"/>
            </a:endParaRPr>
          </a:p>
        </p:txBody>
      </p:sp>
      <p:sp>
        <p:nvSpPr>
          <p:cNvPr id="3" name="矩形 2">
            <a:extLst>
              <a:ext uri="{FF2B5EF4-FFF2-40B4-BE49-F238E27FC236}">
                <a16:creationId xmlns:a16="http://schemas.microsoft.com/office/drawing/2014/main" id="{6792791C-0338-4595-942E-A7B52E280EFA}"/>
              </a:ext>
            </a:extLst>
          </p:cNvPr>
          <p:cNvSpPr/>
          <p:nvPr/>
        </p:nvSpPr>
        <p:spPr>
          <a:xfrm>
            <a:off x="776097" y="1288561"/>
            <a:ext cx="11039455" cy="587340"/>
          </a:xfrm>
          <a:prstGeom prst="rect">
            <a:avLst/>
          </a:prstGeom>
        </p:spPr>
        <p:txBody>
          <a:bodyPr wrap="square">
            <a:spAutoFit/>
          </a:bodyPr>
          <a:lstStyle/>
          <a:p>
            <a:pPr>
              <a:lnSpc>
                <a:spcPct val="150000"/>
              </a:lnSpc>
            </a:pPr>
            <a:r>
              <a:rPr lang="zh-CN" altLang="zh-CN" sz="2400" dirty="0"/>
              <a:t>绘制散点图</a:t>
            </a:r>
            <a:endParaRPr lang="zh-CN" altLang="zh-CN" sz="3200" dirty="0"/>
          </a:p>
        </p:txBody>
      </p:sp>
      <p:pic>
        <p:nvPicPr>
          <p:cNvPr id="7" name="图片 6">
            <a:extLst>
              <a:ext uri="{FF2B5EF4-FFF2-40B4-BE49-F238E27FC236}">
                <a16:creationId xmlns:a16="http://schemas.microsoft.com/office/drawing/2014/main" id="{953CE924-C626-4735-9109-44358DE49216}"/>
              </a:ext>
            </a:extLst>
          </p:cNvPr>
          <p:cNvPicPr>
            <a:picLocks noChangeAspect="1"/>
          </p:cNvPicPr>
          <p:nvPr/>
        </p:nvPicPr>
        <p:blipFill>
          <a:blip r:embed="rId3"/>
          <a:stretch>
            <a:fillRect/>
          </a:stretch>
        </p:blipFill>
        <p:spPr>
          <a:xfrm>
            <a:off x="205409" y="1982810"/>
            <a:ext cx="11986591" cy="2437188"/>
          </a:xfrm>
          <a:prstGeom prst="rect">
            <a:avLst/>
          </a:prstGeom>
        </p:spPr>
        <p:style>
          <a:lnRef idx="1">
            <a:schemeClr val="dk1"/>
          </a:lnRef>
          <a:fillRef idx="2">
            <a:schemeClr val="dk1"/>
          </a:fillRef>
          <a:effectRef idx="1">
            <a:schemeClr val="dk1"/>
          </a:effectRef>
          <a:fontRef idx="minor">
            <a:schemeClr val="dk1"/>
          </a:fontRef>
        </p:style>
      </p:pic>
    </p:spTree>
    <p:extLst>
      <p:ext uri="{BB962C8B-B14F-4D97-AF65-F5344CB8AC3E}">
        <p14:creationId xmlns:p14="http://schemas.microsoft.com/office/powerpoint/2010/main" val="234813558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itchFamily="34" charset="-122"/>
                <a:ea typeface="微软雅黑" pitchFamily="34" charset="-122"/>
              </a:rPr>
              <a:t>中文文本分析实例</a:t>
            </a:r>
            <a:r>
              <a:rPr lang="en-US" altLang="zh-CN" sz="2400" b="1" spc="300" dirty="0">
                <a:solidFill>
                  <a:srgbClr val="1E6787"/>
                </a:solidFill>
                <a:latin typeface="微软雅黑" pitchFamily="34" charset="-122"/>
                <a:ea typeface="微软雅黑" pitchFamily="34" charset="-122"/>
              </a:rPr>
              <a:t>《</a:t>
            </a:r>
            <a:r>
              <a:rPr lang="zh-CN" altLang="en-US" sz="2400" b="1" spc="300" dirty="0">
                <a:solidFill>
                  <a:srgbClr val="1E6787"/>
                </a:solidFill>
                <a:latin typeface="微软雅黑" pitchFamily="34" charset="-122"/>
                <a:ea typeface="微软雅黑" pitchFamily="34" charset="-122"/>
              </a:rPr>
              <a:t>红楼梦</a:t>
            </a:r>
            <a:r>
              <a:rPr lang="en-US" altLang="zh-CN" sz="2400" b="1" spc="300" dirty="0">
                <a:solidFill>
                  <a:srgbClr val="1E6787"/>
                </a:solidFill>
                <a:latin typeface="微软雅黑" pitchFamily="34" charset="-122"/>
                <a:ea typeface="微软雅黑" pitchFamily="34" charset="-122"/>
              </a:rPr>
              <a:t>》</a:t>
            </a:r>
            <a:endParaRPr lang="zh-CN" altLang="en-US" sz="2400" b="1" spc="300" dirty="0">
              <a:solidFill>
                <a:srgbClr val="1E6787"/>
              </a:solidFill>
              <a:latin typeface="微软雅黑" pitchFamily="34" charset="-122"/>
              <a:ea typeface="微软雅黑" pitchFamily="34" charset="-122"/>
            </a:endParaRPr>
          </a:p>
        </p:txBody>
      </p:sp>
      <p:grpSp>
        <p:nvGrpSpPr>
          <p:cNvPr id="56" name="组合 55">
            <a:extLst>
              <a:ext uri="{FF2B5EF4-FFF2-40B4-BE49-F238E27FC236}">
                <a16:creationId xmlns:a16="http://schemas.microsoft.com/office/drawing/2014/main" id="{B3ECA4EB-10D1-4B65-B604-4032302CDAF4}"/>
              </a:ext>
            </a:extLst>
          </p:cNvPr>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a:extLst>
                <a:ext uri="{FF2B5EF4-FFF2-40B4-BE49-F238E27FC236}">
                  <a16:creationId xmlns:a16="http://schemas.microsoft.com/office/drawing/2014/main" id="{FF372EA1-AB4F-47B1-B450-59AB8827ECD5}"/>
                </a:ext>
              </a:extLst>
            </p:cNvPr>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微软雅黑"/>
              </a:endParaRPr>
            </a:p>
          </p:txBody>
        </p:sp>
        <p:sp>
          <p:nvSpPr>
            <p:cNvPr id="58" name="椭圆 57">
              <a:extLst>
                <a:ext uri="{FF2B5EF4-FFF2-40B4-BE49-F238E27FC236}">
                  <a16:creationId xmlns:a16="http://schemas.microsoft.com/office/drawing/2014/main" id="{0BEE7D95-9E9C-4C6D-91AA-6429F74B9F98}"/>
                </a:ext>
              </a:extLst>
            </p:cNvPr>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微软雅黑"/>
              </a:endParaRPr>
            </a:p>
          </p:txBody>
        </p:sp>
      </p:grpSp>
      <p:cxnSp>
        <p:nvCxnSpPr>
          <p:cNvPr id="20" name="直接连接符 19">
            <a:extLst>
              <a:ext uri="{FF2B5EF4-FFF2-40B4-BE49-F238E27FC236}">
                <a16:creationId xmlns:a16="http://schemas.microsoft.com/office/drawing/2014/main" id="{C4FBB3C1-88AA-4E76-B54C-31018E3BFAA0}"/>
              </a:ext>
            </a:extLst>
          </p:cNvPr>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2" name="矩形 1">
            <a:extLst>
              <a:ext uri="{FF2B5EF4-FFF2-40B4-BE49-F238E27FC236}">
                <a16:creationId xmlns:a16="http://schemas.microsoft.com/office/drawing/2014/main" id="{6CBA683F-B27F-45C2-8BD8-11CF54284B25}"/>
              </a:ext>
            </a:extLst>
          </p:cNvPr>
          <p:cNvSpPr/>
          <p:nvPr/>
        </p:nvSpPr>
        <p:spPr>
          <a:xfrm>
            <a:off x="786100" y="707504"/>
            <a:ext cx="10942074" cy="581057"/>
          </a:xfrm>
          <a:prstGeom prst="rect">
            <a:avLst/>
          </a:prstGeom>
        </p:spPr>
        <p:txBody>
          <a:bodyPr wrap="square">
            <a:spAutoFit/>
          </a:bodyPr>
          <a:lstStyle/>
          <a:p>
            <a:pPr>
              <a:lnSpc>
                <a:spcPct val="150000"/>
              </a:lnSpc>
            </a:pPr>
            <a:r>
              <a:rPr lang="zh-CN" altLang="en-US" sz="2400" b="1" dirty="0">
                <a:latin typeface="+mn-ea"/>
              </a:rPr>
              <a:t>章回处理</a:t>
            </a:r>
            <a:r>
              <a:rPr lang="en-US" altLang="zh-CN" sz="2400" b="1" dirty="0">
                <a:latin typeface="+mn-ea"/>
              </a:rPr>
              <a:t>——</a:t>
            </a:r>
            <a:r>
              <a:rPr lang="zh-CN" altLang="zh-CN" sz="2400" b="1" dirty="0">
                <a:latin typeface="+mn-ea"/>
              </a:rPr>
              <a:t>红楼梦之平均段落数与字数</a:t>
            </a:r>
            <a:endParaRPr lang="en-US" altLang="zh-CN" sz="2400" b="1" dirty="0">
              <a:latin typeface="+mn-ea"/>
            </a:endParaRPr>
          </a:p>
        </p:txBody>
      </p:sp>
      <p:sp>
        <p:nvSpPr>
          <p:cNvPr id="3" name="矩形 2">
            <a:extLst>
              <a:ext uri="{FF2B5EF4-FFF2-40B4-BE49-F238E27FC236}">
                <a16:creationId xmlns:a16="http://schemas.microsoft.com/office/drawing/2014/main" id="{6792791C-0338-4595-942E-A7B52E280EFA}"/>
              </a:ext>
            </a:extLst>
          </p:cNvPr>
          <p:cNvSpPr/>
          <p:nvPr/>
        </p:nvSpPr>
        <p:spPr>
          <a:xfrm>
            <a:off x="776097" y="1288561"/>
            <a:ext cx="11039455" cy="587340"/>
          </a:xfrm>
          <a:prstGeom prst="rect">
            <a:avLst/>
          </a:prstGeom>
        </p:spPr>
        <p:txBody>
          <a:bodyPr wrap="square">
            <a:spAutoFit/>
          </a:bodyPr>
          <a:lstStyle/>
          <a:p>
            <a:pPr>
              <a:lnSpc>
                <a:spcPct val="150000"/>
              </a:lnSpc>
            </a:pPr>
            <a:r>
              <a:rPr lang="zh-CN" altLang="zh-CN" sz="2400" dirty="0"/>
              <a:t>绘制散点图</a:t>
            </a:r>
            <a:endParaRPr lang="zh-CN" altLang="zh-CN" sz="3200" dirty="0"/>
          </a:p>
        </p:txBody>
      </p:sp>
      <p:pic>
        <p:nvPicPr>
          <p:cNvPr id="9" name="图片 8">
            <a:extLst>
              <a:ext uri="{FF2B5EF4-FFF2-40B4-BE49-F238E27FC236}">
                <a16:creationId xmlns:a16="http://schemas.microsoft.com/office/drawing/2014/main" id="{61A8C2C6-0BE0-4393-8FE0-4D5BA5666945}"/>
              </a:ext>
            </a:extLst>
          </p:cNvPr>
          <p:cNvPicPr>
            <a:picLocks noChangeAspect="1"/>
          </p:cNvPicPr>
          <p:nvPr/>
        </p:nvPicPr>
        <p:blipFill rotWithShape="1">
          <a:blip r:embed="rId3">
            <a:extLst>
              <a:ext uri="{28A0092B-C50C-407E-A947-70E740481C1C}">
                <a14:useLocalDpi xmlns:a14="http://schemas.microsoft.com/office/drawing/2010/main" val="0"/>
              </a:ext>
            </a:extLst>
          </a:blip>
          <a:srcRect l="6408" t="7175" r="9184"/>
          <a:stretch/>
        </p:blipFill>
        <p:spPr>
          <a:xfrm>
            <a:off x="422348" y="863818"/>
            <a:ext cx="11039455" cy="5994182"/>
          </a:xfrm>
          <a:prstGeom prst="rect">
            <a:avLst/>
          </a:prstGeom>
        </p:spPr>
        <p:style>
          <a:lnRef idx="1">
            <a:schemeClr val="dk1"/>
          </a:lnRef>
          <a:fillRef idx="2">
            <a:schemeClr val="dk1"/>
          </a:fillRef>
          <a:effectRef idx="1">
            <a:schemeClr val="dk1"/>
          </a:effectRef>
          <a:fontRef idx="minor">
            <a:schemeClr val="dk1"/>
          </a:fontRef>
        </p:style>
      </p:pic>
    </p:spTree>
    <p:extLst>
      <p:ext uri="{BB962C8B-B14F-4D97-AF65-F5344CB8AC3E}">
        <p14:creationId xmlns:p14="http://schemas.microsoft.com/office/powerpoint/2010/main" val="4826265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outVertical)">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itchFamily="34" charset="-122"/>
                <a:ea typeface="微软雅黑" pitchFamily="34" charset="-122"/>
              </a:rPr>
              <a:t>中文文本分析实例</a:t>
            </a:r>
            <a:r>
              <a:rPr lang="en-US" altLang="zh-CN" sz="2400" b="1" spc="300" dirty="0">
                <a:solidFill>
                  <a:srgbClr val="1E6787"/>
                </a:solidFill>
                <a:latin typeface="微软雅黑" pitchFamily="34" charset="-122"/>
                <a:ea typeface="微软雅黑" pitchFamily="34" charset="-122"/>
              </a:rPr>
              <a:t>《</a:t>
            </a:r>
            <a:r>
              <a:rPr lang="zh-CN" altLang="en-US" sz="2400" b="1" spc="300" dirty="0">
                <a:solidFill>
                  <a:srgbClr val="1E6787"/>
                </a:solidFill>
                <a:latin typeface="微软雅黑" pitchFamily="34" charset="-122"/>
                <a:ea typeface="微软雅黑" pitchFamily="34" charset="-122"/>
              </a:rPr>
              <a:t>红楼梦</a:t>
            </a:r>
            <a:r>
              <a:rPr lang="en-US" altLang="zh-CN" sz="2400" b="1" spc="300" dirty="0">
                <a:solidFill>
                  <a:srgbClr val="1E6787"/>
                </a:solidFill>
                <a:latin typeface="微软雅黑" pitchFamily="34" charset="-122"/>
                <a:ea typeface="微软雅黑" pitchFamily="34" charset="-122"/>
              </a:rPr>
              <a:t>》</a:t>
            </a:r>
            <a:endParaRPr lang="zh-CN" altLang="en-US" sz="2400" b="1" spc="300" dirty="0">
              <a:solidFill>
                <a:srgbClr val="1E6787"/>
              </a:solidFill>
              <a:latin typeface="微软雅黑" pitchFamily="34" charset="-122"/>
              <a:ea typeface="微软雅黑" pitchFamily="34" charset="-122"/>
            </a:endParaRPr>
          </a:p>
        </p:txBody>
      </p:sp>
      <p:grpSp>
        <p:nvGrpSpPr>
          <p:cNvPr id="56" name="组合 55">
            <a:extLst>
              <a:ext uri="{FF2B5EF4-FFF2-40B4-BE49-F238E27FC236}">
                <a16:creationId xmlns:a16="http://schemas.microsoft.com/office/drawing/2014/main" id="{B3ECA4EB-10D1-4B65-B604-4032302CDAF4}"/>
              </a:ext>
            </a:extLst>
          </p:cNvPr>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a:extLst>
                <a:ext uri="{FF2B5EF4-FFF2-40B4-BE49-F238E27FC236}">
                  <a16:creationId xmlns:a16="http://schemas.microsoft.com/office/drawing/2014/main" id="{FF372EA1-AB4F-47B1-B450-59AB8827ECD5}"/>
                </a:ext>
              </a:extLst>
            </p:cNvPr>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微软雅黑"/>
              </a:endParaRPr>
            </a:p>
          </p:txBody>
        </p:sp>
        <p:sp>
          <p:nvSpPr>
            <p:cNvPr id="58" name="椭圆 57">
              <a:extLst>
                <a:ext uri="{FF2B5EF4-FFF2-40B4-BE49-F238E27FC236}">
                  <a16:creationId xmlns:a16="http://schemas.microsoft.com/office/drawing/2014/main" id="{0BEE7D95-9E9C-4C6D-91AA-6429F74B9F98}"/>
                </a:ext>
              </a:extLst>
            </p:cNvPr>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微软雅黑"/>
              </a:endParaRPr>
            </a:p>
          </p:txBody>
        </p:sp>
      </p:grpSp>
      <p:cxnSp>
        <p:nvCxnSpPr>
          <p:cNvPr id="20" name="直接连接符 19">
            <a:extLst>
              <a:ext uri="{FF2B5EF4-FFF2-40B4-BE49-F238E27FC236}">
                <a16:creationId xmlns:a16="http://schemas.microsoft.com/office/drawing/2014/main" id="{C4FBB3C1-88AA-4E76-B54C-31018E3BFAA0}"/>
              </a:ext>
            </a:extLst>
          </p:cNvPr>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2" name="矩形 1">
            <a:extLst>
              <a:ext uri="{FF2B5EF4-FFF2-40B4-BE49-F238E27FC236}">
                <a16:creationId xmlns:a16="http://schemas.microsoft.com/office/drawing/2014/main" id="{6CBA683F-B27F-45C2-8BD8-11CF54284B25}"/>
              </a:ext>
            </a:extLst>
          </p:cNvPr>
          <p:cNvSpPr/>
          <p:nvPr/>
        </p:nvSpPr>
        <p:spPr>
          <a:xfrm>
            <a:off x="786100" y="707504"/>
            <a:ext cx="10942074" cy="581057"/>
          </a:xfrm>
          <a:prstGeom prst="rect">
            <a:avLst/>
          </a:prstGeom>
        </p:spPr>
        <p:txBody>
          <a:bodyPr wrap="square">
            <a:spAutoFit/>
          </a:bodyPr>
          <a:lstStyle/>
          <a:p>
            <a:pPr>
              <a:lnSpc>
                <a:spcPct val="150000"/>
              </a:lnSpc>
            </a:pPr>
            <a:r>
              <a:rPr lang="zh-CN" altLang="en-US" sz="2400" b="1" dirty="0">
                <a:latin typeface="+mn-ea"/>
              </a:rPr>
              <a:t>章回处理</a:t>
            </a:r>
            <a:r>
              <a:rPr lang="en-US" altLang="zh-CN" sz="2400" b="1" dirty="0">
                <a:latin typeface="+mn-ea"/>
              </a:rPr>
              <a:t>——</a:t>
            </a:r>
            <a:r>
              <a:rPr lang="zh-CN" altLang="zh-CN" sz="2400" b="1" dirty="0">
                <a:latin typeface="+mn-ea"/>
              </a:rPr>
              <a:t>红楼梦之人物社交关系网络</a:t>
            </a:r>
            <a:endParaRPr lang="en-US" altLang="zh-CN" sz="2400" b="1" dirty="0">
              <a:latin typeface="+mn-ea"/>
            </a:endParaRPr>
          </a:p>
        </p:txBody>
      </p:sp>
      <p:sp>
        <p:nvSpPr>
          <p:cNvPr id="3" name="矩形 2">
            <a:extLst>
              <a:ext uri="{FF2B5EF4-FFF2-40B4-BE49-F238E27FC236}">
                <a16:creationId xmlns:a16="http://schemas.microsoft.com/office/drawing/2014/main" id="{6792791C-0338-4595-942E-A7B52E280EFA}"/>
              </a:ext>
            </a:extLst>
          </p:cNvPr>
          <p:cNvSpPr/>
          <p:nvPr/>
        </p:nvSpPr>
        <p:spPr>
          <a:xfrm>
            <a:off x="776097" y="1397891"/>
            <a:ext cx="11039455" cy="461665"/>
          </a:xfrm>
          <a:prstGeom prst="rect">
            <a:avLst/>
          </a:prstGeom>
        </p:spPr>
        <p:txBody>
          <a:bodyPr wrap="square">
            <a:spAutoFit/>
          </a:bodyPr>
          <a:lstStyle/>
          <a:p>
            <a:pPr lvl="0"/>
            <a:r>
              <a:rPr lang="zh-CN" altLang="zh-CN" sz="2400" dirty="0"/>
              <a:t>提取《红楼梦》人名</a:t>
            </a:r>
          </a:p>
        </p:txBody>
      </p:sp>
      <p:sp>
        <p:nvSpPr>
          <p:cNvPr id="5" name="矩形 4">
            <a:extLst>
              <a:ext uri="{FF2B5EF4-FFF2-40B4-BE49-F238E27FC236}">
                <a16:creationId xmlns:a16="http://schemas.microsoft.com/office/drawing/2014/main" id="{AB09D6E5-9551-46B9-B2DF-950379503B0F}"/>
              </a:ext>
            </a:extLst>
          </p:cNvPr>
          <p:cNvSpPr/>
          <p:nvPr/>
        </p:nvSpPr>
        <p:spPr>
          <a:xfrm>
            <a:off x="674377" y="1968886"/>
            <a:ext cx="11381788" cy="3351046"/>
          </a:xfrm>
          <a:prstGeom prst="rect">
            <a:avLst/>
          </a:prstGeom>
        </p:spPr>
        <p:txBody>
          <a:bodyPr wrap="square">
            <a:spAutoFit/>
          </a:bodyPr>
          <a:lstStyle/>
          <a:p>
            <a:pPr indent="266700" algn="just">
              <a:lnSpc>
                <a:spcPct val="150000"/>
              </a:lnSpc>
              <a:spcAft>
                <a:spcPts val="0"/>
              </a:spcAft>
            </a:pPr>
            <a:r>
              <a:rPr lang="zh-CN" altLang="zh-CN" sz="2400" kern="100" dirty="0">
                <a:solidFill>
                  <a:srgbClr val="000000"/>
                </a:solidFill>
                <a:latin typeface="+mn-ea"/>
                <a:cs typeface="Times New Roman" panose="02020603050405020304" pitchFamily="18" charset="0"/>
              </a:rPr>
              <a:t>分析人物关系，首先我们需要将书中涉及到的人物姓名提取出来。我们利用在之前生成的《红楼梦》词频文件，抽取排名靠前的二十四个人物，研究他们之间的社交关系情况。简便起见，将这些人物名称存放在列表</a:t>
            </a:r>
            <a:r>
              <a:rPr lang="en-US" altLang="zh-CN" sz="2400" kern="100" dirty="0">
                <a:solidFill>
                  <a:srgbClr val="000000"/>
                </a:solidFill>
                <a:latin typeface="+mn-ea"/>
                <a:cs typeface="Times New Roman" panose="02020603050405020304" pitchFamily="18" charset="0"/>
              </a:rPr>
              <a:t>Names</a:t>
            </a:r>
            <a:r>
              <a:rPr lang="zh-CN" altLang="zh-CN" sz="2400" kern="100" dirty="0">
                <a:solidFill>
                  <a:srgbClr val="000000"/>
                </a:solidFill>
                <a:latin typeface="+mn-ea"/>
                <a:cs typeface="Times New Roman" panose="02020603050405020304" pitchFamily="18" charset="0"/>
              </a:rPr>
              <a:t>中。</a:t>
            </a:r>
            <a:r>
              <a:rPr lang="en-US" altLang="zh-CN" sz="2400" kern="100" dirty="0">
                <a:solidFill>
                  <a:srgbClr val="000000"/>
                </a:solidFill>
                <a:latin typeface="+mn-ea"/>
                <a:cs typeface="Times New Roman" panose="02020603050405020304" pitchFamily="18" charset="0"/>
              </a:rPr>
              <a:t> </a:t>
            </a:r>
            <a:endParaRPr lang="zh-CN" altLang="zh-CN" sz="2400" kern="100" dirty="0">
              <a:solidFill>
                <a:srgbClr val="000000"/>
              </a:solidFill>
              <a:latin typeface="+mn-ea"/>
              <a:cs typeface="Times New Roman" panose="02020603050405020304" pitchFamily="18" charset="0"/>
            </a:endParaRPr>
          </a:p>
          <a:p>
            <a:pPr indent="266700">
              <a:lnSpc>
                <a:spcPct val="150000"/>
              </a:lnSpc>
              <a:spcAft>
                <a:spcPts val="0"/>
              </a:spcAft>
            </a:pPr>
            <a:r>
              <a:rPr lang="en-US" altLang="zh-CN" sz="2400" kern="100" dirty="0">
                <a:solidFill>
                  <a:srgbClr val="3333FF"/>
                </a:solidFill>
                <a:latin typeface="Consolas" panose="020B0609020204030204" pitchFamily="49" charset="0"/>
              </a:rPr>
              <a:t>Names=['</a:t>
            </a:r>
            <a:r>
              <a:rPr lang="zh-CN" altLang="zh-CN" sz="2400" kern="100" dirty="0">
                <a:solidFill>
                  <a:srgbClr val="3333FF"/>
                </a:solidFill>
                <a:latin typeface="Consolas" panose="020B0609020204030204" pitchFamily="49" charset="0"/>
              </a:rPr>
              <a:t>宝玉</a:t>
            </a:r>
            <a:r>
              <a:rPr lang="en-US" altLang="zh-CN" sz="2400" kern="100" dirty="0">
                <a:solidFill>
                  <a:srgbClr val="3333FF"/>
                </a:solidFill>
                <a:latin typeface="Consolas" panose="020B0609020204030204" pitchFamily="49" charset="0"/>
              </a:rPr>
              <a:t>','</a:t>
            </a:r>
            <a:r>
              <a:rPr lang="zh-CN" altLang="zh-CN" sz="2400" kern="100" dirty="0">
                <a:solidFill>
                  <a:srgbClr val="3333FF"/>
                </a:solidFill>
                <a:latin typeface="Consolas" panose="020B0609020204030204" pitchFamily="49" charset="0"/>
              </a:rPr>
              <a:t>凤姐</a:t>
            </a:r>
            <a:r>
              <a:rPr lang="en-US" altLang="zh-CN" sz="2400" kern="100" dirty="0">
                <a:solidFill>
                  <a:srgbClr val="3333FF"/>
                </a:solidFill>
                <a:latin typeface="Consolas" panose="020B0609020204030204" pitchFamily="49" charset="0"/>
              </a:rPr>
              <a:t>','</a:t>
            </a:r>
            <a:r>
              <a:rPr lang="zh-CN" altLang="zh-CN" sz="2400" kern="100" dirty="0">
                <a:solidFill>
                  <a:srgbClr val="3333FF"/>
                </a:solidFill>
                <a:latin typeface="Consolas" panose="020B0609020204030204" pitchFamily="49" charset="0"/>
              </a:rPr>
              <a:t>贾母</a:t>
            </a:r>
            <a:r>
              <a:rPr lang="en-US" altLang="zh-CN" sz="2400" kern="100" dirty="0">
                <a:solidFill>
                  <a:srgbClr val="3333FF"/>
                </a:solidFill>
                <a:latin typeface="Consolas" panose="020B0609020204030204" pitchFamily="49" charset="0"/>
              </a:rPr>
              <a:t>','</a:t>
            </a:r>
            <a:r>
              <a:rPr lang="zh-CN" altLang="zh-CN" sz="2400" kern="100" dirty="0">
                <a:solidFill>
                  <a:srgbClr val="3333FF"/>
                </a:solidFill>
                <a:latin typeface="Consolas" panose="020B0609020204030204" pitchFamily="49" charset="0"/>
              </a:rPr>
              <a:t>黛玉</a:t>
            </a:r>
            <a:r>
              <a:rPr lang="en-US" altLang="zh-CN" sz="2400" kern="100" dirty="0">
                <a:solidFill>
                  <a:srgbClr val="3333FF"/>
                </a:solidFill>
                <a:latin typeface="Consolas" panose="020B0609020204030204" pitchFamily="49" charset="0"/>
              </a:rPr>
              <a:t>','</a:t>
            </a:r>
            <a:r>
              <a:rPr lang="zh-CN" altLang="zh-CN" sz="2400" kern="100" dirty="0">
                <a:solidFill>
                  <a:srgbClr val="3333FF"/>
                </a:solidFill>
                <a:latin typeface="Consolas" panose="020B0609020204030204" pitchFamily="49" charset="0"/>
              </a:rPr>
              <a:t>王夫人</a:t>
            </a:r>
            <a:r>
              <a:rPr lang="en-US" altLang="zh-CN" sz="2400" kern="100" dirty="0">
                <a:solidFill>
                  <a:srgbClr val="3333FF"/>
                </a:solidFill>
                <a:latin typeface="Consolas" panose="020B0609020204030204" pitchFamily="49" charset="0"/>
              </a:rPr>
              <a:t>','</a:t>
            </a:r>
            <a:r>
              <a:rPr lang="zh-CN" altLang="zh-CN" sz="2400" kern="100" dirty="0">
                <a:solidFill>
                  <a:srgbClr val="3333FF"/>
                </a:solidFill>
                <a:latin typeface="Consolas" panose="020B0609020204030204" pitchFamily="49" charset="0"/>
              </a:rPr>
              <a:t>老太太</a:t>
            </a:r>
            <a:r>
              <a:rPr lang="en-US" altLang="zh-CN" sz="2400" kern="100" dirty="0">
                <a:solidFill>
                  <a:srgbClr val="3333FF"/>
                </a:solidFill>
                <a:latin typeface="Consolas" panose="020B0609020204030204" pitchFamily="49" charset="0"/>
              </a:rPr>
              <a:t>','</a:t>
            </a:r>
            <a:r>
              <a:rPr lang="zh-CN" altLang="zh-CN" sz="2400" kern="100" dirty="0">
                <a:solidFill>
                  <a:srgbClr val="3333FF"/>
                </a:solidFill>
                <a:latin typeface="Consolas" panose="020B0609020204030204" pitchFamily="49" charset="0"/>
              </a:rPr>
              <a:t>袭人</a:t>
            </a:r>
            <a:r>
              <a:rPr lang="en-US" altLang="zh-CN" sz="2400" kern="100" dirty="0">
                <a:solidFill>
                  <a:srgbClr val="3333FF"/>
                </a:solidFill>
                <a:latin typeface="Consolas" panose="020B0609020204030204" pitchFamily="49" charset="0"/>
              </a:rPr>
              <a:t>','</a:t>
            </a:r>
            <a:r>
              <a:rPr lang="zh-CN" altLang="zh-CN" sz="2400" kern="100" dirty="0">
                <a:solidFill>
                  <a:srgbClr val="3333FF"/>
                </a:solidFill>
                <a:latin typeface="Consolas" panose="020B0609020204030204" pitchFamily="49" charset="0"/>
              </a:rPr>
              <a:t>贾琏</a:t>
            </a:r>
            <a:r>
              <a:rPr lang="en-US" altLang="zh-CN" sz="2400" kern="100" dirty="0">
                <a:solidFill>
                  <a:srgbClr val="3333FF"/>
                </a:solidFill>
                <a:latin typeface="Consolas" panose="020B0609020204030204" pitchFamily="49" charset="0"/>
              </a:rPr>
              <a:t>','</a:t>
            </a:r>
            <a:r>
              <a:rPr lang="zh-CN" altLang="zh-CN" sz="2400" kern="100" dirty="0">
                <a:solidFill>
                  <a:srgbClr val="3333FF"/>
                </a:solidFill>
                <a:latin typeface="Consolas" panose="020B0609020204030204" pitchFamily="49" charset="0"/>
              </a:rPr>
              <a:t>平儿</a:t>
            </a:r>
            <a:r>
              <a:rPr lang="en-US" altLang="zh-CN" sz="2400" kern="100" dirty="0">
                <a:solidFill>
                  <a:srgbClr val="3333FF"/>
                </a:solidFill>
                <a:latin typeface="Consolas" panose="020B0609020204030204" pitchFamily="49" charset="0"/>
              </a:rPr>
              <a:t>','</a:t>
            </a:r>
            <a:r>
              <a:rPr lang="zh-CN" altLang="zh-CN" sz="2400" kern="100" dirty="0">
                <a:solidFill>
                  <a:srgbClr val="3333FF"/>
                </a:solidFill>
                <a:latin typeface="Consolas" panose="020B0609020204030204" pitchFamily="49" charset="0"/>
              </a:rPr>
              <a:t>宝钗</a:t>
            </a:r>
            <a:r>
              <a:rPr lang="en-US" altLang="zh-CN" sz="2400" kern="100" dirty="0">
                <a:solidFill>
                  <a:srgbClr val="3333FF"/>
                </a:solidFill>
                <a:latin typeface="Consolas" panose="020B0609020204030204" pitchFamily="49" charset="0"/>
              </a:rPr>
              <a:t>','</a:t>
            </a:r>
            <a:r>
              <a:rPr lang="zh-CN" altLang="zh-CN" sz="2400" kern="100" dirty="0">
                <a:solidFill>
                  <a:srgbClr val="3333FF"/>
                </a:solidFill>
                <a:latin typeface="Consolas" panose="020B0609020204030204" pitchFamily="49" charset="0"/>
              </a:rPr>
              <a:t>薛姨妈</a:t>
            </a:r>
            <a:r>
              <a:rPr lang="en-US" altLang="zh-CN" sz="2400" kern="100" dirty="0">
                <a:solidFill>
                  <a:srgbClr val="3333FF"/>
                </a:solidFill>
                <a:latin typeface="Consolas" panose="020B0609020204030204" pitchFamily="49" charset="0"/>
              </a:rPr>
              <a:t>','</a:t>
            </a:r>
            <a:r>
              <a:rPr lang="zh-CN" altLang="zh-CN" sz="2400" kern="100" dirty="0">
                <a:solidFill>
                  <a:srgbClr val="3333FF"/>
                </a:solidFill>
                <a:latin typeface="Consolas" panose="020B0609020204030204" pitchFamily="49" charset="0"/>
              </a:rPr>
              <a:t>探春</a:t>
            </a:r>
            <a:r>
              <a:rPr lang="en-US" altLang="zh-CN" sz="2400" kern="100" dirty="0">
                <a:solidFill>
                  <a:srgbClr val="3333FF"/>
                </a:solidFill>
                <a:latin typeface="Consolas" panose="020B0609020204030204" pitchFamily="49" charset="0"/>
              </a:rPr>
              <a:t>','</a:t>
            </a:r>
            <a:r>
              <a:rPr lang="zh-CN" altLang="zh-CN" sz="2400" kern="100" dirty="0">
                <a:solidFill>
                  <a:srgbClr val="3333FF"/>
                </a:solidFill>
                <a:latin typeface="Consolas" panose="020B0609020204030204" pitchFamily="49" charset="0"/>
              </a:rPr>
              <a:t>鸳鸯</a:t>
            </a:r>
            <a:r>
              <a:rPr lang="en-US" altLang="zh-CN" sz="2400" kern="100" dirty="0">
                <a:solidFill>
                  <a:srgbClr val="3333FF"/>
                </a:solidFill>
                <a:latin typeface="Consolas" panose="020B0609020204030204" pitchFamily="49" charset="0"/>
              </a:rPr>
              <a:t>','</a:t>
            </a:r>
            <a:r>
              <a:rPr lang="zh-CN" altLang="zh-CN" sz="2400" kern="100" dirty="0">
                <a:solidFill>
                  <a:srgbClr val="3333FF"/>
                </a:solidFill>
                <a:latin typeface="Consolas" panose="020B0609020204030204" pitchFamily="49" charset="0"/>
              </a:rPr>
              <a:t>贾政</a:t>
            </a:r>
            <a:r>
              <a:rPr lang="en-US" altLang="zh-CN" sz="2400" kern="100" dirty="0">
                <a:solidFill>
                  <a:srgbClr val="3333FF"/>
                </a:solidFill>
                <a:latin typeface="Consolas" panose="020B0609020204030204" pitchFamily="49" charset="0"/>
              </a:rPr>
              <a:t>','</a:t>
            </a:r>
            <a:r>
              <a:rPr lang="zh-CN" altLang="zh-CN" sz="2400" kern="100" dirty="0">
                <a:solidFill>
                  <a:srgbClr val="3333FF"/>
                </a:solidFill>
                <a:latin typeface="Consolas" panose="020B0609020204030204" pitchFamily="49" charset="0"/>
              </a:rPr>
              <a:t>晴雯</a:t>
            </a:r>
            <a:r>
              <a:rPr lang="en-US" altLang="zh-CN" sz="2400" kern="100" dirty="0">
                <a:solidFill>
                  <a:srgbClr val="3333FF"/>
                </a:solidFill>
                <a:latin typeface="Consolas" panose="020B0609020204030204" pitchFamily="49" charset="0"/>
              </a:rPr>
              <a:t>','</a:t>
            </a:r>
            <a:r>
              <a:rPr lang="zh-CN" altLang="zh-CN" sz="2400" kern="100" dirty="0">
                <a:solidFill>
                  <a:srgbClr val="3333FF"/>
                </a:solidFill>
                <a:latin typeface="Consolas" panose="020B0609020204030204" pitchFamily="49" charset="0"/>
              </a:rPr>
              <a:t>湘云</a:t>
            </a:r>
            <a:r>
              <a:rPr lang="en-US" altLang="zh-CN" sz="2400" kern="100" dirty="0">
                <a:solidFill>
                  <a:srgbClr val="3333FF"/>
                </a:solidFill>
                <a:latin typeface="Consolas" panose="020B0609020204030204" pitchFamily="49" charset="0"/>
              </a:rPr>
              <a:t>','</a:t>
            </a:r>
            <a:r>
              <a:rPr lang="zh-CN" altLang="zh-CN" sz="2400" kern="100" dirty="0">
                <a:solidFill>
                  <a:srgbClr val="3333FF"/>
                </a:solidFill>
                <a:latin typeface="Consolas" panose="020B0609020204030204" pitchFamily="49" charset="0"/>
              </a:rPr>
              <a:t>刘姥姥</a:t>
            </a:r>
            <a:r>
              <a:rPr lang="en-US" altLang="zh-CN" sz="2400" kern="100" dirty="0">
                <a:solidFill>
                  <a:srgbClr val="3333FF"/>
                </a:solidFill>
                <a:latin typeface="Consolas" panose="020B0609020204030204" pitchFamily="49" charset="0"/>
              </a:rPr>
              <a:t>','</a:t>
            </a:r>
            <a:r>
              <a:rPr lang="zh-CN" altLang="zh-CN" sz="2400" kern="100" dirty="0">
                <a:solidFill>
                  <a:srgbClr val="3333FF"/>
                </a:solidFill>
                <a:latin typeface="Consolas" panose="020B0609020204030204" pitchFamily="49" charset="0"/>
              </a:rPr>
              <a:t>邢夫人</a:t>
            </a:r>
            <a:r>
              <a:rPr lang="en-US" altLang="zh-CN" sz="2400" kern="100" dirty="0">
                <a:solidFill>
                  <a:srgbClr val="3333FF"/>
                </a:solidFill>
                <a:latin typeface="Consolas" panose="020B0609020204030204" pitchFamily="49" charset="0"/>
              </a:rPr>
              <a:t>','</a:t>
            </a:r>
            <a:r>
              <a:rPr lang="zh-CN" altLang="zh-CN" sz="2400" kern="100" dirty="0">
                <a:solidFill>
                  <a:srgbClr val="3333FF"/>
                </a:solidFill>
                <a:latin typeface="Consolas" panose="020B0609020204030204" pitchFamily="49" charset="0"/>
              </a:rPr>
              <a:t>贾珍</a:t>
            </a:r>
            <a:r>
              <a:rPr lang="en-US" altLang="zh-CN" sz="2400" kern="100" dirty="0">
                <a:solidFill>
                  <a:srgbClr val="3333FF"/>
                </a:solidFill>
                <a:latin typeface="Consolas" panose="020B0609020204030204" pitchFamily="49" charset="0"/>
              </a:rPr>
              <a:t>','</a:t>
            </a:r>
            <a:r>
              <a:rPr lang="zh-CN" altLang="zh-CN" sz="2400" kern="100" dirty="0">
                <a:solidFill>
                  <a:srgbClr val="3333FF"/>
                </a:solidFill>
                <a:latin typeface="Consolas" panose="020B0609020204030204" pitchFamily="49" charset="0"/>
              </a:rPr>
              <a:t>紫鹃</a:t>
            </a:r>
            <a:r>
              <a:rPr lang="en-US" altLang="zh-CN" sz="2400" kern="100" dirty="0">
                <a:solidFill>
                  <a:srgbClr val="3333FF"/>
                </a:solidFill>
                <a:latin typeface="Consolas" panose="020B0609020204030204" pitchFamily="49" charset="0"/>
              </a:rPr>
              <a:t>','</a:t>
            </a:r>
            <a:r>
              <a:rPr lang="zh-CN" altLang="zh-CN" sz="2400" kern="100" dirty="0">
                <a:solidFill>
                  <a:srgbClr val="3333FF"/>
                </a:solidFill>
                <a:latin typeface="Consolas" panose="020B0609020204030204" pitchFamily="49" charset="0"/>
              </a:rPr>
              <a:t>香菱</a:t>
            </a:r>
            <a:r>
              <a:rPr lang="en-US" altLang="zh-CN" sz="2400" kern="100" dirty="0">
                <a:solidFill>
                  <a:srgbClr val="3333FF"/>
                </a:solidFill>
                <a:latin typeface="Consolas" panose="020B0609020204030204" pitchFamily="49" charset="0"/>
              </a:rPr>
              <a:t>','</a:t>
            </a:r>
            <a:r>
              <a:rPr lang="zh-CN" altLang="zh-CN" sz="2400" kern="100" dirty="0">
                <a:solidFill>
                  <a:srgbClr val="3333FF"/>
                </a:solidFill>
                <a:latin typeface="Consolas" panose="020B0609020204030204" pitchFamily="49" charset="0"/>
              </a:rPr>
              <a:t>尤氏</a:t>
            </a:r>
            <a:r>
              <a:rPr lang="en-US" altLang="zh-CN" sz="2400" kern="100" dirty="0">
                <a:solidFill>
                  <a:srgbClr val="3333FF"/>
                </a:solidFill>
                <a:latin typeface="Consolas" panose="020B0609020204030204" pitchFamily="49" charset="0"/>
              </a:rPr>
              <a:t>','</a:t>
            </a:r>
            <a:r>
              <a:rPr lang="zh-CN" altLang="zh-CN" sz="2400" kern="100" dirty="0">
                <a:solidFill>
                  <a:srgbClr val="3333FF"/>
                </a:solidFill>
                <a:latin typeface="Consolas" panose="020B0609020204030204" pitchFamily="49" charset="0"/>
              </a:rPr>
              <a:t>薛蟠</a:t>
            </a:r>
            <a:r>
              <a:rPr lang="en-US" altLang="zh-CN" sz="2400" kern="100" dirty="0">
                <a:solidFill>
                  <a:srgbClr val="3333FF"/>
                </a:solidFill>
                <a:latin typeface="Consolas" panose="020B0609020204030204" pitchFamily="49" charset="0"/>
              </a:rPr>
              <a:t>','</a:t>
            </a:r>
            <a:r>
              <a:rPr lang="zh-CN" altLang="zh-CN" sz="2400" kern="100" dirty="0">
                <a:solidFill>
                  <a:srgbClr val="3333FF"/>
                </a:solidFill>
                <a:latin typeface="Consolas" panose="020B0609020204030204" pitchFamily="49" charset="0"/>
              </a:rPr>
              <a:t>贾赦</a:t>
            </a:r>
            <a:r>
              <a:rPr lang="en-US" altLang="zh-CN" sz="2400" kern="100" dirty="0">
                <a:solidFill>
                  <a:srgbClr val="3333FF"/>
                </a:solidFill>
                <a:latin typeface="Consolas" panose="020B0609020204030204" pitchFamily="49" charset="0"/>
              </a:rPr>
              <a:t>']</a:t>
            </a:r>
            <a:endParaRPr lang="zh-CN" altLang="zh-CN" sz="2400" kern="100" dirty="0">
              <a:solidFill>
                <a:srgbClr val="3333FF"/>
              </a:solidFill>
              <a:effectLst/>
              <a:latin typeface="Consolas" panose="020B0609020204030204" pitchFamily="49" charset="0"/>
            </a:endParaRPr>
          </a:p>
        </p:txBody>
      </p:sp>
    </p:spTree>
    <p:extLst>
      <p:ext uri="{BB962C8B-B14F-4D97-AF65-F5344CB8AC3E}">
        <p14:creationId xmlns:p14="http://schemas.microsoft.com/office/powerpoint/2010/main" val="3141347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up)">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wipe(up)">
                                      <p:cBhvr>
                                        <p:cTn id="12" dur="5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itchFamily="34" charset="-122"/>
                <a:ea typeface="微软雅黑" pitchFamily="34" charset="-122"/>
              </a:rPr>
              <a:t>中文文本分析实例</a:t>
            </a:r>
            <a:r>
              <a:rPr lang="en-US" altLang="zh-CN" sz="2400" b="1" spc="300" dirty="0">
                <a:solidFill>
                  <a:srgbClr val="1E6787"/>
                </a:solidFill>
                <a:latin typeface="微软雅黑" pitchFamily="34" charset="-122"/>
                <a:ea typeface="微软雅黑" pitchFamily="34" charset="-122"/>
              </a:rPr>
              <a:t>《</a:t>
            </a:r>
            <a:r>
              <a:rPr lang="zh-CN" altLang="en-US" sz="2400" b="1" spc="300" dirty="0">
                <a:solidFill>
                  <a:srgbClr val="1E6787"/>
                </a:solidFill>
                <a:latin typeface="微软雅黑" pitchFamily="34" charset="-122"/>
                <a:ea typeface="微软雅黑" pitchFamily="34" charset="-122"/>
              </a:rPr>
              <a:t>红楼梦</a:t>
            </a:r>
            <a:r>
              <a:rPr lang="en-US" altLang="zh-CN" sz="2400" b="1" spc="300" dirty="0">
                <a:solidFill>
                  <a:srgbClr val="1E6787"/>
                </a:solidFill>
                <a:latin typeface="微软雅黑" pitchFamily="34" charset="-122"/>
                <a:ea typeface="微软雅黑" pitchFamily="34" charset="-122"/>
              </a:rPr>
              <a:t>》</a:t>
            </a:r>
            <a:endParaRPr lang="zh-CN" altLang="en-US" sz="2400" b="1" spc="300" dirty="0">
              <a:solidFill>
                <a:srgbClr val="1E6787"/>
              </a:solidFill>
              <a:latin typeface="微软雅黑" pitchFamily="34" charset="-122"/>
              <a:ea typeface="微软雅黑" pitchFamily="34" charset="-122"/>
            </a:endParaRPr>
          </a:p>
        </p:txBody>
      </p:sp>
      <p:grpSp>
        <p:nvGrpSpPr>
          <p:cNvPr id="56" name="组合 55">
            <a:extLst>
              <a:ext uri="{FF2B5EF4-FFF2-40B4-BE49-F238E27FC236}">
                <a16:creationId xmlns:a16="http://schemas.microsoft.com/office/drawing/2014/main" id="{B3ECA4EB-10D1-4B65-B604-4032302CDAF4}"/>
              </a:ext>
            </a:extLst>
          </p:cNvPr>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a:extLst>
                <a:ext uri="{FF2B5EF4-FFF2-40B4-BE49-F238E27FC236}">
                  <a16:creationId xmlns:a16="http://schemas.microsoft.com/office/drawing/2014/main" id="{FF372EA1-AB4F-47B1-B450-59AB8827ECD5}"/>
                </a:ext>
              </a:extLst>
            </p:cNvPr>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微软雅黑"/>
              </a:endParaRPr>
            </a:p>
          </p:txBody>
        </p:sp>
        <p:sp>
          <p:nvSpPr>
            <p:cNvPr id="58" name="椭圆 57">
              <a:extLst>
                <a:ext uri="{FF2B5EF4-FFF2-40B4-BE49-F238E27FC236}">
                  <a16:creationId xmlns:a16="http://schemas.microsoft.com/office/drawing/2014/main" id="{0BEE7D95-9E9C-4C6D-91AA-6429F74B9F98}"/>
                </a:ext>
              </a:extLst>
            </p:cNvPr>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微软雅黑"/>
              </a:endParaRPr>
            </a:p>
          </p:txBody>
        </p:sp>
      </p:grpSp>
      <p:cxnSp>
        <p:nvCxnSpPr>
          <p:cNvPr id="20" name="直接连接符 19">
            <a:extLst>
              <a:ext uri="{FF2B5EF4-FFF2-40B4-BE49-F238E27FC236}">
                <a16:creationId xmlns:a16="http://schemas.microsoft.com/office/drawing/2014/main" id="{C4FBB3C1-88AA-4E76-B54C-31018E3BFAA0}"/>
              </a:ext>
            </a:extLst>
          </p:cNvPr>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2" name="矩形 1">
            <a:extLst>
              <a:ext uri="{FF2B5EF4-FFF2-40B4-BE49-F238E27FC236}">
                <a16:creationId xmlns:a16="http://schemas.microsoft.com/office/drawing/2014/main" id="{6CBA683F-B27F-45C2-8BD8-11CF54284B25}"/>
              </a:ext>
            </a:extLst>
          </p:cNvPr>
          <p:cNvSpPr/>
          <p:nvPr/>
        </p:nvSpPr>
        <p:spPr>
          <a:xfrm>
            <a:off x="786100" y="707504"/>
            <a:ext cx="10942074" cy="581057"/>
          </a:xfrm>
          <a:prstGeom prst="rect">
            <a:avLst/>
          </a:prstGeom>
        </p:spPr>
        <p:txBody>
          <a:bodyPr wrap="square">
            <a:spAutoFit/>
          </a:bodyPr>
          <a:lstStyle/>
          <a:p>
            <a:pPr>
              <a:lnSpc>
                <a:spcPct val="150000"/>
              </a:lnSpc>
            </a:pPr>
            <a:r>
              <a:rPr lang="zh-CN" altLang="en-US" sz="2400" b="1" dirty="0">
                <a:latin typeface="+mn-ea"/>
              </a:rPr>
              <a:t>章回处理</a:t>
            </a:r>
            <a:r>
              <a:rPr lang="en-US" altLang="zh-CN" sz="2400" b="1" dirty="0">
                <a:latin typeface="+mn-ea"/>
              </a:rPr>
              <a:t>——</a:t>
            </a:r>
            <a:r>
              <a:rPr lang="zh-CN" altLang="zh-CN" sz="2400" b="1" dirty="0">
                <a:latin typeface="+mn-ea"/>
              </a:rPr>
              <a:t>红楼梦之人物社交关系网络</a:t>
            </a:r>
            <a:endParaRPr lang="en-US" altLang="zh-CN" sz="2400" b="1" dirty="0">
              <a:latin typeface="+mn-ea"/>
            </a:endParaRPr>
          </a:p>
        </p:txBody>
      </p:sp>
      <p:sp>
        <p:nvSpPr>
          <p:cNvPr id="3" name="矩形 2">
            <a:extLst>
              <a:ext uri="{FF2B5EF4-FFF2-40B4-BE49-F238E27FC236}">
                <a16:creationId xmlns:a16="http://schemas.microsoft.com/office/drawing/2014/main" id="{6792791C-0338-4595-942E-A7B52E280EFA}"/>
              </a:ext>
            </a:extLst>
          </p:cNvPr>
          <p:cNvSpPr/>
          <p:nvPr/>
        </p:nvSpPr>
        <p:spPr>
          <a:xfrm>
            <a:off x="776097" y="1397891"/>
            <a:ext cx="11039455" cy="461665"/>
          </a:xfrm>
          <a:prstGeom prst="rect">
            <a:avLst/>
          </a:prstGeom>
        </p:spPr>
        <p:txBody>
          <a:bodyPr wrap="square">
            <a:spAutoFit/>
          </a:bodyPr>
          <a:lstStyle/>
          <a:p>
            <a:pPr lvl="0"/>
            <a:r>
              <a:rPr lang="zh-CN" altLang="zh-CN" sz="2400" kern="100" dirty="0">
                <a:solidFill>
                  <a:srgbClr val="000000"/>
                </a:solidFill>
                <a:latin typeface="+mn-ea"/>
                <a:cs typeface="Times New Roman" panose="02020603050405020304" pitchFamily="18" charset="0"/>
              </a:rPr>
              <a:t>基于共现关系获取人物关系权重</a:t>
            </a:r>
          </a:p>
        </p:txBody>
      </p:sp>
      <p:sp>
        <p:nvSpPr>
          <p:cNvPr id="5" name="矩形 4">
            <a:extLst>
              <a:ext uri="{FF2B5EF4-FFF2-40B4-BE49-F238E27FC236}">
                <a16:creationId xmlns:a16="http://schemas.microsoft.com/office/drawing/2014/main" id="{AB09D6E5-9551-46B9-B2DF-950379503B0F}"/>
              </a:ext>
            </a:extLst>
          </p:cNvPr>
          <p:cNvSpPr/>
          <p:nvPr/>
        </p:nvSpPr>
        <p:spPr>
          <a:xfrm>
            <a:off x="530360" y="1968886"/>
            <a:ext cx="11381788" cy="1693733"/>
          </a:xfrm>
          <a:prstGeom prst="rect">
            <a:avLst/>
          </a:prstGeom>
        </p:spPr>
        <p:txBody>
          <a:bodyPr wrap="square">
            <a:spAutoFit/>
          </a:bodyPr>
          <a:lstStyle/>
          <a:p>
            <a:pPr indent="266700" algn="just">
              <a:lnSpc>
                <a:spcPct val="150000"/>
              </a:lnSpc>
              <a:spcAft>
                <a:spcPts val="0"/>
              </a:spcAft>
            </a:pPr>
            <a:r>
              <a:rPr lang="zh-CN" altLang="zh-CN" sz="2400" dirty="0"/>
              <a:t>一般我们认为，在一篇文章中的同一段出现的两个人物之间，一定具有某种关联，因此我们将每一段中的人物角色抽取出来，然后以段落为单位，统计两个角色同时出现的共现次数，并把结果存在一个二维矩阵之中。</a:t>
            </a:r>
            <a:endParaRPr lang="zh-CN" altLang="zh-CN" sz="3200" kern="100" dirty="0">
              <a:solidFill>
                <a:srgbClr val="3333FF"/>
              </a:solidFill>
              <a:effectLst/>
              <a:latin typeface="Consolas" panose="020B0609020204030204" pitchFamily="49" charset="0"/>
            </a:endParaRPr>
          </a:p>
        </p:txBody>
      </p:sp>
    </p:spTree>
    <p:extLst>
      <p:ext uri="{BB962C8B-B14F-4D97-AF65-F5344CB8AC3E}">
        <p14:creationId xmlns:p14="http://schemas.microsoft.com/office/powerpoint/2010/main" val="1522974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4.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itchFamily="34" charset="-122"/>
                <a:ea typeface="微软雅黑" pitchFamily="34" charset="-122"/>
              </a:rPr>
              <a:t>中文文本分析实例</a:t>
            </a:r>
            <a:r>
              <a:rPr lang="en-US" altLang="zh-CN" sz="2400" b="1" spc="300" dirty="0">
                <a:solidFill>
                  <a:srgbClr val="1E6787"/>
                </a:solidFill>
                <a:latin typeface="微软雅黑" pitchFamily="34" charset="-122"/>
                <a:ea typeface="微软雅黑" pitchFamily="34" charset="-122"/>
              </a:rPr>
              <a:t>《</a:t>
            </a:r>
            <a:r>
              <a:rPr lang="zh-CN" altLang="en-US" sz="2400" b="1" spc="300" dirty="0">
                <a:solidFill>
                  <a:srgbClr val="1E6787"/>
                </a:solidFill>
                <a:latin typeface="微软雅黑" pitchFamily="34" charset="-122"/>
                <a:ea typeface="微软雅黑" pitchFamily="34" charset="-122"/>
              </a:rPr>
              <a:t>红楼梦</a:t>
            </a:r>
            <a:r>
              <a:rPr lang="en-US" altLang="zh-CN" sz="2400" b="1" spc="300" dirty="0">
                <a:solidFill>
                  <a:srgbClr val="1E6787"/>
                </a:solidFill>
                <a:latin typeface="微软雅黑" pitchFamily="34" charset="-122"/>
                <a:ea typeface="微软雅黑" pitchFamily="34" charset="-122"/>
              </a:rPr>
              <a:t>》</a:t>
            </a:r>
            <a:endParaRPr lang="zh-CN" altLang="en-US" sz="2400" b="1" spc="300" dirty="0">
              <a:solidFill>
                <a:srgbClr val="1E6787"/>
              </a:solidFill>
              <a:latin typeface="微软雅黑" pitchFamily="34" charset="-122"/>
              <a:ea typeface="微软雅黑" pitchFamily="34" charset="-122"/>
            </a:endParaRPr>
          </a:p>
        </p:txBody>
      </p:sp>
      <p:grpSp>
        <p:nvGrpSpPr>
          <p:cNvPr id="56" name="组合 55">
            <a:extLst>
              <a:ext uri="{FF2B5EF4-FFF2-40B4-BE49-F238E27FC236}">
                <a16:creationId xmlns:a16="http://schemas.microsoft.com/office/drawing/2014/main" id="{B3ECA4EB-10D1-4B65-B604-4032302CDAF4}"/>
              </a:ext>
            </a:extLst>
          </p:cNvPr>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a:extLst>
                <a:ext uri="{FF2B5EF4-FFF2-40B4-BE49-F238E27FC236}">
                  <a16:creationId xmlns:a16="http://schemas.microsoft.com/office/drawing/2014/main" id="{FF372EA1-AB4F-47B1-B450-59AB8827ECD5}"/>
                </a:ext>
              </a:extLst>
            </p:cNvPr>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微软雅黑"/>
              </a:endParaRPr>
            </a:p>
          </p:txBody>
        </p:sp>
        <p:sp>
          <p:nvSpPr>
            <p:cNvPr id="58" name="椭圆 57">
              <a:extLst>
                <a:ext uri="{FF2B5EF4-FFF2-40B4-BE49-F238E27FC236}">
                  <a16:creationId xmlns:a16="http://schemas.microsoft.com/office/drawing/2014/main" id="{0BEE7D95-9E9C-4C6D-91AA-6429F74B9F98}"/>
                </a:ext>
              </a:extLst>
            </p:cNvPr>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微软雅黑"/>
              </a:endParaRPr>
            </a:p>
          </p:txBody>
        </p:sp>
      </p:grpSp>
      <p:cxnSp>
        <p:nvCxnSpPr>
          <p:cNvPr id="20" name="直接连接符 19">
            <a:extLst>
              <a:ext uri="{FF2B5EF4-FFF2-40B4-BE49-F238E27FC236}">
                <a16:creationId xmlns:a16="http://schemas.microsoft.com/office/drawing/2014/main" id="{C4FBB3C1-88AA-4E76-B54C-31018E3BFAA0}"/>
              </a:ext>
            </a:extLst>
          </p:cNvPr>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2" name="矩形 1">
            <a:extLst>
              <a:ext uri="{FF2B5EF4-FFF2-40B4-BE49-F238E27FC236}">
                <a16:creationId xmlns:a16="http://schemas.microsoft.com/office/drawing/2014/main" id="{6CBA683F-B27F-45C2-8BD8-11CF54284B25}"/>
              </a:ext>
            </a:extLst>
          </p:cNvPr>
          <p:cNvSpPr/>
          <p:nvPr/>
        </p:nvSpPr>
        <p:spPr>
          <a:xfrm>
            <a:off x="786100" y="707504"/>
            <a:ext cx="10942074" cy="581057"/>
          </a:xfrm>
          <a:prstGeom prst="rect">
            <a:avLst/>
          </a:prstGeom>
        </p:spPr>
        <p:txBody>
          <a:bodyPr wrap="square">
            <a:spAutoFit/>
          </a:bodyPr>
          <a:lstStyle/>
          <a:p>
            <a:pPr>
              <a:lnSpc>
                <a:spcPct val="150000"/>
              </a:lnSpc>
            </a:pPr>
            <a:r>
              <a:rPr lang="zh-CN" altLang="en-US" sz="2400" b="1" dirty="0">
                <a:latin typeface="+mn-ea"/>
              </a:rPr>
              <a:t>章回处理</a:t>
            </a:r>
            <a:r>
              <a:rPr lang="en-US" altLang="zh-CN" sz="2400" b="1" dirty="0">
                <a:latin typeface="+mn-ea"/>
              </a:rPr>
              <a:t>——</a:t>
            </a:r>
            <a:r>
              <a:rPr lang="zh-CN" altLang="zh-CN" sz="2400" b="1" dirty="0">
                <a:latin typeface="+mn-ea"/>
              </a:rPr>
              <a:t>红楼梦之人物社交关系网络</a:t>
            </a:r>
            <a:endParaRPr lang="en-US" altLang="zh-CN" sz="2400" b="1" dirty="0">
              <a:latin typeface="+mn-ea"/>
            </a:endParaRPr>
          </a:p>
        </p:txBody>
      </p:sp>
      <p:sp>
        <p:nvSpPr>
          <p:cNvPr id="3" name="矩形 2">
            <a:extLst>
              <a:ext uri="{FF2B5EF4-FFF2-40B4-BE49-F238E27FC236}">
                <a16:creationId xmlns:a16="http://schemas.microsoft.com/office/drawing/2014/main" id="{6792791C-0338-4595-942E-A7B52E280EFA}"/>
              </a:ext>
            </a:extLst>
          </p:cNvPr>
          <p:cNvSpPr/>
          <p:nvPr/>
        </p:nvSpPr>
        <p:spPr>
          <a:xfrm>
            <a:off x="776097" y="1397891"/>
            <a:ext cx="11039455" cy="461665"/>
          </a:xfrm>
          <a:prstGeom prst="rect">
            <a:avLst/>
          </a:prstGeom>
        </p:spPr>
        <p:txBody>
          <a:bodyPr wrap="square">
            <a:spAutoFit/>
          </a:bodyPr>
          <a:lstStyle/>
          <a:p>
            <a:pPr lvl="0"/>
            <a:r>
              <a:rPr lang="zh-CN" altLang="zh-CN" sz="2400" kern="100" dirty="0">
                <a:solidFill>
                  <a:srgbClr val="000000"/>
                </a:solidFill>
                <a:latin typeface="+mn-ea"/>
                <a:cs typeface="Times New Roman" panose="02020603050405020304" pitchFamily="18" charset="0"/>
              </a:rPr>
              <a:t>基于共现关系获取人物关系权重</a:t>
            </a:r>
          </a:p>
        </p:txBody>
      </p:sp>
      <p:pic>
        <p:nvPicPr>
          <p:cNvPr id="7" name="图片 6">
            <a:extLst>
              <a:ext uri="{FF2B5EF4-FFF2-40B4-BE49-F238E27FC236}">
                <a16:creationId xmlns:a16="http://schemas.microsoft.com/office/drawing/2014/main" id="{82F782C5-76CC-4A83-AFDF-985F59FBEFDB}"/>
              </a:ext>
            </a:extLst>
          </p:cNvPr>
          <p:cNvPicPr>
            <a:picLocks noChangeAspect="1"/>
          </p:cNvPicPr>
          <p:nvPr/>
        </p:nvPicPr>
        <p:blipFill>
          <a:blip r:embed="rId3"/>
          <a:stretch>
            <a:fillRect/>
          </a:stretch>
        </p:blipFill>
        <p:spPr>
          <a:xfrm>
            <a:off x="377284" y="1978947"/>
            <a:ext cx="11519452" cy="2928206"/>
          </a:xfrm>
          <a:prstGeom prst="rect">
            <a:avLst/>
          </a:prstGeom>
        </p:spPr>
        <p:style>
          <a:lnRef idx="1">
            <a:schemeClr val="dk1"/>
          </a:lnRef>
          <a:fillRef idx="2">
            <a:schemeClr val="dk1"/>
          </a:fillRef>
          <a:effectRef idx="1">
            <a:schemeClr val="dk1"/>
          </a:effectRef>
          <a:fontRef idx="minor">
            <a:schemeClr val="dk1"/>
          </a:fontRef>
        </p:style>
      </p:pic>
      <p:pic>
        <p:nvPicPr>
          <p:cNvPr id="12" name="图片 11">
            <a:extLst>
              <a:ext uri="{FF2B5EF4-FFF2-40B4-BE49-F238E27FC236}">
                <a16:creationId xmlns:a16="http://schemas.microsoft.com/office/drawing/2014/main" id="{358F7894-535D-4E01-A35F-438FC24EC4EC}"/>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3380004" y="5148414"/>
            <a:ext cx="8516732" cy="1321960"/>
          </a:xfrm>
          <a:prstGeom prst="rect">
            <a:avLst/>
          </a:prstGeom>
        </p:spPr>
        <p:style>
          <a:lnRef idx="1">
            <a:schemeClr val="dk1"/>
          </a:lnRef>
          <a:fillRef idx="2">
            <a:schemeClr val="dk1"/>
          </a:fillRef>
          <a:effectRef idx="1">
            <a:schemeClr val="dk1"/>
          </a:effectRef>
          <a:fontRef idx="minor">
            <a:schemeClr val="dk1"/>
          </a:fontRef>
        </p:style>
      </p:pic>
    </p:spTree>
    <p:extLst>
      <p:ext uri="{BB962C8B-B14F-4D97-AF65-F5344CB8AC3E}">
        <p14:creationId xmlns:p14="http://schemas.microsoft.com/office/powerpoint/2010/main" val="2189350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itchFamily="34" charset="-122"/>
                <a:ea typeface="微软雅黑" pitchFamily="34" charset="-122"/>
              </a:rPr>
              <a:t>中文文本分析实例</a:t>
            </a:r>
            <a:r>
              <a:rPr lang="en-US" altLang="zh-CN" sz="2400" b="1" spc="300" dirty="0">
                <a:solidFill>
                  <a:srgbClr val="1E6787"/>
                </a:solidFill>
                <a:latin typeface="微软雅黑" pitchFamily="34" charset="-122"/>
                <a:ea typeface="微软雅黑" pitchFamily="34" charset="-122"/>
              </a:rPr>
              <a:t>《</a:t>
            </a:r>
            <a:r>
              <a:rPr lang="zh-CN" altLang="en-US" sz="2400" b="1" spc="300" dirty="0">
                <a:solidFill>
                  <a:srgbClr val="1E6787"/>
                </a:solidFill>
                <a:latin typeface="微软雅黑" pitchFamily="34" charset="-122"/>
                <a:ea typeface="微软雅黑" pitchFamily="34" charset="-122"/>
              </a:rPr>
              <a:t>红楼梦</a:t>
            </a:r>
            <a:r>
              <a:rPr lang="en-US" altLang="zh-CN" sz="2400" b="1" spc="300" dirty="0">
                <a:solidFill>
                  <a:srgbClr val="1E6787"/>
                </a:solidFill>
                <a:latin typeface="微软雅黑" pitchFamily="34" charset="-122"/>
                <a:ea typeface="微软雅黑" pitchFamily="34" charset="-122"/>
              </a:rPr>
              <a:t>》</a:t>
            </a:r>
            <a:endParaRPr lang="zh-CN" altLang="en-US" sz="2400" b="1" spc="300" dirty="0">
              <a:solidFill>
                <a:srgbClr val="1E6787"/>
              </a:solidFill>
              <a:latin typeface="微软雅黑" pitchFamily="34" charset="-122"/>
              <a:ea typeface="微软雅黑" pitchFamily="34" charset="-122"/>
            </a:endParaRPr>
          </a:p>
        </p:txBody>
      </p:sp>
      <p:grpSp>
        <p:nvGrpSpPr>
          <p:cNvPr id="56" name="组合 55">
            <a:extLst>
              <a:ext uri="{FF2B5EF4-FFF2-40B4-BE49-F238E27FC236}">
                <a16:creationId xmlns:a16="http://schemas.microsoft.com/office/drawing/2014/main" id="{B3ECA4EB-10D1-4B65-B604-4032302CDAF4}"/>
              </a:ext>
            </a:extLst>
          </p:cNvPr>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a:extLst>
                <a:ext uri="{FF2B5EF4-FFF2-40B4-BE49-F238E27FC236}">
                  <a16:creationId xmlns:a16="http://schemas.microsoft.com/office/drawing/2014/main" id="{FF372EA1-AB4F-47B1-B450-59AB8827ECD5}"/>
                </a:ext>
              </a:extLst>
            </p:cNvPr>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微软雅黑"/>
              </a:endParaRPr>
            </a:p>
          </p:txBody>
        </p:sp>
        <p:sp>
          <p:nvSpPr>
            <p:cNvPr id="58" name="椭圆 57">
              <a:extLst>
                <a:ext uri="{FF2B5EF4-FFF2-40B4-BE49-F238E27FC236}">
                  <a16:creationId xmlns:a16="http://schemas.microsoft.com/office/drawing/2014/main" id="{0BEE7D95-9E9C-4C6D-91AA-6429F74B9F98}"/>
                </a:ext>
              </a:extLst>
            </p:cNvPr>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微软雅黑"/>
              </a:endParaRPr>
            </a:p>
          </p:txBody>
        </p:sp>
      </p:grpSp>
      <p:cxnSp>
        <p:nvCxnSpPr>
          <p:cNvPr id="20" name="直接连接符 19">
            <a:extLst>
              <a:ext uri="{FF2B5EF4-FFF2-40B4-BE49-F238E27FC236}">
                <a16:creationId xmlns:a16="http://schemas.microsoft.com/office/drawing/2014/main" id="{C4FBB3C1-88AA-4E76-B54C-31018E3BFAA0}"/>
              </a:ext>
            </a:extLst>
          </p:cNvPr>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2" name="矩形 1">
            <a:extLst>
              <a:ext uri="{FF2B5EF4-FFF2-40B4-BE49-F238E27FC236}">
                <a16:creationId xmlns:a16="http://schemas.microsoft.com/office/drawing/2014/main" id="{6CBA683F-B27F-45C2-8BD8-11CF54284B25}"/>
              </a:ext>
            </a:extLst>
          </p:cNvPr>
          <p:cNvSpPr/>
          <p:nvPr/>
        </p:nvSpPr>
        <p:spPr>
          <a:xfrm>
            <a:off x="786100" y="707504"/>
            <a:ext cx="10942074" cy="581057"/>
          </a:xfrm>
          <a:prstGeom prst="rect">
            <a:avLst/>
          </a:prstGeom>
        </p:spPr>
        <p:txBody>
          <a:bodyPr wrap="square">
            <a:spAutoFit/>
          </a:bodyPr>
          <a:lstStyle/>
          <a:p>
            <a:pPr>
              <a:lnSpc>
                <a:spcPct val="150000"/>
              </a:lnSpc>
            </a:pPr>
            <a:r>
              <a:rPr lang="zh-CN" altLang="en-US" sz="2400" b="1" dirty="0">
                <a:latin typeface="+mn-ea"/>
              </a:rPr>
              <a:t>章回处理</a:t>
            </a:r>
            <a:r>
              <a:rPr lang="en-US" altLang="zh-CN" sz="2400" b="1" dirty="0">
                <a:latin typeface="+mn-ea"/>
              </a:rPr>
              <a:t>——</a:t>
            </a:r>
            <a:r>
              <a:rPr lang="zh-CN" altLang="zh-CN" sz="2400" b="1" dirty="0">
                <a:latin typeface="+mn-ea"/>
              </a:rPr>
              <a:t>红楼梦之人物社交关系网络</a:t>
            </a:r>
            <a:endParaRPr lang="en-US" altLang="zh-CN" sz="2400" b="1" dirty="0">
              <a:latin typeface="+mn-ea"/>
            </a:endParaRPr>
          </a:p>
        </p:txBody>
      </p:sp>
      <p:sp>
        <p:nvSpPr>
          <p:cNvPr id="3" name="矩形 2">
            <a:extLst>
              <a:ext uri="{FF2B5EF4-FFF2-40B4-BE49-F238E27FC236}">
                <a16:creationId xmlns:a16="http://schemas.microsoft.com/office/drawing/2014/main" id="{6792791C-0338-4595-942E-A7B52E280EFA}"/>
              </a:ext>
            </a:extLst>
          </p:cNvPr>
          <p:cNvSpPr/>
          <p:nvPr/>
        </p:nvSpPr>
        <p:spPr>
          <a:xfrm>
            <a:off x="776097" y="1397891"/>
            <a:ext cx="11039455" cy="1689052"/>
          </a:xfrm>
          <a:prstGeom prst="rect">
            <a:avLst/>
          </a:prstGeom>
        </p:spPr>
        <p:txBody>
          <a:bodyPr wrap="square">
            <a:spAutoFit/>
          </a:bodyPr>
          <a:lstStyle/>
          <a:p>
            <a:pPr lvl="0">
              <a:lnSpc>
                <a:spcPct val="150000"/>
              </a:lnSpc>
            </a:pPr>
            <a:r>
              <a:rPr lang="zh-CN" altLang="zh-CN" sz="2400" kern="100" dirty="0">
                <a:solidFill>
                  <a:srgbClr val="000000"/>
                </a:solidFill>
                <a:latin typeface="+mn-ea"/>
                <a:cs typeface="Times New Roman" panose="02020603050405020304" pitchFamily="18" charset="0"/>
              </a:rPr>
              <a:t>基于共现关系获取人物关系权重</a:t>
            </a:r>
            <a:endParaRPr lang="en-US" altLang="zh-CN" sz="2400" kern="100" dirty="0">
              <a:solidFill>
                <a:srgbClr val="000000"/>
              </a:solidFill>
              <a:latin typeface="+mn-ea"/>
              <a:cs typeface="Times New Roman" panose="02020603050405020304" pitchFamily="18" charset="0"/>
            </a:endParaRPr>
          </a:p>
          <a:p>
            <a:pPr lvl="0">
              <a:lnSpc>
                <a:spcPct val="150000"/>
              </a:lnSpc>
            </a:pPr>
            <a:r>
              <a:rPr lang="zh-CN" altLang="zh-CN" sz="2400" kern="100" dirty="0">
                <a:solidFill>
                  <a:srgbClr val="000000"/>
                </a:solidFill>
                <a:latin typeface="+mn-ea"/>
                <a:cs typeface="Times New Roman" panose="02020603050405020304" pitchFamily="18" charset="0"/>
              </a:rPr>
              <a:t>接下来对权重值做归一化操作，找到共现次数的最大值，然后将所有的共现次数映射到</a:t>
            </a:r>
            <a:r>
              <a:rPr lang="en-US" altLang="zh-CN" sz="2400" kern="100" dirty="0">
                <a:solidFill>
                  <a:srgbClr val="000000"/>
                </a:solidFill>
                <a:latin typeface="+mn-ea"/>
                <a:cs typeface="Times New Roman" panose="02020603050405020304" pitchFamily="18" charset="0"/>
              </a:rPr>
              <a:t>0-1</a:t>
            </a:r>
            <a:r>
              <a:rPr lang="zh-CN" altLang="zh-CN" sz="2400" kern="100" dirty="0">
                <a:solidFill>
                  <a:srgbClr val="000000"/>
                </a:solidFill>
                <a:latin typeface="+mn-ea"/>
                <a:cs typeface="Times New Roman" panose="02020603050405020304" pitchFamily="18" charset="0"/>
              </a:rPr>
              <a:t>之间。</a:t>
            </a:r>
          </a:p>
        </p:txBody>
      </p:sp>
      <p:pic>
        <p:nvPicPr>
          <p:cNvPr id="5" name="图片 4">
            <a:extLst>
              <a:ext uri="{FF2B5EF4-FFF2-40B4-BE49-F238E27FC236}">
                <a16:creationId xmlns:a16="http://schemas.microsoft.com/office/drawing/2014/main" id="{0711B58F-56D4-45F6-B9D0-5C44D4D2227A}"/>
              </a:ext>
            </a:extLst>
          </p:cNvPr>
          <p:cNvPicPr>
            <a:picLocks noChangeAspect="1"/>
          </p:cNvPicPr>
          <p:nvPr/>
        </p:nvPicPr>
        <p:blipFill>
          <a:blip r:embed="rId3"/>
          <a:stretch>
            <a:fillRect/>
          </a:stretch>
        </p:blipFill>
        <p:spPr>
          <a:xfrm>
            <a:off x="776097" y="3186239"/>
            <a:ext cx="9834835" cy="1169637"/>
          </a:xfrm>
          <a:prstGeom prst="rect">
            <a:avLst/>
          </a:prstGeom>
        </p:spPr>
        <p:style>
          <a:lnRef idx="1">
            <a:schemeClr val="dk1"/>
          </a:lnRef>
          <a:fillRef idx="2">
            <a:schemeClr val="dk1"/>
          </a:fillRef>
          <a:effectRef idx="1">
            <a:schemeClr val="dk1"/>
          </a:effectRef>
          <a:fontRef idx="minor">
            <a:schemeClr val="dk1"/>
          </a:fontRef>
        </p:style>
      </p:pic>
      <p:pic>
        <p:nvPicPr>
          <p:cNvPr id="13" name="图片 12">
            <a:extLst>
              <a:ext uri="{FF2B5EF4-FFF2-40B4-BE49-F238E27FC236}">
                <a16:creationId xmlns:a16="http://schemas.microsoft.com/office/drawing/2014/main" id="{A31D8A5C-57EB-497F-8746-DF3F384F90FA}"/>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776097" y="4538032"/>
            <a:ext cx="10059730" cy="1844154"/>
          </a:xfrm>
          <a:prstGeom prst="rect">
            <a:avLst/>
          </a:prstGeom>
        </p:spPr>
        <p:style>
          <a:lnRef idx="1">
            <a:schemeClr val="dk1"/>
          </a:lnRef>
          <a:fillRef idx="2">
            <a:schemeClr val="dk1"/>
          </a:fillRef>
          <a:effectRef idx="1">
            <a:schemeClr val="dk1"/>
          </a:effectRef>
          <a:fontRef idx="minor">
            <a:schemeClr val="dk1"/>
          </a:fontRef>
        </p:style>
      </p:pic>
    </p:spTree>
    <p:extLst>
      <p:ext uri="{BB962C8B-B14F-4D97-AF65-F5344CB8AC3E}">
        <p14:creationId xmlns:p14="http://schemas.microsoft.com/office/powerpoint/2010/main" val="144997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itchFamily="34" charset="-122"/>
                <a:ea typeface="微软雅黑" pitchFamily="34" charset="-122"/>
              </a:rPr>
              <a:t>中文文本分析实例</a:t>
            </a:r>
            <a:r>
              <a:rPr lang="en-US" altLang="zh-CN" sz="2400" b="1" spc="300" dirty="0">
                <a:solidFill>
                  <a:srgbClr val="1E6787"/>
                </a:solidFill>
                <a:latin typeface="微软雅黑" pitchFamily="34" charset="-122"/>
                <a:ea typeface="微软雅黑" pitchFamily="34" charset="-122"/>
              </a:rPr>
              <a:t>《</a:t>
            </a:r>
            <a:r>
              <a:rPr lang="zh-CN" altLang="en-US" sz="2400" b="1" spc="300" dirty="0">
                <a:solidFill>
                  <a:srgbClr val="1E6787"/>
                </a:solidFill>
                <a:latin typeface="微软雅黑" pitchFamily="34" charset="-122"/>
                <a:ea typeface="微软雅黑" pitchFamily="34" charset="-122"/>
              </a:rPr>
              <a:t>红楼梦</a:t>
            </a:r>
            <a:r>
              <a:rPr lang="en-US" altLang="zh-CN" sz="2400" b="1" spc="300" dirty="0">
                <a:solidFill>
                  <a:srgbClr val="1E6787"/>
                </a:solidFill>
                <a:latin typeface="微软雅黑" pitchFamily="34" charset="-122"/>
                <a:ea typeface="微软雅黑" pitchFamily="34" charset="-122"/>
              </a:rPr>
              <a:t>》</a:t>
            </a:r>
            <a:endParaRPr lang="zh-CN" altLang="en-US" sz="2400" b="1" spc="300" dirty="0">
              <a:solidFill>
                <a:srgbClr val="1E6787"/>
              </a:solidFill>
              <a:latin typeface="微软雅黑" pitchFamily="34" charset="-122"/>
              <a:ea typeface="微软雅黑" pitchFamily="34" charset="-122"/>
            </a:endParaRPr>
          </a:p>
        </p:txBody>
      </p:sp>
      <p:grpSp>
        <p:nvGrpSpPr>
          <p:cNvPr id="56" name="组合 55">
            <a:extLst>
              <a:ext uri="{FF2B5EF4-FFF2-40B4-BE49-F238E27FC236}">
                <a16:creationId xmlns:a16="http://schemas.microsoft.com/office/drawing/2014/main" id="{B3ECA4EB-10D1-4B65-B604-4032302CDAF4}"/>
              </a:ext>
            </a:extLst>
          </p:cNvPr>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a:extLst>
                <a:ext uri="{FF2B5EF4-FFF2-40B4-BE49-F238E27FC236}">
                  <a16:creationId xmlns:a16="http://schemas.microsoft.com/office/drawing/2014/main" id="{FF372EA1-AB4F-47B1-B450-59AB8827ECD5}"/>
                </a:ext>
              </a:extLst>
            </p:cNvPr>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微软雅黑"/>
              </a:endParaRPr>
            </a:p>
          </p:txBody>
        </p:sp>
        <p:sp>
          <p:nvSpPr>
            <p:cNvPr id="58" name="椭圆 57">
              <a:extLst>
                <a:ext uri="{FF2B5EF4-FFF2-40B4-BE49-F238E27FC236}">
                  <a16:creationId xmlns:a16="http://schemas.microsoft.com/office/drawing/2014/main" id="{0BEE7D95-9E9C-4C6D-91AA-6429F74B9F98}"/>
                </a:ext>
              </a:extLst>
            </p:cNvPr>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微软雅黑"/>
              </a:endParaRPr>
            </a:p>
          </p:txBody>
        </p:sp>
      </p:grpSp>
      <p:cxnSp>
        <p:nvCxnSpPr>
          <p:cNvPr id="20" name="直接连接符 19">
            <a:extLst>
              <a:ext uri="{FF2B5EF4-FFF2-40B4-BE49-F238E27FC236}">
                <a16:creationId xmlns:a16="http://schemas.microsoft.com/office/drawing/2014/main" id="{C4FBB3C1-88AA-4E76-B54C-31018E3BFAA0}"/>
              </a:ext>
            </a:extLst>
          </p:cNvPr>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2" name="矩形 1">
            <a:extLst>
              <a:ext uri="{FF2B5EF4-FFF2-40B4-BE49-F238E27FC236}">
                <a16:creationId xmlns:a16="http://schemas.microsoft.com/office/drawing/2014/main" id="{6CBA683F-B27F-45C2-8BD8-11CF54284B25}"/>
              </a:ext>
            </a:extLst>
          </p:cNvPr>
          <p:cNvSpPr/>
          <p:nvPr/>
        </p:nvSpPr>
        <p:spPr>
          <a:xfrm>
            <a:off x="786100" y="707504"/>
            <a:ext cx="10942074" cy="581057"/>
          </a:xfrm>
          <a:prstGeom prst="rect">
            <a:avLst/>
          </a:prstGeom>
        </p:spPr>
        <p:txBody>
          <a:bodyPr wrap="square">
            <a:spAutoFit/>
          </a:bodyPr>
          <a:lstStyle/>
          <a:p>
            <a:pPr>
              <a:lnSpc>
                <a:spcPct val="150000"/>
              </a:lnSpc>
            </a:pPr>
            <a:r>
              <a:rPr lang="zh-CN" altLang="en-US" sz="2400" b="1" dirty="0">
                <a:latin typeface="+mn-ea"/>
              </a:rPr>
              <a:t>章回处理</a:t>
            </a:r>
            <a:r>
              <a:rPr lang="en-US" altLang="zh-CN" sz="2400" b="1" dirty="0">
                <a:latin typeface="+mn-ea"/>
              </a:rPr>
              <a:t>——</a:t>
            </a:r>
            <a:r>
              <a:rPr lang="zh-CN" altLang="zh-CN" sz="2400" b="1" dirty="0">
                <a:latin typeface="+mn-ea"/>
              </a:rPr>
              <a:t>红楼梦之人物社交关系网络</a:t>
            </a:r>
            <a:endParaRPr lang="en-US" altLang="zh-CN" sz="2400" b="1" dirty="0">
              <a:latin typeface="+mn-ea"/>
            </a:endParaRPr>
          </a:p>
        </p:txBody>
      </p:sp>
      <p:sp>
        <p:nvSpPr>
          <p:cNvPr id="3" name="矩形 2">
            <a:extLst>
              <a:ext uri="{FF2B5EF4-FFF2-40B4-BE49-F238E27FC236}">
                <a16:creationId xmlns:a16="http://schemas.microsoft.com/office/drawing/2014/main" id="{6792791C-0338-4595-942E-A7B52E280EFA}"/>
              </a:ext>
            </a:extLst>
          </p:cNvPr>
          <p:cNvSpPr/>
          <p:nvPr/>
        </p:nvSpPr>
        <p:spPr>
          <a:xfrm>
            <a:off x="776097" y="1397891"/>
            <a:ext cx="11039455" cy="1135054"/>
          </a:xfrm>
          <a:prstGeom prst="rect">
            <a:avLst/>
          </a:prstGeom>
        </p:spPr>
        <p:txBody>
          <a:bodyPr wrap="square">
            <a:spAutoFit/>
          </a:bodyPr>
          <a:lstStyle/>
          <a:p>
            <a:pPr lvl="0">
              <a:lnSpc>
                <a:spcPct val="150000"/>
              </a:lnSpc>
            </a:pPr>
            <a:r>
              <a:rPr lang="zh-CN" altLang="zh-CN" sz="2400" kern="100" dirty="0">
                <a:solidFill>
                  <a:srgbClr val="000000"/>
                </a:solidFill>
                <a:latin typeface="+mn-ea"/>
                <a:cs typeface="Times New Roman" panose="02020603050405020304" pitchFamily="18" charset="0"/>
              </a:rPr>
              <a:t>使用</a:t>
            </a:r>
            <a:r>
              <a:rPr lang="en-US" altLang="zh-CN" sz="2400" kern="100" dirty="0" err="1">
                <a:solidFill>
                  <a:srgbClr val="000000"/>
                </a:solidFill>
                <a:latin typeface="+mn-ea"/>
                <a:cs typeface="Times New Roman" panose="02020603050405020304" pitchFamily="18" charset="0"/>
              </a:rPr>
              <a:t>networkx</a:t>
            </a:r>
            <a:r>
              <a:rPr lang="zh-CN" altLang="zh-CN" sz="2400" kern="100" dirty="0">
                <a:solidFill>
                  <a:srgbClr val="000000"/>
                </a:solidFill>
                <a:latin typeface="+mn-ea"/>
                <a:cs typeface="Times New Roman" panose="02020603050405020304" pitchFamily="18" charset="0"/>
              </a:rPr>
              <a:t>库，绘制人物社交网络图</a:t>
            </a:r>
            <a:endParaRPr lang="en-US" altLang="zh-CN" sz="2400" kern="100" dirty="0">
              <a:solidFill>
                <a:srgbClr val="000000"/>
              </a:solidFill>
              <a:latin typeface="+mn-ea"/>
              <a:cs typeface="Times New Roman" panose="02020603050405020304" pitchFamily="18" charset="0"/>
            </a:endParaRPr>
          </a:p>
          <a:p>
            <a:pPr lvl="0">
              <a:lnSpc>
                <a:spcPct val="150000"/>
              </a:lnSpc>
            </a:pPr>
            <a:r>
              <a:rPr lang="zh-CN" altLang="zh-CN" sz="2400" kern="100" dirty="0">
                <a:solidFill>
                  <a:srgbClr val="000000"/>
                </a:solidFill>
                <a:latin typeface="+mn-ea"/>
                <a:cs typeface="Times New Roman" panose="02020603050405020304" pitchFamily="18" charset="0"/>
              </a:rPr>
              <a:t>首先导入所需要的第三方库</a:t>
            </a:r>
          </a:p>
        </p:txBody>
      </p:sp>
      <p:pic>
        <p:nvPicPr>
          <p:cNvPr id="6" name="图片 5">
            <a:extLst>
              <a:ext uri="{FF2B5EF4-FFF2-40B4-BE49-F238E27FC236}">
                <a16:creationId xmlns:a16="http://schemas.microsoft.com/office/drawing/2014/main" id="{28AC479F-1277-4431-921B-2D14C75FE1F7}"/>
              </a:ext>
            </a:extLst>
          </p:cNvPr>
          <p:cNvPicPr>
            <a:picLocks noChangeAspect="1"/>
          </p:cNvPicPr>
          <p:nvPr/>
        </p:nvPicPr>
        <p:blipFill>
          <a:blip r:embed="rId3"/>
          <a:stretch>
            <a:fillRect/>
          </a:stretch>
        </p:blipFill>
        <p:spPr>
          <a:xfrm>
            <a:off x="855674" y="2762594"/>
            <a:ext cx="9222604" cy="1735813"/>
          </a:xfrm>
          <a:prstGeom prst="rect">
            <a:avLst/>
          </a:prstGeom>
        </p:spPr>
        <p:style>
          <a:lnRef idx="1">
            <a:schemeClr val="dk1"/>
          </a:lnRef>
          <a:fillRef idx="2">
            <a:schemeClr val="dk1"/>
          </a:fillRef>
          <a:effectRef idx="1">
            <a:schemeClr val="dk1"/>
          </a:effectRef>
          <a:fontRef idx="minor">
            <a:schemeClr val="dk1"/>
          </a:fontRef>
        </p:style>
      </p:pic>
    </p:spTree>
    <p:extLst>
      <p:ext uri="{BB962C8B-B14F-4D97-AF65-F5344CB8AC3E}">
        <p14:creationId xmlns:p14="http://schemas.microsoft.com/office/powerpoint/2010/main" val="370556972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itchFamily="34" charset="-122"/>
                <a:ea typeface="微软雅黑" pitchFamily="34" charset="-122"/>
              </a:rPr>
              <a:t>中文文本分析实例</a:t>
            </a:r>
            <a:r>
              <a:rPr lang="en-US" altLang="zh-CN" sz="2400" b="1" spc="300" dirty="0">
                <a:solidFill>
                  <a:srgbClr val="1E6787"/>
                </a:solidFill>
                <a:latin typeface="微软雅黑" pitchFamily="34" charset="-122"/>
                <a:ea typeface="微软雅黑" pitchFamily="34" charset="-122"/>
              </a:rPr>
              <a:t>《</a:t>
            </a:r>
            <a:r>
              <a:rPr lang="zh-CN" altLang="en-US" sz="2400" b="1" spc="300" dirty="0">
                <a:solidFill>
                  <a:srgbClr val="1E6787"/>
                </a:solidFill>
                <a:latin typeface="微软雅黑" pitchFamily="34" charset="-122"/>
                <a:ea typeface="微软雅黑" pitchFamily="34" charset="-122"/>
              </a:rPr>
              <a:t>红楼梦</a:t>
            </a:r>
            <a:r>
              <a:rPr lang="en-US" altLang="zh-CN" sz="2400" b="1" spc="300" dirty="0">
                <a:solidFill>
                  <a:srgbClr val="1E6787"/>
                </a:solidFill>
                <a:latin typeface="微软雅黑" pitchFamily="34" charset="-122"/>
                <a:ea typeface="微软雅黑" pitchFamily="34" charset="-122"/>
              </a:rPr>
              <a:t>》</a:t>
            </a:r>
            <a:endParaRPr lang="zh-CN" altLang="en-US" sz="2400" b="1" spc="300" dirty="0">
              <a:solidFill>
                <a:srgbClr val="1E6787"/>
              </a:solidFill>
              <a:latin typeface="微软雅黑" pitchFamily="34" charset="-122"/>
              <a:ea typeface="微软雅黑" pitchFamily="34" charset="-122"/>
            </a:endParaRPr>
          </a:p>
        </p:txBody>
      </p:sp>
      <p:grpSp>
        <p:nvGrpSpPr>
          <p:cNvPr id="56" name="组合 55">
            <a:extLst>
              <a:ext uri="{FF2B5EF4-FFF2-40B4-BE49-F238E27FC236}">
                <a16:creationId xmlns:a16="http://schemas.microsoft.com/office/drawing/2014/main" id="{B3ECA4EB-10D1-4B65-B604-4032302CDAF4}"/>
              </a:ext>
            </a:extLst>
          </p:cNvPr>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a:extLst>
                <a:ext uri="{FF2B5EF4-FFF2-40B4-BE49-F238E27FC236}">
                  <a16:creationId xmlns:a16="http://schemas.microsoft.com/office/drawing/2014/main" id="{FF372EA1-AB4F-47B1-B450-59AB8827ECD5}"/>
                </a:ext>
              </a:extLst>
            </p:cNvPr>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微软雅黑"/>
              </a:endParaRPr>
            </a:p>
          </p:txBody>
        </p:sp>
        <p:sp>
          <p:nvSpPr>
            <p:cNvPr id="58" name="椭圆 57">
              <a:extLst>
                <a:ext uri="{FF2B5EF4-FFF2-40B4-BE49-F238E27FC236}">
                  <a16:creationId xmlns:a16="http://schemas.microsoft.com/office/drawing/2014/main" id="{0BEE7D95-9E9C-4C6D-91AA-6429F74B9F98}"/>
                </a:ext>
              </a:extLst>
            </p:cNvPr>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微软雅黑"/>
              </a:endParaRPr>
            </a:p>
          </p:txBody>
        </p:sp>
      </p:grpSp>
      <p:cxnSp>
        <p:nvCxnSpPr>
          <p:cNvPr id="20" name="直接连接符 19">
            <a:extLst>
              <a:ext uri="{FF2B5EF4-FFF2-40B4-BE49-F238E27FC236}">
                <a16:creationId xmlns:a16="http://schemas.microsoft.com/office/drawing/2014/main" id="{C4FBB3C1-88AA-4E76-B54C-31018E3BFAA0}"/>
              </a:ext>
            </a:extLst>
          </p:cNvPr>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2" name="矩形 1">
            <a:extLst>
              <a:ext uri="{FF2B5EF4-FFF2-40B4-BE49-F238E27FC236}">
                <a16:creationId xmlns:a16="http://schemas.microsoft.com/office/drawing/2014/main" id="{6CBA683F-B27F-45C2-8BD8-11CF54284B25}"/>
              </a:ext>
            </a:extLst>
          </p:cNvPr>
          <p:cNvSpPr/>
          <p:nvPr/>
        </p:nvSpPr>
        <p:spPr>
          <a:xfrm>
            <a:off x="786100" y="707504"/>
            <a:ext cx="10942074" cy="581057"/>
          </a:xfrm>
          <a:prstGeom prst="rect">
            <a:avLst/>
          </a:prstGeom>
        </p:spPr>
        <p:txBody>
          <a:bodyPr wrap="square">
            <a:spAutoFit/>
          </a:bodyPr>
          <a:lstStyle/>
          <a:p>
            <a:pPr>
              <a:lnSpc>
                <a:spcPct val="150000"/>
              </a:lnSpc>
            </a:pPr>
            <a:r>
              <a:rPr lang="zh-CN" altLang="en-US" sz="2400" b="1" dirty="0">
                <a:latin typeface="+mn-ea"/>
              </a:rPr>
              <a:t>章回处理</a:t>
            </a:r>
            <a:r>
              <a:rPr lang="en-US" altLang="zh-CN" sz="2400" b="1" dirty="0">
                <a:latin typeface="+mn-ea"/>
              </a:rPr>
              <a:t>——</a:t>
            </a:r>
            <a:r>
              <a:rPr lang="zh-CN" altLang="zh-CN" sz="2400" b="1" dirty="0">
                <a:latin typeface="+mn-ea"/>
              </a:rPr>
              <a:t>红楼梦之人物社交关系网络</a:t>
            </a:r>
            <a:endParaRPr lang="en-US" altLang="zh-CN" sz="2400" b="1" dirty="0">
              <a:latin typeface="+mn-ea"/>
            </a:endParaRPr>
          </a:p>
        </p:txBody>
      </p:sp>
      <p:sp>
        <p:nvSpPr>
          <p:cNvPr id="3" name="矩形 2">
            <a:extLst>
              <a:ext uri="{FF2B5EF4-FFF2-40B4-BE49-F238E27FC236}">
                <a16:creationId xmlns:a16="http://schemas.microsoft.com/office/drawing/2014/main" id="{6792791C-0338-4595-942E-A7B52E280EFA}"/>
              </a:ext>
            </a:extLst>
          </p:cNvPr>
          <p:cNvSpPr/>
          <p:nvPr/>
        </p:nvSpPr>
        <p:spPr>
          <a:xfrm>
            <a:off x="776097" y="1397891"/>
            <a:ext cx="11039455" cy="1135054"/>
          </a:xfrm>
          <a:prstGeom prst="rect">
            <a:avLst/>
          </a:prstGeom>
        </p:spPr>
        <p:txBody>
          <a:bodyPr wrap="square">
            <a:spAutoFit/>
          </a:bodyPr>
          <a:lstStyle/>
          <a:p>
            <a:pPr lvl="0">
              <a:lnSpc>
                <a:spcPct val="150000"/>
              </a:lnSpc>
            </a:pPr>
            <a:r>
              <a:rPr lang="zh-CN" altLang="zh-CN" sz="2400" kern="100" dirty="0">
                <a:solidFill>
                  <a:srgbClr val="000000"/>
                </a:solidFill>
                <a:latin typeface="+mn-ea"/>
                <a:cs typeface="Times New Roman" panose="02020603050405020304" pitchFamily="18" charset="0"/>
              </a:rPr>
              <a:t>使用</a:t>
            </a:r>
            <a:r>
              <a:rPr lang="en-US" altLang="zh-CN" sz="2400" kern="100" dirty="0" err="1">
                <a:solidFill>
                  <a:srgbClr val="000000"/>
                </a:solidFill>
                <a:latin typeface="+mn-ea"/>
                <a:cs typeface="Times New Roman" panose="02020603050405020304" pitchFamily="18" charset="0"/>
              </a:rPr>
              <a:t>networkx</a:t>
            </a:r>
            <a:r>
              <a:rPr lang="zh-CN" altLang="zh-CN" sz="2400" kern="100" dirty="0">
                <a:solidFill>
                  <a:srgbClr val="000000"/>
                </a:solidFill>
                <a:latin typeface="+mn-ea"/>
                <a:cs typeface="Times New Roman" panose="02020603050405020304" pitchFamily="18" charset="0"/>
              </a:rPr>
              <a:t>库，绘制人物社交网络图</a:t>
            </a:r>
            <a:endParaRPr lang="en-US" altLang="zh-CN" sz="2400" kern="100" dirty="0">
              <a:solidFill>
                <a:srgbClr val="000000"/>
              </a:solidFill>
              <a:latin typeface="+mn-ea"/>
              <a:cs typeface="Times New Roman" panose="02020603050405020304" pitchFamily="18" charset="0"/>
            </a:endParaRPr>
          </a:p>
          <a:p>
            <a:pPr lvl="0">
              <a:lnSpc>
                <a:spcPct val="150000"/>
              </a:lnSpc>
            </a:pPr>
            <a:r>
              <a:rPr lang="zh-CN" altLang="zh-CN" sz="2400" kern="100" dirty="0">
                <a:solidFill>
                  <a:srgbClr val="000000"/>
                </a:solidFill>
                <a:latin typeface="+mn-ea"/>
                <a:cs typeface="Times New Roman" panose="02020603050405020304" pitchFamily="18" charset="0"/>
              </a:rPr>
              <a:t>接着根据</a:t>
            </a:r>
            <a:r>
              <a:rPr lang="en-US" altLang="zh-CN" sz="2400" kern="100" dirty="0">
                <a:solidFill>
                  <a:srgbClr val="000000"/>
                </a:solidFill>
                <a:latin typeface="+mn-ea"/>
                <a:cs typeface="Times New Roman" panose="02020603050405020304" pitchFamily="18" charset="0"/>
              </a:rPr>
              <a:t>relations</a:t>
            </a:r>
            <a:r>
              <a:rPr lang="zh-CN" altLang="zh-CN" sz="2400" kern="100" dirty="0">
                <a:solidFill>
                  <a:srgbClr val="000000"/>
                </a:solidFill>
                <a:latin typeface="+mn-ea"/>
                <a:cs typeface="Times New Roman" panose="02020603050405020304" pitchFamily="18" charset="0"/>
              </a:rPr>
              <a:t>的数据向</a:t>
            </a:r>
            <a:r>
              <a:rPr lang="en-US" altLang="zh-CN" sz="2400" kern="100" dirty="0">
                <a:solidFill>
                  <a:srgbClr val="000000"/>
                </a:solidFill>
                <a:latin typeface="+mn-ea"/>
                <a:cs typeface="Times New Roman" panose="02020603050405020304" pitchFamily="18" charset="0"/>
              </a:rPr>
              <a:t>G</a:t>
            </a:r>
            <a:r>
              <a:rPr lang="zh-CN" altLang="zh-CN" sz="2400" kern="100" dirty="0">
                <a:solidFill>
                  <a:srgbClr val="000000"/>
                </a:solidFill>
                <a:latin typeface="+mn-ea"/>
                <a:cs typeface="Times New Roman" panose="02020603050405020304" pitchFamily="18" charset="0"/>
              </a:rPr>
              <a:t>中添加边，设置样式，并完成绘图</a:t>
            </a:r>
          </a:p>
        </p:txBody>
      </p:sp>
      <p:pic>
        <p:nvPicPr>
          <p:cNvPr id="5" name="图片 4">
            <a:extLst>
              <a:ext uri="{FF2B5EF4-FFF2-40B4-BE49-F238E27FC236}">
                <a16:creationId xmlns:a16="http://schemas.microsoft.com/office/drawing/2014/main" id="{AC30ADDD-2E27-48D9-9F1E-E96B72696A8C}"/>
              </a:ext>
            </a:extLst>
          </p:cNvPr>
          <p:cNvPicPr>
            <a:picLocks noChangeAspect="1"/>
          </p:cNvPicPr>
          <p:nvPr/>
        </p:nvPicPr>
        <p:blipFill>
          <a:blip r:embed="rId3"/>
          <a:stretch>
            <a:fillRect/>
          </a:stretch>
        </p:blipFill>
        <p:spPr>
          <a:xfrm>
            <a:off x="674376" y="2591784"/>
            <a:ext cx="10774017" cy="3943669"/>
          </a:xfrm>
          <a:prstGeom prst="rect">
            <a:avLst/>
          </a:prstGeom>
        </p:spPr>
        <p:style>
          <a:lnRef idx="1">
            <a:schemeClr val="dk1"/>
          </a:lnRef>
          <a:fillRef idx="2">
            <a:schemeClr val="dk1"/>
          </a:fillRef>
          <a:effectRef idx="1">
            <a:schemeClr val="dk1"/>
          </a:effectRef>
          <a:fontRef idx="minor">
            <a:schemeClr val="dk1"/>
          </a:fontRef>
        </p:style>
      </p:pic>
    </p:spTree>
    <p:extLst>
      <p:ext uri="{BB962C8B-B14F-4D97-AF65-F5344CB8AC3E}">
        <p14:creationId xmlns:p14="http://schemas.microsoft.com/office/powerpoint/2010/main" val="265141125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itchFamily="34" charset="-122"/>
                <a:ea typeface="微软雅黑" pitchFamily="34" charset="-122"/>
              </a:rPr>
              <a:t>中文文本分析实例</a:t>
            </a:r>
            <a:r>
              <a:rPr lang="en-US" altLang="zh-CN" sz="2400" b="1" spc="300" dirty="0">
                <a:solidFill>
                  <a:srgbClr val="1E6787"/>
                </a:solidFill>
                <a:latin typeface="微软雅黑" pitchFamily="34" charset="-122"/>
                <a:ea typeface="微软雅黑" pitchFamily="34" charset="-122"/>
              </a:rPr>
              <a:t>《</a:t>
            </a:r>
            <a:r>
              <a:rPr lang="zh-CN" altLang="en-US" sz="2400" b="1" spc="300" dirty="0">
                <a:solidFill>
                  <a:srgbClr val="1E6787"/>
                </a:solidFill>
                <a:latin typeface="微软雅黑" pitchFamily="34" charset="-122"/>
                <a:ea typeface="微软雅黑" pitchFamily="34" charset="-122"/>
              </a:rPr>
              <a:t>红楼梦</a:t>
            </a:r>
            <a:r>
              <a:rPr lang="en-US" altLang="zh-CN" sz="2400" b="1" spc="300" dirty="0">
                <a:solidFill>
                  <a:srgbClr val="1E6787"/>
                </a:solidFill>
                <a:latin typeface="微软雅黑" pitchFamily="34" charset="-122"/>
                <a:ea typeface="微软雅黑" pitchFamily="34" charset="-122"/>
              </a:rPr>
              <a:t>》</a:t>
            </a:r>
            <a:endParaRPr lang="zh-CN" altLang="en-US" sz="2400" b="1" spc="300" dirty="0">
              <a:solidFill>
                <a:srgbClr val="1E6787"/>
              </a:solidFill>
              <a:latin typeface="微软雅黑" pitchFamily="34" charset="-122"/>
              <a:ea typeface="微软雅黑" pitchFamily="34" charset="-122"/>
            </a:endParaRPr>
          </a:p>
        </p:txBody>
      </p:sp>
      <p:grpSp>
        <p:nvGrpSpPr>
          <p:cNvPr id="56" name="组合 55">
            <a:extLst>
              <a:ext uri="{FF2B5EF4-FFF2-40B4-BE49-F238E27FC236}">
                <a16:creationId xmlns:a16="http://schemas.microsoft.com/office/drawing/2014/main" id="{B3ECA4EB-10D1-4B65-B604-4032302CDAF4}"/>
              </a:ext>
            </a:extLst>
          </p:cNvPr>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a:extLst>
                <a:ext uri="{FF2B5EF4-FFF2-40B4-BE49-F238E27FC236}">
                  <a16:creationId xmlns:a16="http://schemas.microsoft.com/office/drawing/2014/main" id="{FF372EA1-AB4F-47B1-B450-59AB8827ECD5}"/>
                </a:ext>
              </a:extLst>
            </p:cNvPr>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微软雅黑"/>
              </a:endParaRPr>
            </a:p>
          </p:txBody>
        </p:sp>
        <p:sp>
          <p:nvSpPr>
            <p:cNvPr id="58" name="椭圆 57">
              <a:extLst>
                <a:ext uri="{FF2B5EF4-FFF2-40B4-BE49-F238E27FC236}">
                  <a16:creationId xmlns:a16="http://schemas.microsoft.com/office/drawing/2014/main" id="{0BEE7D95-9E9C-4C6D-91AA-6429F74B9F98}"/>
                </a:ext>
              </a:extLst>
            </p:cNvPr>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微软雅黑"/>
              </a:endParaRPr>
            </a:p>
          </p:txBody>
        </p:sp>
      </p:grpSp>
      <p:cxnSp>
        <p:nvCxnSpPr>
          <p:cNvPr id="20" name="直接连接符 19">
            <a:extLst>
              <a:ext uri="{FF2B5EF4-FFF2-40B4-BE49-F238E27FC236}">
                <a16:creationId xmlns:a16="http://schemas.microsoft.com/office/drawing/2014/main" id="{C4FBB3C1-88AA-4E76-B54C-31018E3BFAA0}"/>
              </a:ext>
            </a:extLst>
          </p:cNvPr>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2" name="矩形 1">
            <a:extLst>
              <a:ext uri="{FF2B5EF4-FFF2-40B4-BE49-F238E27FC236}">
                <a16:creationId xmlns:a16="http://schemas.microsoft.com/office/drawing/2014/main" id="{6CBA683F-B27F-45C2-8BD8-11CF54284B25}"/>
              </a:ext>
            </a:extLst>
          </p:cNvPr>
          <p:cNvSpPr/>
          <p:nvPr/>
        </p:nvSpPr>
        <p:spPr>
          <a:xfrm>
            <a:off x="786100" y="707504"/>
            <a:ext cx="10942074" cy="581057"/>
          </a:xfrm>
          <a:prstGeom prst="rect">
            <a:avLst/>
          </a:prstGeom>
        </p:spPr>
        <p:txBody>
          <a:bodyPr wrap="square">
            <a:spAutoFit/>
          </a:bodyPr>
          <a:lstStyle/>
          <a:p>
            <a:pPr>
              <a:lnSpc>
                <a:spcPct val="150000"/>
              </a:lnSpc>
            </a:pPr>
            <a:r>
              <a:rPr lang="zh-CN" altLang="en-US" sz="2400" b="1" dirty="0">
                <a:latin typeface="+mn-ea"/>
              </a:rPr>
              <a:t>章回处理</a:t>
            </a:r>
            <a:r>
              <a:rPr lang="en-US" altLang="zh-CN" sz="2400" b="1" dirty="0">
                <a:latin typeface="+mn-ea"/>
              </a:rPr>
              <a:t>——</a:t>
            </a:r>
            <a:r>
              <a:rPr lang="zh-CN" altLang="zh-CN" sz="2400" b="1" dirty="0">
                <a:latin typeface="+mn-ea"/>
              </a:rPr>
              <a:t>红楼梦之人物社交关系网络</a:t>
            </a:r>
            <a:endParaRPr lang="en-US" altLang="zh-CN" sz="2400" b="1" dirty="0">
              <a:latin typeface="+mn-ea"/>
            </a:endParaRPr>
          </a:p>
        </p:txBody>
      </p:sp>
      <p:sp>
        <p:nvSpPr>
          <p:cNvPr id="3" name="矩形 2">
            <a:extLst>
              <a:ext uri="{FF2B5EF4-FFF2-40B4-BE49-F238E27FC236}">
                <a16:creationId xmlns:a16="http://schemas.microsoft.com/office/drawing/2014/main" id="{6792791C-0338-4595-942E-A7B52E280EFA}"/>
              </a:ext>
            </a:extLst>
          </p:cNvPr>
          <p:cNvSpPr/>
          <p:nvPr/>
        </p:nvSpPr>
        <p:spPr>
          <a:xfrm>
            <a:off x="776097" y="1397891"/>
            <a:ext cx="11039455" cy="581057"/>
          </a:xfrm>
          <a:prstGeom prst="rect">
            <a:avLst/>
          </a:prstGeom>
        </p:spPr>
        <p:txBody>
          <a:bodyPr wrap="square">
            <a:spAutoFit/>
          </a:bodyPr>
          <a:lstStyle/>
          <a:p>
            <a:pPr lvl="0">
              <a:lnSpc>
                <a:spcPct val="150000"/>
              </a:lnSpc>
            </a:pPr>
            <a:r>
              <a:rPr lang="zh-CN" altLang="zh-CN" sz="2400" kern="100" dirty="0">
                <a:solidFill>
                  <a:srgbClr val="000000"/>
                </a:solidFill>
                <a:latin typeface="+mn-ea"/>
                <a:cs typeface="Times New Roman" panose="02020603050405020304" pitchFamily="18" charset="0"/>
              </a:rPr>
              <a:t>使用</a:t>
            </a:r>
            <a:r>
              <a:rPr lang="en-US" altLang="zh-CN" sz="2400" kern="100" dirty="0" err="1">
                <a:solidFill>
                  <a:srgbClr val="000000"/>
                </a:solidFill>
                <a:latin typeface="+mn-ea"/>
                <a:cs typeface="Times New Roman" panose="02020603050405020304" pitchFamily="18" charset="0"/>
              </a:rPr>
              <a:t>networkx</a:t>
            </a:r>
            <a:r>
              <a:rPr lang="zh-CN" altLang="zh-CN" sz="2400" kern="100" dirty="0">
                <a:solidFill>
                  <a:srgbClr val="000000"/>
                </a:solidFill>
                <a:latin typeface="+mn-ea"/>
                <a:cs typeface="Times New Roman" panose="02020603050405020304" pitchFamily="18" charset="0"/>
              </a:rPr>
              <a:t>库，绘制人物社交网络图</a:t>
            </a:r>
            <a:endParaRPr lang="en-US" altLang="zh-CN" sz="2400" kern="100" dirty="0">
              <a:solidFill>
                <a:srgbClr val="000000"/>
              </a:solidFill>
              <a:latin typeface="+mn-ea"/>
              <a:cs typeface="Times New Roman" panose="02020603050405020304" pitchFamily="18" charset="0"/>
            </a:endParaRPr>
          </a:p>
        </p:txBody>
      </p:sp>
      <p:pic>
        <p:nvPicPr>
          <p:cNvPr id="6" name="图片 5">
            <a:extLst>
              <a:ext uri="{FF2B5EF4-FFF2-40B4-BE49-F238E27FC236}">
                <a16:creationId xmlns:a16="http://schemas.microsoft.com/office/drawing/2014/main" id="{C4112197-8E0C-4707-8F98-CDB628ED8766}"/>
              </a:ext>
            </a:extLst>
          </p:cNvPr>
          <p:cNvPicPr>
            <a:picLocks noChangeAspect="1"/>
          </p:cNvPicPr>
          <p:nvPr/>
        </p:nvPicPr>
        <p:blipFill>
          <a:blip r:embed="rId3"/>
          <a:stretch>
            <a:fillRect/>
          </a:stretch>
        </p:blipFill>
        <p:spPr>
          <a:xfrm>
            <a:off x="1233296" y="1978947"/>
            <a:ext cx="8636260" cy="4714758"/>
          </a:xfrm>
          <a:prstGeom prst="rect">
            <a:avLst/>
          </a:prstGeom>
        </p:spPr>
        <p:style>
          <a:lnRef idx="1">
            <a:schemeClr val="dk1"/>
          </a:lnRef>
          <a:fillRef idx="2">
            <a:schemeClr val="dk1"/>
          </a:fillRef>
          <a:effectRef idx="1">
            <a:schemeClr val="dk1"/>
          </a:effectRef>
          <a:fontRef idx="minor">
            <a:schemeClr val="dk1"/>
          </a:fontRef>
        </p:style>
      </p:pic>
    </p:spTree>
    <p:extLst>
      <p:ext uri="{BB962C8B-B14F-4D97-AF65-F5344CB8AC3E}">
        <p14:creationId xmlns:p14="http://schemas.microsoft.com/office/powerpoint/2010/main" val="405039933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itchFamily="34" charset="-122"/>
                <a:ea typeface="微软雅黑" pitchFamily="34" charset="-122"/>
              </a:rPr>
              <a:t>中文文本分析实例</a:t>
            </a:r>
            <a:r>
              <a:rPr lang="en-US" altLang="zh-CN" sz="2400" b="1" spc="300" dirty="0">
                <a:solidFill>
                  <a:srgbClr val="1E6787"/>
                </a:solidFill>
                <a:latin typeface="微软雅黑" pitchFamily="34" charset="-122"/>
                <a:ea typeface="微软雅黑" pitchFamily="34" charset="-122"/>
              </a:rPr>
              <a:t>《</a:t>
            </a:r>
            <a:r>
              <a:rPr lang="zh-CN" altLang="en-US" sz="2400" b="1" spc="300" dirty="0">
                <a:solidFill>
                  <a:srgbClr val="1E6787"/>
                </a:solidFill>
                <a:latin typeface="微软雅黑" pitchFamily="34" charset="-122"/>
                <a:ea typeface="微软雅黑" pitchFamily="34" charset="-122"/>
              </a:rPr>
              <a:t>红楼梦</a:t>
            </a:r>
            <a:r>
              <a:rPr lang="en-US" altLang="zh-CN" sz="2400" b="1" spc="300" dirty="0">
                <a:solidFill>
                  <a:srgbClr val="1E6787"/>
                </a:solidFill>
                <a:latin typeface="微软雅黑" pitchFamily="34" charset="-122"/>
                <a:ea typeface="微软雅黑" pitchFamily="34" charset="-122"/>
              </a:rPr>
              <a:t>》</a:t>
            </a:r>
            <a:endParaRPr lang="zh-CN" altLang="en-US" sz="2400" b="1" spc="300" dirty="0">
              <a:solidFill>
                <a:srgbClr val="1E6787"/>
              </a:solidFill>
              <a:latin typeface="微软雅黑" pitchFamily="34" charset="-122"/>
              <a:ea typeface="微软雅黑" pitchFamily="34" charset="-122"/>
            </a:endParaRPr>
          </a:p>
        </p:txBody>
      </p:sp>
      <p:grpSp>
        <p:nvGrpSpPr>
          <p:cNvPr id="56" name="组合 55">
            <a:extLst>
              <a:ext uri="{FF2B5EF4-FFF2-40B4-BE49-F238E27FC236}">
                <a16:creationId xmlns:a16="http://schemas.microsoft.com/office/drawing/2014/main" id="{B3ECA4EB-10D1-4B65-B604-4032302CDAF4}"/>
              </a:ext>
            </a:extLst>
          </p:cNvPr>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a:extLst>
                <a:ext uri="{FF2B5EF4-FFF2-40B4-BE49-F238E27FC236}">
                  <a16:creationId xmlns:a16="http://schemas.microsoft.com/office/drawing/2014/main" id="{FF372EA1-AB4F-47B1-B450-59AB8827ECD5}"/>
                </a:ext>
              </a:extLst>
            </p:cNvPr>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微软雅黑"/>
              </a:endParaRPr>
            </a:p>
          </p:txBody>
        </p:sp>
        <p:sp>
          <p:nvSpPr>
            <p:cNvPr id="58" name="椭圆 57">
              <a:extLst>
                <a:ext uri="{FF2B5EF4-FFF2-40B4-BE49-F238E27FC236}">
                  <a16:creationId xmlns:a16="http://schemas.microsoft.com/office/drawing/2014/main" id="{0BEE7D95-9E9C-4C6D-91AA-6429F74B9F98}"/>
                </a:ext>
              </a:extLst>
            </p:cNvPr>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微软雅黑"/>
              </a:endParaRPr>
            </a:p>
          </p:txBody>
        </p:sp>
      </p:grpSp>
      <p:cxnSp>
        <p:nvCxnSpPr>
          <p:cNvPr id="20" name="直接连接符 19">
            <a:extLst>
              <a:ext uri="{FF2B5EF4-FFF2-40B4-BE49-F238E27FC236}">
                <a16:creationId xmlns:a16="http://schemas.microsoft.com/office/drawing/2014/main" id="{C4FBB3C1-88AA-4E76-B54C-31018E3BFAA0}"/>
              </a:ext>
            </a:extLst>
          </p:cNvPr>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2" name="矩形 1">
            <a:extLst>
              <a:ext uri="{FF2B5EF4-FFF2-40B4-BE49-F238E27FC236}">
                <a16:creationId xmlns:a16="http://schemas.microsoft.com/office/drawing/2014/main" id="{6CBA683F-B27F-45C2-8BD8-11CF54284B25}"/>
              </a:ext>
            </a:extLst>
          </p:cNvPr>
          <p:cNvSpPr/>
          <p:nvPr/>
        </p:nvSpPr>
        <p:spPr>
          <a:xfrm>
            <a:off x="786100" y="707504"/>
            <a:ext cx="10942074" cy="581057"/>
          </a:xfrm>
          <a:prstGeom prst="rect">
            <a:avLst/>
          </a:prstGeom>
        </p:spPr>
        <p:txBody>
          <a:bodyPr wrap="square">
            <a:spAutoFit/>
          </a:bodyPr>
          <a:lstStyle/>
          <a:p>
            <a:pPr>
              <a:lnSpc>
                <a:spcPct val="150000"/>
              </a:lnSpc>
            </a:pPr>
            <a:r>
              <a:rPr lang="zh-CN" altLang="en-US" sz="2400" b="1" dirty="0">
                <a:latin typeface="+mn-ea"/>
              </a:rPr>
              <a:t>章回处理</a:t>
            </a:r>
            <a:r>
              <a:rPr lang="en-US" altLang="zh-CN" sz="2400" b="1" dirty="0">
                <a:latin typeface="+mn-ea"/>
              </a:rPr>
              <a:t>——</a:t>
            </a:r>
            <a:r>
              <a:rPr lang="zh-CN" altLang="zh-CN" sz="2400" b="1" dirty="0">
                <a:latin typeface="+mn-ea"/>
              </a:rPr>
              <a:t>红楼梦之人物社交关系网络</a:t>
            </a:r>
            <a:endParaRPr lang="en-US" altLang="zh-CN" sz="2400" b="1" dirty="0">
              <a:latin typeface="+mn-ea"/>
            </a:endParaRPr>
          </a:p>
        </p:txBody>
      </p:sp>
      <p:pic>
        <p:nvPicPr>
          <p:cNvPr id="7" name="图片 6">
            <a:extLst>
              <a:ext uri="{FF2B5EF4-FFF2-40B4-BE49-F238E27FC236}">
                <a16:creationId xmlns:a16="http://schemas.microsoft.com/office/drawing/2014/main" id="{8696BFBF-C594-45C7-AB5C-6CBB631210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0360" y="733226"/>
            <a:ext cx="10684566" cy="6124774"/>
          </a:xfrm>
          <a:prstGeom prst="rect">
            <a:avLst/>
          </a:prstGeom>
        </p:spPr>
        <p:style>
          <a:lnRef idx="1">
            <a:schemeClr val="dk1"/>
          </a:lnRef>
          <a:fillRef idx="2">
            <a:schemeClr val="dk1"/>
          </a:fillRef>
          <a:effectRef idx="1">
            <a:schemeClr val="dk1"/>
          </a:effectRef>
          <a:fontRef idx="minor">
            <a:schemeClr val="dk1"/>
          </a:fontRef>
        </p:style>
      </p:pic>
    </p:spTree>
    <p:extLst>
      <p:ext uri="{BB962C8B-B14F-4D97-AF65-F5344CB8AC3E}">
        <p14:creationId xmlns:p14="http://schemas.microsoft.com/office/powerpoint/2010/main" val="1700539366"/>
      </p:ext>
    </p:extLst>
  </p:cSld>
  <p:clrMapOvr>
    <a:masterClrMapping/>
  </p:clrMapOvr>
  <p:transition spd="slow">
    <p:push/>
  </p:transition>
</p:sld>
</file>

<file path=ppt/slides/slide8.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itchFamily="34" charset="-122"/>
                <a:ea typeface="微软雅黑" pitchFamily="34" charset="-122"/>
              </a:rPr>
              <a:t>中文文本分析相关库</a:t>
            </a:r>
          </a:p>
        </p:txBody>
      </p:sp>
      <p:grpSp>
        <p:nvGrpSpPr>
          <p:cNvPr id="56" name="组合 55">
            <a:extLst>
              <a:ext uri="{FF2B5EF4-FFF2-40B4-BE49-F238E27FC236}">
                <a16:creationId xmlns:a16="http://schemas.microsoft.com/office/drawing/2014/main" id="{B3ECA4EB-10D1-4B65-B604-4032302CDAF4}"/>
              </a:ext>
            </a:extLst>
          </p:cNvPr>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a:extLst>
                <a:ext uri="{FF2B5EF4-FFF2-40B4-BE49-F238E27FC236}">
                  <a16:creationId xmlns:a16="http://schemas.microsoft.com/office/drawing/2014/main" id="{FF372EA1-AB4F-47B1-B450-59AB8827ECD5}"/>
                </a:ext>
              </a:extLst>
            </p:cNvPr>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微软雅黑"/>
              </a:endParaRPr>
            </a:p>
          </p:txBody>
        </p:sp>
        <p:sp>
          <p:nvSpPr>
            <p:cNvPr id="58" name="椭圆 57">
              <a:extLst>
                <a:ext uri="{FF2B5EF4-FFF2-40B4-BE49-F238E27FC236}">
                  <a16:creationId xmlns:a16="http://schemas.microsoft.com/office/drawing/2014/main" id="{0BEE7D95-9E9C-4C6D-91AA-6429F74B9F98}"/>
                </a:ext>
              </a:extLst>
            </p:cNvPr>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微软雅黑"/>
              </a:endParaRPr>
            </a:p>
          </p:txBody>
        </p:sp>
      </p:grpSp>
      <p:cxnSp>
        <p:nvCxnSpPr>
          <p:cNvPr id="20" name="直接连接符 19">
            <a:extLst>
              <a:ext uri="{FF2B5EF4-FFF2-40B4-BE49-F238E27FC236}">
                <a16:creationId xmlns:a16="http://schemas.microsoft.com/office/drawing/2014/main" id="{C4FBB3C1-88AA-4E76-B54C-31018E3BFAA0}"/>
              </a:ext>
            </a:extLst>
          </p:cNvPr>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2" name="矩形 1">
            <a:extLst>
              <a:ext uri="{FF2B5EF4-FFF2-40B4-BE49-F238E27FC236}">
                <a16:creationId xmlns:a16="http://schemas.microsoft.com/office/drawing/2014/main" id="{6CBA683F-B27F-45C2-8BD8-11CF54284B25}"/>
              </a:ext>
            </a:extLst>
          </p:cNvPr>
          <p:cNvSpPr/>
          <p:nvPr/>
        </p:nvSpPr>
        <p:spPr>
          <a:xfrm>
            <a:off x="530360" y="904462"/>
            <a:ext cx="11267388" cy="669863"/>
          </a:xfrm>
          <a:prstGeom prst="rect">
            <a:avLst/>
          </a:prstGeom>
        </p:spPr>
        <p:txBody>
          <a:bodyPr wrap="square">
            <a:spAutoFit/>
          </a:bodyPr>
          <a:lstStyle/>
          <a:p>
            <a:pPr>
              <a:lnSpc>
                <a:spcPct val="150000"/>
              </a:lnSpc>
              <a:spcAft>
                <a:spcPts val="1200"/>
              </a:spcAft>
            </a:pPr>
            <a:r>
              <a:rPr lang="zh-CN" altLang="en-US" sz="2800" b="1" dirty="0"/>
              <a:t>中文分词</a:t>
            </a:r>
            <a:r>
              <a:rPr lang="en-US" altLang="zh-CN" sz="2800" b="1" dirty="0" err="1"/>
              <a:t>jieba</a:t>
            </a:r>
            <a:r>
              <a:rPr lang="zh-CN" altLang="en-US" sz="2800" b="1" dirty="0"/>
              <a:t>库</a:t>
            </a:r>
            <a:r>
              <a:rPr lang="en-US" altLang="zh-CN" sz="2800" b="1" dirty="0"/>
              <a:t>——</a:t>
            </a:r>
            <a:r>
              <a:rPr lang="en-US" altLang="zh-CN" sz="2800" b="1" dirty="0" err="1"/>
              <a:t>jieba</a:t>
            </a:r>
            <a:r>
              <a:rPr lang="zh-CN" altLang="zh-CN" sz="2800" b="1" dirty="0"/>
              <a:t>库主要函数</a:t>
            </a:r>
          </a:p>
        </p:txBody>
      </p:sp>
      <p:sp>
        <p:nvSpPr>
          <p:cNvPr id="3" name="矩形 2">
            <a:extLst>
              <a:ext uri="{FF2B5EF4-FFF2-40B4-BE49-F238E27FC236}">
                <a16:creationId xmlns:a16="http://schemas.microsoft.com/office/drawing/2014/main" id="{8DA40F73-38CD-4A57-92B9-AA6DBB0F6977}"/>
              </a:ext>
            </a:extLst>
          </p:cNvPr>
          <p:cNvSpPr/>
          <p:nvPr/>
        </p:nvSpPr>
        <p:spPr>
          <a:xfrm>
            <a:off x="530360" y="1661951"/>
            <a:ext cx="10814179" cy="950388"/>
          </a:xfrm>
          <a:prstGeom prst="rect">
            <a:avLst/>
          </a:prstGeom>
        </p:spPr>
        <p:txBody>
          <a:bodyPr wrap="none">
            <a:spAutoFit/>
          </a:bodyPr>
          <a:lstStyle/>
          <a:p>
            <a:r>
              <a:rPr lang="zh-CN" altLang="zh-CN" sz="2400" dirty="0">
                <a:latin typeface="+mn-ea"/>
              </a:rPr>
              <a:t>全模式分词：</a:t>
            </a:r>
            <a:endParaRPr lang="en-US" altLang="zh-CN" sz="2400" dirty="0">
              <a:latin typeface="+mn-ea"/>
            </a:endParaRPr>
          </a:p>
          <a:p>
            <a:pPr>
              <a:lnSpc>
                <a:spcPct val="150000"/>
              </a:lnSpc>
            </a:pPr>
            <a:r>
              <a:rPr lang="zh-CN" altLang="zh-CN" sz="2400" dirty="0">
                <a:latin typeface="+mn-ea"/>
              </a:rPr>
              <a:t>把句子中所有的可以成词的词语都扫描出来</a:t>
            </a:r>
            <a:r>
              <a:rPr lang="en-US" altLang="zh-CN" sz="2400" dirty="0">
                <a:latin typeface="+mn-ea"/>
              </a:rPr>
              <a:t>, </a:t>
            </a:r>
            <a:r>
              <a:rPr lang="zh-CN" altLang="zh-CN" sz="2400" dirty="0">
                <a:latin typeface="+mn-ea"/>
              </a:rPr>
              <a:t>速度非常快，但是不能解决歧义</a:t>
            </a:r>
            <a:r>
              <a:rPr lang="zh-CN" altLang="zh-CN" sz="2400" dirty="0">
                <a:solidFill>
                  <a:srgbClr val="000000"/>
                </a:solidFill>
                <a:latin typeface="+mn-ea"/>
                <a:cs typeface="Times New Roman" panose="02020603050405020304" pitchFamily="18" charset="0"/>
              </a:rPr>
              <a:t>。</a:t>
            </a:r>
            <a:endParaRPr lang="zh-CN" altLang="en-US" sz="2400" dirty="0">
              <a:latin typeface="+mn-ea"/>
            </a:endParaRPr>
          </a:p>
        </p:txBody>
      </p:sp>
      <p:pic>
        <p:nvPicPr>
          <p:cNvPr id="7" name="图片 6">
            <a:extLst>
              <a:ext uri="{FF2B5EF4-FFF2-40B4-BE49-F238E27FC236}">
                <a16:creationId xmlns:a16="http://schemas.microsoft.com/office/drawing/2014/main" id="{4650EA1A-6484-4450-B146-A0BCE05F0D34}"/>
              </a:ext>
            </a:extLst>
          </p:cNvPr>
          <p:cNvPicPr>
            <a:picLocks noChangeAspect="1"/>
          </p:cNvPicPr>
          <p:nvPr/>
        </p:nvPicPr>
        <p:blipFill>
          <a:blip r:embed="rId3"/>
          <a:stretch>
            <a:fillRect/>
          </a:stretch>
        </p:blipFill>
        <p:spPr>
          <a:xfrm>
            <a:off x="1483001" y="2795986"/>
            <a:ext cx="7740512" cy="3157552"/>
          </a:xfrm>
          <a:prstGeom prst="rect">
            <a:avLst/>
          </a:prstGeo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444466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itchFamily="34" charset="-122"/>
                <a:ea typeface="微软雅黑" pitchFamily="34" charset="-122"/>
              </a:rPr>
              <a:t>中文文本分析实例</a:t>
            </a:r>
            <a:r>
              <a:rPr lang="en-US" altLang="zh-CN" sz="2400" b="1" spc="300" dirty="0">
                <a:solidFill>
                  <a:srgbClr val="1E6787"/>
                </a:solidFill>
                <a:latin typeface="微软雅黑" pitchFamily="34" charset="-122"/>
                <a:ea typeface="微软雅黑" pitchFamily="34" charset="-122"/>
              </a:rPr>
              <a:t>《</a:t>
            </a:r>
            <a:r>
              <a:rPr lang="zh-CN" altLang="en-US" sz="2400" b="1" spc="300" dirty="0">
                <a:solidFill>
                  <a:srgbClr val="1E6787"/>
                </a:solidFill>
                <a:latin typeface="微软雅黑" pitchFamily="34" charset="-122"/>
                <a:ea typeface="微软雅黑" pitchFamily="34" charset="-122"/>
              </a:rPr>
              <a:t>红楼梦</a:t>
            </a:r>
            <a:r>
              <a:rPr lang="en-US" altLang="zh-CN" sz="2400" b="1" spc="300" dirty="0">
                <a:solidFill>
                  <a:srgbClr val="1E6787"/>
                </a:solidFill>
                <a:latin typeface="微软雅黑" pitchFamily="34" charset="-122"/>
                <a:ea typeface="微软雅黑" pitchFamily="34" charset="-122"/>
              </a:rPr>
              <a:t>》</a:t>
            </a:r>
            <a:endParaRPr lang="zh-CN" altLang="en-US" sz="2400" b="1" spc="300" dirty="0">
              <a:solidFill>
                <a:srgbClr val="1E6787"/>
              </a:solidFill>
              <a:latin typeface="微软雅黑" pitchFamily="34" charset="-122"/>
              <a:ea typeface="微软雅黑" pitchFamily="34" charset="-122"/>
            </a:endParaRPr>
          </a:p>
        </p:txBody>
      </p:sp>
      <p:grpSp>
        <p:nvGrpSpPr>
          <p:cNvPr id="56" name="组合 55">
            <a:extLst>
              <a:ext uri="{FF2B5EF4-FFF2-40B4-BE49-F238E27FC236}">
                <a16:creationId xmlns:a16="http://schemas.microsoft.com/office/drawing/2014/main" id="{B3ECA4EB-10D1-4B65-B604-4032302CDAF4}"/>
              </a:ext>
            </a:extLst>
          </p:cNvPr>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a:extLst>
                <a:ext uri="{FF2B5EF4-FFF2-40B4-BE49-F238E27FC236}">
                  <a16:creationId xmlns:a16="http://schemas.microsoft.com/office/drawing/2014/main" id="{FF372EA1-AB4F-47B1-B450-59AB8827ECD5}"/>
                </a:ext>
              </a:extLst>
            </p:cNvPr>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微软雅黑"/>
              </a:endParaRPr>
            </a:p>
          </p:txBody>
        </p:sp>
        <p:sp>
          <p:nvSpPr>
            <p:cNvPr id="58" name="椭圆 57">
              <a:extLst>
                <a:ext uri="{FF2B5EF4-FFF2-40B4-BE49-F238E27FC236}">
                  <a16:creationId xmlns:a16="http://schemas.microsoft.com/office/drawing/2014/main" id="{0BEE7D95-9E9C-4C6D-91AA-6429F74B9F98}"/>
                </a:ext>
              </a:extLst>
            </p:cNvPr>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微软雅黑"/>
              </a:endParaRPr>
            </a:p>
          </p:txBody>
        </p:sp>
      </p:grpSp>
      <p:cxnSp>
        <p:nvCxnSpPr>
          <p:cNvPr id="20" name="直接连接符 19">
            <a:extLst>
              <a:ext uri="{FF2B5EF4-FFF2-40B4-BE49-F238E27FC236}">
                <a16:creationId xmlns:a16="http://schemas.microsoft.com/office/drawing/2014/main" id="{C4FBB3C1-88AA-4E76-B54C-31018E3BFAA0}"/>
              </a:ext>
            </a:extLst>
          </p:cNvPr>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2" name="矩形 1">
            <a:extLst>
              <a:ext uri="{FF2B5EF4-FFF2-40B4-BE49-F238E27FC236}">
                <a16:creationId xmlns:a16="http://schemas.microsoft.com/office/drawing/2014/main" id="{6CBA683F-B27F-45C2-8BD8-11CF54284B25}"/>
              </a:ext>
            </a:extLst>
          </p:cNvPr>
          <p:cNvSpPr/>
          <p:nvPr/>
        </p:nvSpPr>
        <p:spPr>
          <a:xfrm>
            <a:off x="786100" y="707504"/>
            <a:ext cx="10942074" cy="581057"/>
          </a:xfrm>
          <a:prstGeom prst="rect">
            <a:avLst/>
          </a:prstGeom>
        </p:spPr>
        <p:txBody>
          <a:bodyPr wrap="square">
            <a:spAutoFit/>
          </a:bodyPr>
          <a:lstStyle/>
          <a:p>
            <a:pPr>
              <a:lnSpc>
                <a:spcPct val="150000"/>
              </a:lnSpc>
            </a:pPr>
            <a:r>
              <a:rPr lang="zh-CN" altLang="en-US" sz="2400" b="1" dirty="0">
                <a:latin typeface="+mn-ea"/>
              </a:rPr>
              <a:t>章回处理</a:t>
            </a:r>
            <a:r>
              <a:rPr lang="en-US" altLang="zh-CN" sz="2400" b="1" dirty="0">
                <a:latin typeface="+mn-ea"/>
              </a:rPr>
              <a:t>——</a:t>
            </a:r>
            <a:r>
              <a:rPr lang="zh-CN" altLang="zh-CN" sz="2400" b="1" dirty="0">
                <a:latin typeface="+mn-ea"/>
              </a:rPr>
              <a:t>红楼梦之人物社交关系网络</a:t>
            </a:r>
            <a:endParaRPr lang="en-US" altLang="zh-CN" sz="2400" b="1" dirty="0">
              <a:latin typeface="+mn-ea"/>
            </a:endParaRPr>
          </a:p>
        </p:txBody>
      </p:sp>
      <p:sp>
        <p:nvSpPr>
          <p:cNvPr id="3" name="矩形 2">
            <a:extLst>
              <a:ext uri="{FF2B5EF4-FFF2-40B4-BE49-F238E27FC236}">
                <a16:creationId xmlns:a16="http://schemas.microsoft.com/office/drawing/2014/main" id="{6792791C-0338-4595-942E-A7B52E280EFA}"/>
              </a:ext>
            </a:extLst>
          </p:cNvPr>
          <p:cNvSpPr/>
          <p:nvPr/>
        </p:nvSpPr>
        <p:spPr>
          <a:xfrm>
            <a:off x="776097" y="1397891"/>
            <a:ext cx="11039455" cy="581057"/>
          </a:xfrm>
          <a:prstGeom prst="rect">
            <a:avLst/>
          </a:prstGeom>
        </p:spPr>
        <p:txBody>
          <a:bodyPr wrap="square">
            <a:spAutoFit/>
          </a:bodyPr>
          <a:lstStyle/>
          <a:p>
            <a:pPr lvl="0">
              <a:lnSpc>
                <a:spcPct val="150000"/>
              </a:lnSpc>
            </a:pPr>
            <a:r>
              <a:rPr lang="zh-CN" altLang="zh-CN" sz="2400" kern="100" dirty="0">
                <a:solidFill>
                  <a:srgbClr val="000000"/>
                </a:solidFill>
                <a:latin typeface="+mn-ea"/>
                <a:cs typeface="Times New Roman" panose="02020603050405020304" pitchFamily="18" charset="0"/>
              </a:rPr>
              <a:t>使用</a:t>
            </a:r>
            <a:r>
              <a:rPr lang="en-US" altLang="zh-CN" sz="2400" kern="100" dirty="0" err="1">
                <a:solidFill>
                  <a:srgbClr val="000000"/>
                </a:solidFill>
                <a:latin typeface="+mn-ea"/>
                <a:cs typeface="Times New Roman" panose="02020603050405020304" pitchFamily="18" charset="0"/>
              </a:rPr>
              <a:t>networkx</a:t>
            </a:r>
            <a:r>
              <a:rPr lang="zh-CN" altLang="zh-CN" sz="2400" kern="100" dirty="0">
                <a:solidFill>
                  <a:srgbClr val="000000"/>
                </a:solidFill>
                <a:latin typeface="+mn-ea"/>
                <a:cs typeface="Times New Roman" panose="02020603050405020304" pitchFamily="18" charset="0"/>
              </a:rPr>
              <a:t>库，绘制人物社交网络图</a:t>
            </a:r>
            <a:r>
              <a:rPr lang="zh-CN" altLang="en-US" sz="2400" kern="100" dirty="0">
                <a:solidFill>
                  <a:srgbClr val="000000"/>
                </a:solidFill>
                <a:latin typeface="+mn-ea"/>
                <a:cs typeface="Times New Roman" panose="02020603050405020304" pitchFamily="18" charset="0"/>
              </a:rPr>
              <a:t>，我们</a:t>
            </a:r>
            <a:r>
              <a:rPr lang="zh-CN" altLang="zh-CN" sz="2400" kern="100" dirty="0">
                <a:solidFill>
                  <a:srgbClr val="000000"/>
                </a:solidFill>
                <a:latin typeface="+mn-ea"/>
                <a:cs typeface="Times New Roman" panose="02020603050405020304" pitchFamily="18" charset="0"/>
              </a:rPr>
              <a:t>可以换一个布局方式</a:t>
            </a:r>
            <a:endParaRPr lang="en-US" altLang="zh-CN" sz="2400" kern="100" dirty="0">
              <a:solidFill>
                <a:srgbClr val="000000"/>
              </a:solidFill>
              <a:latin typeface="+mn-ea"/>
              <a:cs typeface="Times New Roman" panose="02020603050405020304" pitchFamily="18" charset="0"/>
            </a:endParaRPr>
          </a:p>
        </p:txBody>
      </p:sp>
      <p:pic>
        <p:nvPicPr>
          <p:cNvPr id="5" name="图片 4">
            <a:extLst>
              <a:ext uri="{FF2B5EF4-FFF2-40B4-BE49-F238E27FC236}">
                <a16:creationId xmlns:a16="http://schemas.microsoft.com/office/drawing/2014/main" id="{C7F3E6EC-936D-4EF8-A4E0-0847FC8E388D}"/>
              </a:ext>
            </a:extLst>
          </p:cNvPr>
          <p:cNvPicPr>
            <a:picLocks noChangeAspect="1"/>
          </p:cNvPicPr>
          <p:nvPr/>
        </p:nvPicPr>
        <p:blipFill>
          <a:blip r:embed="rId3"/>
          <a:stretch>
            <a:fillRect/>
          </a:stretch>
        </p:blipFill>
        <p:spPr>
          <a:xfrm>
            <a:off x="776097" y="2088278"/>
            <a:ext cx="10505661" cy="4388343"/>
          </a:xfrm>
          <a:prstGeom prst="rect">
            <a:avLst/>
          </a:prstGeo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53880891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itchFamily="34" charset="-122"/>
                <a:ea typeface="微软雅黑" pitchFamily="34" charset="-122"/>
              </a:rPr>
              <a:t>中文文本分析实例</a:t>
            </a:r>
            <a:r>
              <a:rPr lang="en-US" altLang="zh-CN" sz="2400" b="1" spc="300" dirty="0">
                <a:solidFill>
                  <a:srgbClr val="1E6787"/>
                </a:solidFill>
                <a:latin typeface="微软雅黑" pitchFamily="34" charset="-122"/>
                <a:ea typeface="微软雅黑" pitchFamily="34" charset="-122"/>
              </a:rPr>
              <a:t>《</a:t>
            </a:r>
            <a:r>
              <a:rPr lang="zh-CN" altLang="en-US" sz="2400" b="1" spc="300" dirty="0">
                <a:solidFill>
                  <a:srgbClr val="1E6787"/>
                </a:solidFill>
                <a:latin typeface="微软雅黑" pitchFamily="34" charset="-122"/>
                <a:ea typeface="微软雅黑" pitchFamily="34" charset="-122"/>
              </a:rPr>
              <a:t>红楼梦</a:t>
            </a:r>
            <a:r>
              <a:rPr lang="en-US" altLang="zh-CN" sz="2400" b="1" spc="300" dirty="0">
                <a:solidFill>
                  <a:srgbClr val="1E6787"/>
                </a:solidFill>
                <a:latin typeface="微软雅黑" pitchFamily="34" charset="-122"/>
                <a:ea typeface="微软雅黑" pitchFamily="34" charset="-122"/>
              </a:rPr>
              <a:t>》</a:t>
            </a:r>
            <a:endParaRPr lang="zh-CN" altLang="en-US" sz="2400" b="1" spc="300" dirty="0">
              <a:solidFill>
                <a:srgbClr val="1E6787"/>
              </a:solidFill>
              <a:latin typeface="微软雅黑" pitchFamily="34" charset="-122"/>
              <a:ea typeface="微软雅黑" pitchFamily="34" charset="-122"/>
            </a:endParaRPr>
          </a:p>
        </p:txBody>
      </p:sp>
      <p:grpSp>
        <p:nvGrpSpPr>
          <p:cNvPr id="56" name="组合 55">
            <a:extLst>
              <a:ext uri="{FF2B5EF4-FFF2-40B4-BE49-F238E27FC236}">
                <a16:creationId xmlns:a16="http://schemas.microsoft.com/office/drawing/2014/main" id="{B3ECA4EB-10D1-4B65-B604-4032302CDAF4}"/>
              </a:ext>
            </a:extLst>
          </p:cNvPr>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a:extLst>
                <a:ext uri="{FF2B5EF4-FFF2-40B4-BE49-F238E27FC236}">
                  <a16:creationId xmlns:a16="http://schemas.microsoft.com/office/drawing/2014/main" id="{FF372EA1-AB4F-47B1-B450-59AB8827ECD5}"/>
                </a:ext>
              </a:extLst>
            </p:cNvPr>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微软雅黑"/>
              </a:endParaRPr>
            </a:p>
          </p:txBody>
        </p:sp>
        <p:sp>
          <p:nvSpPr>
            <p:cNvPr id="58" name="椭圆 57">
              <a:extLst>
                <a:ext uri="{FF2B5EF4-FFF2-40B4-BE49-F238E27FC236}">
                  <a16:creationId xmlns:a16="http://schemas.microsoft.com/office/drawing/2014/main" id="{0BEE7D95-9E9C-4C6D-91AA-6429F74B9F98}"/>
                </a:ext>
              </a:extLst>
            </p:cNvPr>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微软雅黑"/>
              </a:endParaRPr>
            </a:p>
          </p:txBody>
        </p:sp>
      </p:grpSp>
      <p:cxnSp>
        <p:nvCxnSpPr>
          <p:cNvPr id="20" name="直接连接符 19">
            <a:extLst>
              <a:ext uri="{FF2B5EF4-FFF2-40B4-BE49-F238E27FC236}">
                <a16:creationId xmlns:a16="http://schemas.microsoft.com/office/drawing/2014/main" id="{C4FBB3C1-88AA-4E76-B54C-31018E3BFAA0}"/>
              </a:ext>
            </a:extLst>
          </p:cNvPr>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2" name="矩形 1">
            <a:extLst>
              <a:ext uri="{FF2B5EF4-FFF2-40B4-BE49-F238E27FC236}">
                <a16:creationId xmlns:a16="http://schemas.microsoft.com/office/drawing/2014/main" id="{6CBA683F-B27F-45C2-8BD8-11CF54284B25}"/>
              </a:ext>
            </a:extLst>
          </p:cNvPr>
          <p:cNvSpPr/>
          <p:nvPr/>
        </p:nvSpPr>
        <p:spPr>
          <a:xfrm>
            <a:off x="786100" y="707504"/>
            <a:ext cx="10942074" cy="581057"/>
          </a:xfrm>
          <a:prstGeom prst="rect">
            <a:avLst/>
          </a:prstGeom>
        </p:spPr>
        <p:txBody>
          <a:bodyPr wrap="square">
            <a:spAutoFit/>
          </a:bodyPr>
          <a:lstStyle/>
          <a:p>
            <a:pPr>
              <a:lnSpc>
                <a:spcPct val="150000"/>
              </a:lnSpc>
            </a:pPr>
            <a:r>
              <a:rPr lang="zh-CN" altLang="en-US" sz="2400" b="1" dirty="0">
                <a:latin typeface="+mn-ea"/>
              </a:rPr>
              <a:t>章回处理</a:t>
            </a:r>
            <a:r>
              <a:rPr lang="en-US" altLang="zh-CN" sz="2400" b="1" dirty="0">
                <a:latin typeface="+mn-ea"/>
              </a:rPr>
              <a:t>——</a:t>
            </a:r>
            <a:r>
              <a:rPr lang="zh-CN" altLang="zh-CN" sz="2400" b="1" dirty="0">
                <a:latin typeface="+mn-ea"/>
              </a:rPr>
              <a:t>红楼梦之人物社交关系网络</a:t>
            </a:r>
            <a:endParaRPr lang="en-US" altLang="zh-CN" sz="2400" b="1" dirty="0">
              <a:latin typeface="+mn-ea"/>
            </a:endParaRPr>
          </a:p>
        </p:txBody>
      </p:sp>
      <p:pic>
        <p:nvPicPr>
          <p:cNvPr id="5" name="图片 4">
            <a:extLst>
              <a:ext uri="{FF2B5EF4-FFF2-40B4-BE49-F238E27FC236}">
                <a16:creationId xmlns:a16="http://schemas.microsoft.com/office/drawing/2014/main" id="{0050A617-22AF-46C8-945C-1480E0E3907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6101" y="707504"/>
            <a:ext cx="8149178" cy="6111884"/>
          </a:xfrm>
          <a:prstGeom prst="rect">
            <a:avLst/>
          </a:prstGeo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703407836"/>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itchFamily="34" charset="-122"/>
                <a:ea typeface="微软雅黑" pitchFamily="34" charset="-122"/>
              </a:rPr>
              <a:t>中文文本分析相关库</a:t>
            </a:r>
          </a:p>
        </p:txBody>
      </p:sp>
      <p:grpSp>
        <p:nvGrpSpPr>
          <p:cNvPr id="56" name="组合 55">
            <a:extLst>
              <a:ext uri="{FF2B5EF4-FFF2-40B4-BE49-F238E27FC236}">
                <a16:creationId xmlns:a16="http://schemas.microsoft.com/office/drawing/2014/main" id="{B3ECA4EB-10D1-4B65-B604-4032302CDAF4}"/>
              </a:ext>
            </a:extLst>
          </p:cNvPr>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a:extLst>
                <a:ext uri="{FF2B5EF4-FFF2-40B4-BE49-F238E27FC236}">
                  <a16:creationId xmlns:a16="http://schemas.microsoft.com/office/drawing/2014/main" id="{FF372EA1-AB4F-47B1-B450-59AB8827ECD5}"/>
                </a:ext>
              </a:extLst>
            </p:cNvPr>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微软雅黑"/>
              </a:endParaRPr>
            </a:p>
          </p:txBody>
        </p:sp>
        <p:sp>
          <p:nvSpPr>
            <p:cNvPr id="58" name="椭圆 57">
              <a:extLst>
                <a:ext uri="{FF2B5EF4-FFF2-40B4-BE49-F238E27FC236}">
                  <a16:creationId xmlns:a16="http://schemas.microsoft.com/office/drawing/2014/main" id="{0BEE7D95-9E9C-4C6D-91AA-6429F74B9F98}"/>
                </a:ext>
              </a:extLst>
            </p:cNvPr>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微软雅黑"/>
              </a:endParaRPr>
            </a:p>
          </p:txBody>
        </p:sp>
      </p:grpSp>
      <p:cxnSp>
        <p:nvCxnSpPr>
          <p:cNvPr id="20" name="直接连接符 19">
            <a:extLst>
              <a:ext uri="{FF2B5EF4-FFF2-40B4-BE49-F238E27FC236}">
                <a16:creationId xmlns:a16="http://schemas.microsoft.com/office/drawing/2014/main" id="{C4FBB3C1-88AA-4E76-B54C-31018E3BFAA0}"/>
              </a:ext>
            </a:extLst>
          </p:cNvPr>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2" name="矩形 1">
            <a:extLst>
              <a:ext uri="{FF2B5EF4-FFF2-40B4-BE49-F238E27FC236}">
                <a16:creationId xmlns:a16="http://schemas.microsoft.com/office/drawing/2014/main" id="{6CBA683F-B27F-45C2-8BD8-11CF54284B25}"/>
              </a:ext>
            </a:extLst>
          </p:cNvPr>
          <p:cNvSpPr/>
          <p:nvPr/>
        </p:nvSpPr>
        <p:spPr>
          <a:xfrm>
            <a:off x="530360" y="904462"/>
            <a:ext cx="11267388" cy="669863"/>
          </a:xfrm>
          <a:prstGeom prst="rect">
            <a:avLst/>
          </a:prstGeom>
        </p:spPr>
        <p:txBody>
          <a:bodyPr wrap="square">
            <a:spAutoFit/>
          </a:bodyPr>
          <a:lstStyle/>
          <a:p>
            <a:pPr>
              <a:lnSpc>
                <a:spcPct val="150000"/>
              </a:lnSpc>
              <a:spcAft>
                <a:spcPts val="1200"/>
              </a:spcAft>
            </a:pPr>
            <a:r>
              <a:rPr lang="zh-CN" altLang="en-US" sz="2800" b="1" dirty="0"/>
              <a:t>中文分词</a:t>
            </a:r>
            <a:r>
              <a:rPr lang="en-US" altLang="zh-CN" sz="2800" b="1" dirty="0" err="1"/>
              <a:t>jieba</a:t>
            </a:r>
            <a:r>
              <a:rPr lang="zh-CN" altLang="en-US" sz="2800" b="1" dirty="0"/>
              <a:t>库</a:t>
            </a:r>
            <a:r>
              <a:rPr lang="en-US" altLang="zh-CN" sz="2800" b="1" dirty="0"/>
              <a:t>——</a:t>
            </a:r>
            <a:r>
              <a:rPr lang="en-US" altLang="zh-CN" sz="2800" b="1" dirty="0" err="1"/>
              <a:t>jieba</a:t>
            </a:r>
            <a:r>
              <a:rPr lang="zh-CN" altLang="zh-CN" sz="2800" b="1" dirty="0"/>
              <a:t>库主要函数</a:t>
            </a:r>
          </a:p>
        </p:txBody>
      </p:sp>
      <p:sp>
        <p:nvSpPr>
          <p:cNvPr id="3" name="矩形 2">
            <a:extLst>
              <a:ext uri="{FF2B5EF4-FFF2-40B4-BE49-F238E27FC236}">
                <a16:creationId xmlns:a16="http://schemas.microsoft.com/office/drawing/2014/main" id="{8DA40F73-38CD-4A57-92B9-AA6DBB0F6977}"/>
              </a:ext>
            </a:extLst>
          </p:cNvPr>
          <p:cNvSpPr/>
          <p:nvPr/>
        </p:nvSpPr>
        <p:spPr>
          <a:xfrm>
            <a:off x="530360" y="1661951"/>
            <a:ext cx="8494633" cy="461665"/>
          </a:xfrm>
          <a:prstGeom prst="rect">
            <a:avLst/>
          </a:prstGeom>
        </p:spPr>
        <p:txBody>
          <a:bodyPr wrap="none">
            <a:spAutoFit/>
          </a:bodyPr>
          <a:lstStyle/>
          <a:p>
            <a:r>
              <a:rPr lang="zh-CN" altLang="zh-CN" sz="2400" dirty="0"/>
              <a:t>搜索引擎模式分词：在精确模式的基础上，对长词再次切分</a:t>
            </a:r>
            <a:r>
              <a:rPr lang="zh-CN" altLang="zh-CN" sz="2400" dirty="0">
                <a:solidFill>
                  <a:srgbClr val="000000"/>
                </a:solidFill>
                <a:latin typeface="+mn-ea"/>
                <a:cs typeface="Times New Roman" panose="02020603050405020304" pitchFamily="18" charset="0"/>
              </a:rPr>
              <a:t>。</a:t>
            </a:r>
            <a:endParaRPr lang="zh-CN" altLang="en-US" sz="2400" dirty="0">
              <a:latin typeface="+mn-ea"/>
            </a:endParaRPr>
          </a:p>
        </p:txBody>
      </p:sp>
      <p:pic>
        <p:nvPicPr>
          <p:cNvPr id="5" name="图片 4">
            <a:extLst>
              <a:ext uri="{FF2B5EF4-FFF2-40B4-BE49-F238E27FC236}">
                <a16:creationId xmlns:a16="http://schemas.microsoft.com/office/drawing/2014/main" id="{DD93F861-FFEB-4F3D-BD0B-87343DED70E8}"/>
              </a:ext>
            </a:extLst>
          </p:cNvPr>
          <p:cNvPicPr>
            <a:picLocks noChangeAspect="1"/>
          </p:cNvPicPr>
          <p:nvPr/>
        </p:nvPicPr>
        <p:blipFill>
          <a:blip r:embed="rId3"/>
          <a:stretch>
            <a:fillRect/>
          </a:stretch>
        </p:blipFill>
        <p:spPr>
          <a:xfrm>
            <a:off x="1226099" y="2340095"/>
            <a:ext cx="9267199" cy="4068205"/>
          </a:xfrm>
          <a:prstGeom prst="rect">
            <a:avLst/>
          </a:prstGeo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4026565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WEBVIDEO" val="blbvvideo/id/BV1ZxQ2YAERj"/>
</p:tagLst>
</file>

<file path=ppt/theme/theme1.xml><?xml version="1.0" encoding="utf-8"?>
<a:theme xmlns:a="http://schemas.openxmlformats.org/drawingml/2006/main" name="1_Office 主题​​">
  <a:themeElements>
    <a:clrScheme name="自定义 222">
      <a:dk1>
        <a:sysClr val="windowText" lastClr="000000"/>
      </a:dk1>
      <a:lt1>
        <a:sysClr val="window" lastClr="FFFFFF"/>
      </a:lt1>
      <a:dk2>
        <a:srgbClr val="435258"/>
      </a:dk2>
      <a:lt2>
        <a:srgbClr val="EEECE1"/>
      </a:lt2>
      <a:accent1>
        <a:srgbClr val="2A8FBD"/>
      </a:accent1>
      <a:accent2>
        <a:srgbClr val="00B0F0"/>
      </a:accent2>
      <a:accent3>
        <a:srgbClr val="435258"/>
      </a:accent3>
      <a:accent4>
        <a:srgbClr val="1E6787"/>
      </a:accent4>
      <a:accent5>
        <a:srgbClr val="2A8FBD"/>
      </a:accent5>
      <a:accent6>
        <a:srgbClr val="E44860"/>
      </a:accent6>
      <a:hlink>
        <a:srgbClr val="E44860"/>
      </a:hlink>
      <a:folHlink>
        <a:srgbClr val="435258"/>
      </a:folHlink>
    </a:clrScheme>
    <a:fontScheme name="自定义 1">
      <a:majorFont>
        <a:latin typeface="Calibri"/>
        <a:ea typeface="微软雅黑"/>
        <a:cs typeface=""/>
      </a:majorFont>
      <a:minorFont>
        <a:latin typeface="Calibri"/>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297</TotalTime>
  <Words>4041</Words>
  <Application>Microsoft Office PowerPoint</Application>
  <PresentationFormat>宽屏</PresentationFormat>
  <Paragraphs>374</Paragraphs>
  <Slides>81</Slides>
  <Notes>78</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81</vt:i4>
      </vt:variant>
    </vt:vector>
  </HeadingPairs>
  <TitlesOfParts>
    <vt:vector size="92" baseType="lpstr">
      <vt:lpstr>Helvetica Light</vt:lpstr>
      <vt:lpstr>等线</vt:lpstr>
      <vt:lpstr>Microsoft Yahei</vt:lpstr>
      <vt:lpstr>Microsoft Yahei</vt:lpstr>
      <vt:lpstr>造字工房尚黑（非商用）细体</vt:lpstr>
      <vt:lpstr>Arial</vt:lpstr>
      <vt:lpstr>Calibri</vt:lpstr>
      <vt:lpstr>Consolas</vt:lpstr>
      <vt:lpstr>Gill Sans MT Condensed</vt:lpstr>
      <vt:lpstr>Gill Sans Ultra Bold</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ZhaoLu</dc:creator>
  <cp:lastModifiedBy>Fan Bi</cp:lastModifiedBy>
  <cp:revision>257</cp:revision>
  <dcterms:created xsi:type="dcterms:W3CDTF">2019-01-13T07:44:05Z</dcterms:created>
  <dcterms:modified xsi:type="dcterms:W3CDTF">2025-05-06T07:23:04Z</dcterms:modified>
</cp:coreProperties>
</file>